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sf" ContentType="video/x-ms-as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sldIdLst>
    <p:sldId id="1005" r:id="rId2"/>
    <p:sldId id="945" r:id="rId3"/>
    <p:sldId id="1124" r:id="rId4"/>
    <p:sldId id="1054" r:id="rId5"/>
    <p:sldId id="504" r:id="rId6"/>
    <p:sldId id="958" r:id="rId7"/>
    <p:sldId id="1065" r:id="rId8"/>
    <p:sldId id="1077" r:id="rId9"/>
    <p:sldId id="1078" r:id="rId10"/>
    <p:sldId id="1055" r:id="rId11"/>
    <p:sldId id="1051" r:id="rId12"/>
    <p:sldId id="1053" r:id="rId13"/>
    <p:sldId id="1079" r:id="rId14"/>
    <p:sldId id="1030" r:id="rId15"/>
    <p:sldId id="1058" r:id="rId16"/>
    <p:sldId id="1067" r:id="rId17"/>
    <p:sldId id="1068" r:id="rId18"/>
    <p:sldId id="1080" r:id="rId19"/>
    <p:sldId id="1081" r:id="rId20"/>
    <p:sldId id="1082" r:id="rId21"/>
    <p:sldId id="1084" r:id="rId22"/>
    <p:sldId id="1112" r:id="rId23"/>
    <p:sldId id="1106" r:id="rId24"/>
    <p:sldId id="1107" r:id="rId25"/>
    <p:sldId id="1108" r:id="rId26"/>
    <p:sldId id="1110" r:id="rId27"/>
    <p:sldId id="1109" r:id="rId28"/>
    <p:sldId id="1086" r:id="rId29"/>
    <p:sldId id="1087" r:id="rId30"/>
    <p:sldId id="1088" r:id="rId31"/>
    <p:sldId id="1089" r:id="rId32"/>
    <p:sldId id="1090" r:id="rId33"/>
    <p:sldId id="1091" r:id="rId34"/>
    <p:sldId id="1092" r:id="rId35"/>
    <p:sldId id="1093" r:id="rId36"/>
    <p:sldId id="1094" r:id="rId37"/>
    <p:sldId id="1095" r:id="rId38"/>
    <p:sldId id="1096" r:id="rId39"/>
    <p:sldId id="1097" r:id="rId40"/>
    <p:sldId id="1098" r:id="rId41"/>
    <p:sldId id="1099" r:id="rId42"/>
    <p:sldId id="1100" r:id="rId43"/>
    <p:sldId id="1101" r:id="rId44"/>
    <p:sldId id="1102" r:id="rId45"/>
    <p:sldId id="1103" r:id="rId46"/>
    <p:sldId id="1128" r:id="rId47"/>
    <p:sldId id="1126" r:id="rId48"/>
    <p:sldId id="1127" r:id="rId49"/>
    <p:sldId id="1129" r:id="rId50"/>
    <p:sldId id="1104" r:id="rId51"/>
    <p:sldId id="1105" r:id="rId52"/>
    <p:sldId id="1111" r:id="rId53"/>
    <p:sldId id="1075" r:id="rId54"/>
    <p:sldId id="1113" r:id="rId55"/>
    <p:sldId id="1076" r:id="rId56"/>
    <p:sldId id="1064" r:id="rId57"/>
    <p:sldId id="1118" r:id="rId58"/>
    <p:sldId id="1119" r:id="rId59"/>
    <p:sldId id="1120" r:id="rId60"/>
    <p:sldId id="1031" r:id="rId61"/>
    <p:sldId id="1069" r:id="rId62"/>
    <p:sldId id="1070" r:id="rId63"/>
    <p:sldId id="1072" r:id="rId64"/>
    <p:sldId id="1114" r:id="rId65"/>
    <p:sldId id="1116" r:id="rId66"/>
    <p:sldId id="1115" r:id="rId67"/>
    <p:sldId id="1117" r:id="rId68"/>
    <p:sldId id="1071" r:id="rId69"/>
    <p:sldId id="1121" r:id="rId70"/>
    <p:sldId id="1122" r:id="rId71"/>
    <p:sldId id="980" r:id="rId72"/>
    <p:sldId id="1123" r:id="rId73"/>
    <p:sldId id="829" r:id="rId74"/>
  </p:sldIdLst>
  <p:sldSz cx="9144000" cy="5143500" type="screen16x9"/>
  <p:notesSz cx="6858000" cy="9144000"/>
  <p:defaultTextStyle>
    <a:defPPr>
      <a:defRPr lang="ru-RU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gey V. Gordeychik" initials="SVG" lastIdx="5" clrIdx="0"/>
  <p:cmAuthor id="1" name="Sergey Gordeychik" initials="SG" lastIdx="29" clrIdx="1">
    <p:extLst/>
  </p:cmAuthor>
  <p:cmAuthor id="2" name="gg" initials="gg" lastIdx="3" clrIdx="2">
    <p:extLst/>
  </p:cmAuthor>
  <p:cmAuthor id="3" name="Sergey Gordeychik" initials="" lastIdx="3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1358" autoAdjust="0"/>
  </p:normalViewPr>
  <p:slideViewPr>
    <p:cSldViewPr>
      <p:cViewPr varScale="1">
        <p:scale>
          <a:sx n="137" d="100"/>
          <a:sy n="137" d="100"/>
        </p:scale>
        <p:origin x="456" y="102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CE876-E858-4C5D-8061-0392B977C590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6A677-B742-4690-AD25-D179BC44F5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27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6A677-B742-4690-AD25-D179BC44F5A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844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88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99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70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96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44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65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99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243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59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7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01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6A677-B742-4690-AD25-D179BC44F5A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131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98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BSOD_JOKE!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05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881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35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87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43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25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46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2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721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17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720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979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84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06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46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81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5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36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64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86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248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618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703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714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685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93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783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54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6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6A677-B742-4690-AD25-D179BC44F5A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3285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095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76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898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8284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159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862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61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3123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959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961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790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249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6723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013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629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9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23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eample</a:t>
            </a:r>
            <a:r>
              <a:rPr lang="en-US" baseline="0" dirty="0" smtClean="0"/>
              <a:t> DS in your window – easy target for evil guy. Bud good news and only one – he is not economically motivated to do this. No profit! He prefer to hack banks and so on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06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18" tIns="0" rIns="45718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78" indent="0" algn="ctr">
              <a:buNone/>
            </a:lvl2pPr>
            <a:lvl3pPr marL="914355" indent="0" algn="ctr">
              <a:buNone/>
            </a:lvl3pPr>
            <a:lvl4pPr marL="1371532" indent="0" algn="ctr">
              <a:buNone/>
            </a:lvl4pPr>
            <a:lvl5pPr marL="1828709" indent="0" algn="ctr">
              <a:buNone/>
            </a:lvl5pPr>
            <a:lvl6pPr marL="2285886" indent="0" algn="ctr">
              <a:buNone/>
            </a:lvl6pPr>
            <a:lvl7pPr marL="2743064" indent="0" algn="ctr">
              <a:buNone/>
            </a:lvl7pPr>
            <a:lvl8pPr marL="3200240" indent="0" algn="ctr">
              <a:buNone/>
            </a:lvl8pPr>
            <a:lvl9pPr marL="365741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551" y="357505"/>
            <a:ext cx="8390275" cy="607568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latin typeface="PT Sans" pitchFamily="34" charset="-52"/>
              </a:defRPr>
            </a:lvl1pPr>
          </a:lstStyle>
          <a:p>
            <a:r>
              <a:rPr lang="ru-RU" dirty="0" smtClean="0"/>
              <a:t>Заголовок слайда, не пишите много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0" y="951570"/>
            <a:ext cx="8390274" cy="3834426"/>
          </a:xfrm>
          <a:prstGeom prst="rect">
            <a:avLst/>
          </a:prstGeom>
        </p:spPr>
        <p:txBody>
          <a:bodyPr/>
          <a:lstStyle>
            <a:lvl1pPr marL="342884" indent="-342884">
              <a:buFont typeface="Calibri" pitchFamily="34" charset="0"/>
              <a:buChar char="―"/>
              <a:defRPr sz="2400">
                <a:latin typeface="PT Sans" pitchFamily="34" charset="-52"/>
              </a:defRPr>
            </a:lvl1pPr>
            <a:lvl2pPr marL="742913" indent="-285736">
              <a:buFont typeface="Arial" panose="020B0604020202020204" pitchFamily="34" charset="0"/>
              <a:buChar char="•"/>
              <a:defRPr sz="2200">
                <a:latin typeface="PT Sans" pitchFamily="34" charset="-52"/>
              </a:defRPr>
            </a:lvl2pPr>
            <a:lvl3pPr marL="1142944" indent="-228588">
              <a:buFont typeface="PT Sans" panose="020B0503020203020204" pitchFamily="34" charset="-52"/>
              <a:buChar char="—"/>
              <a:defRPr sz="2000">
                <a:latin typeface="PT Sans" pitchFamily="34" charset="-52"/>
              </a:defRPr>
            </a:lvl3pPr>
            <a:lvl4pPr marL="1600120" indent="-228588">
              <a:buFont typeface="PT Sans" panose="020B0503020203020204" pitchFamily="34" charset="-52"/>
              <a:buChar char="—"/>
              <a:defRPr sz="2000">
                <a:latin typeface="PT Sans" pitchFamily="34" charset="-52"/>
              </a:defRPr>
            </a:lvl4pPr>
            <a:lvl5pPr marL="2057297" indent="-228588">
              <a:buFont typeface="PT Sans" panose="020B0503020203020204" pitchFamily="34" charset="-52"/>
              <a:buChar char="—"/>
              <a:defRPr sz="2000">
                <a:latin typeface="PT Sans" pitchFamily="34" charset="-52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61573" y="4728177"/>
            <a:ext cx="418940" cy="273844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333333"/>
                </a:solidFill>
                <a:latin typeface="PT Sans" pitchFamily="34" charset="-52"/>
              </a:defRPr>
            </a:lvl1pPr>
          </a:lstStyle>
          <a:p>
            <a:fld id="{98086CEC-D17D-4AB5-89E8-C202B65F74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28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49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4812510"/>
            <a:ext cx="7620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41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151341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71654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771654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13" y="1143004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18" rIns="45718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18" tIns="45718" rIns="45718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 lIns="91436" tIns="45718" rIns="91436" bIns="45718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4812510"/>
            <a:ext cx="2133600" cy="273844"/>
          </a:xfrm>
          <a:prstGeom prst="rect">
            <a:avLst/>
          </a:prstGeom>
        </p:spPr>
        <p:txBody>
          <a:bodyPr vert="horz" lIns="91436" tIns="45718" rIns="91436" bIns="45718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812510"/>
            <a:ext cx="2895600" cy="273844"/>
          </a:xfrm>
          <a:prstGeom prst="rect">
            <a:avLst/>
          </a:prstGeom>
        </p:spPr>
        <p:txBody>
          <a:bodyPr vert="horz" lIns="91436" tIns="45718" rIns="91436" bIns="45718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4812510"/>
            <a:ext cx="762000" cy="273844"/>
          </a:xfrm>
          <a:prstGeom prst="rect">
            <a:avLst/>
          </a:prstGeom>
        </p:spPr>
        <p:txBody>
          <a:bodyPr vert="horz" lIns="0" tIns="45718" rIns="0" bIns="45718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13" indent="-41146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37" indent="-28345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00" indent="-228588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245" indent="-182872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258" indent="-182872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04" indent="-182872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862" indent="-18287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020" indent="-18287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178" indent="-18287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34" y="3111799"/>
            <a:ext cx="8924562" cy="118814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Attacking </a:t>
            </a:r>
            <a:r>
              <a:rPr lang="en-US" sz="3200" dirty="0" err="1" smtClean="0">
                <a:solidFill>
                  <a:srgbClr val="FF6600"/>
                </a:solidFill>
              </a:rPr>
              <a:t>scada</a:t>
            </a:r>
            <a:r>
              <a:rPr lang="en-US" sz="3200" dirty="0" smtClean="0">
                <a:solidFill>
                  <a:srgbClr val="FF6600"/>
                </a:solidFill>
              </a:rPr>
              <a:t> systems: story of </a:t>
            </a:r>
            <a:r>
              <a:rPr lang="en-US" sz="3200" dirty="0" err="1" smtClean="0">
                <a:solidFill>
                  <a:srgbClr val="FF6600"/>
                </a:solidFill>
              </a:rPr>
              <a:t>scadastrangelove</a:t>
            </a:r>
            <a:endParaRPr lang="ru-RU" sz="3200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35607" y="4443965"/>
            <a:ext cx="2367198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/>
              <a:t>*All pictures are taken from Dr StrangeLove movie and other Internets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804248" y="4199934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Sergey Gordeychik</a:t>
            </a:r>
          </a:p>
          <a:p>
            <a:r>
              <a:rPr lang="en-US" dirty="0" err="1"/>
              <a:t>Aleksandr</a:t>
            </a:r>
            <a:r>
              <a:rPr lang="en-US" dirty="0"/>
              <a:t> </a:t>
            </a:r>
            <a:r>
              <a:rPr lang="en-US" dirty="0" err="1" smtClean="0"/>
              <a:t>Timorin</a:t>
            </a:r>
            <a:endParaRPr lang="en-US" dirty="0" smtClean="0"/>
          </a:p>
          <a:p>
            <a:r>
              <a:rPr lang="en-US" dirty="0" smtClean="0"/>
              <a:t>Gleb Gritsai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510"/>
            <a:ext cx="9144000" cy="2594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136" y="6082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SCADA STRANGELOVE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1934" y="2682954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SCADA.SL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Peace is our profession!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1419622"/>
            <a:ext cx="80867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As a group of researchers we work in different companies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Not only one company with </a:t>
            </a:r>
            <a:r>
              <a:rPr lang="en-US" dirty="0"/>
              <a:t>private </a:t>
            </a:r>
            <a:r>
              <a:rPr lang="en-US" dirty="0" smtClean="0"/>
              <a:t>atmosphere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Everybody can be a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21493"/>
            <a:ext cx="4762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Members has their own projects but still contributing to long-term projects #SCADAPASS and #SCADASOS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56" y="1563638"/>
            <a:ext cx="5612088" cy="35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regularly give a talks worldwide in security conferences: CCC, Power of Community, </a:t>
            </a:r>
            <a:r>
              <a:rPr lang="en-US" dirty="0" err="1" smtClean="0"/>
              <a:t>CodeBlue</a:t>
            </a:r>
            <a:r>
              <a:rPr lang="en-US" dirty="0" smtClean="0"/>
              <a:t>, </a:t>
            </a:r>
            <a:r>
              <a:rPr lang="en-US" dirty="0" err="1" smtClean="0"/>
              <a:t>PacSec</a:t>
            </a:r>
            <a:r>
              <a:rPr lang="en-US" dirty="0" smtClean="0"/>
              <a:t>, </a:t>
            </a:r>
            <a:r>
              <a:rPr lang="en-US" dirty="0" err="1" smtClean="0"/>
              <a:t>PHDays</a:t>
            </a:r>
            <a:r>
              <a:rPr lang="en-US" dirty="0" smtClean="0"/>
              <a:t>, </a:t>
            </a:r>
            <a:r>
              <a:rPr lang="en-US" dirty="0" err="1" smtClean="0"/>
              <a:t>Zeronights</a:t>
            </a:r>
            <a:r>
              <a:rPr lang="en-US" dirty="0" smtClean="0"/>
              <a:t>, Confidence, Hack.lu 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show and share our results with community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share researches of our projects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share toolkits, scripts, dorks, analytics and statistics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Milestone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2012: only 4 members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From 2013 to 2016: over 30 members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Over 100 0-dayz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Tons of vulnerabilities: binary, web, default credentials and so 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Different industries: from transportation to renewable energy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96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Milestone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Vulnerabilities: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Memory errors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Cryptofails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Special “features” (aka backdoors)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Default and hardcoded credentials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Industrial protocols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Fun but non-profit</a:t>
            </a:r>
          </a:p>
        </p:txBody>
      </p:sp>
    </p:spTree>
    <p:extLst>
      <p:ext uri="{BB962C8B-B14F-4D97-AF65-F5344CB8AC3E}">
        <p14:creationId xmlns:p14="http://schemas.microsoft.com/office/powerpoint/2010/main" val="24762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Milestone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Vulnerabilities: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Siemens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General electric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Schneider electric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Yokogawa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Honeywell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Abb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Advantech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25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Milestone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Vulnerabilities: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Server/client </a:t>
            </a:r>
            <a:r>
              <a:rPr lang="en-US" dirty="0" err="1" smtClean="0"/>
              <a:t>scada</a:t>
            </a:r>
            <a:r>
              <a:rPr lang="en-US" dirty="0" smtClean="0"/>
              <a:t>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PLC, HMI, RTU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Protective relays, actuators, converters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Smart meters, data concentrators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Network switches, gateways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Gsm</a:t>
            </a:r>
            <a:r>
              <a:rPr lang="en-US" dirty="0" smtClean="0"/>
              <a:t>/</a:t>
            </a:r>
            <a:r>
              <a:rPr lang="en-US" dirty="0" err="1" smtClean="0"/>
              <a:t>gprs</a:t>
            </a:r>
            <a:r>
              <a:rPr lang="en-US" dirty="0" smtClean="0"/>
              <a:t> modems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55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Input validation: Buffer overflow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Honeywell EPKS, CVE-2014-9189</a:t>
            </a:r>
          </a:p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3" y="3003798"/>
            <a:ext cx="3505689" cy="152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9" y="2139702"/>
            <a:ext cx="3514286" cy="3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97" y="1563638"/>
            <a:ext cx="4488991" cy="35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Input validation: Buffer overflow (2)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Honeywell EPKS, CVE-2014-9187</a:t>
            </a:r>
          </a:p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95686"/>
            <a:ext cx="5723809" cy="2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whoami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Aleksandr</a:t>
            </a:r>
            <a:r>
              <a:rPr lang="en-US" dirty="0" smtClean="0"/>
              <a:t> </a:t>
            </a:r>
            <a:r>
              <a:rPr lang="en-US" dirty="0" err="1" smtClean="0"/>
              <a:t>Timorin</a:t>
            </a:r>
            <a:r>
              <a:rPr lang="en-US" dirty="0" smtClean="0"/>
              <a:t> lifecycle: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Studied mathematics (OMG!)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Python developer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Penetration tester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ICS security researcher:</a:t>
            </a:r>
          </a:p>
          <a:p>
            <a:pPr lvl="1"/>
            <a:r>
              <a:rPr lang="en-US" dirty="0" smtClean="0"/>
              <a:t>Industrial protocols fan and 0-day PLC hunter</a:t>
            </a:r>
          </a:p>
          <a:p>
            <a:pPr lvl="1"/>
            <a:r>
              <a:rPr lang="en-US" dirty="0" err="1" smtClean="0"/>
              <a:t>SCADAStrangeLove</a:t>
            </a:r>
            <a:r>
              <a:rPr lang="en-US" dirty="0" smtClean="0"/>
              <a:t> team member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dirty="0" err="1" smtClean="0"/>
              <a:t>atimorin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atimorin@protonmail.ch</a:t>
            </a:r>
          </a:p>
          <a:p>
            <a:pPr marL="800077" lvl="1" indent="-342900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723878"/>
            <a:ext cx="360753" cy="3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Input validation: God help us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cb</a:t>
            </a:r>
            <a:r>
              <a:rPr lang="en-US" dirty="0" smtClean="0"/>
              <a:t> is a buffer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89" y="1658945"/>
            <a:ext cx="7956376" cy="31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Input validation: Buffer overflow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SpiderControl</a:t>
            </a:r>
            <a:r>
              <a:rPr lang="en-US" dirty="0" smtClean="0"/>
              <a:t> SCADA Web Server, stack-based </a:t>
            </a:r>
            <a:r>
              <a:rPr lang="en-US" dirty="0" err="1" smtClean="0"/>
              <a:t>bof</a:t>
            </a:r>
            <a:r>
              <a:rPr lang="en-US" dirty="0" smtClean="0"/>
              <a:t>, CVE-2015-1001</a:t>
            </a:r>
          </a:p>
          <a:p>
            <a:pPr marL="57148" indent="0">
              <a:buNone/>
            </a:pPr>
            <a:endParaRPr lang="en-US" dirty="0" smtClean="0"/>
          </a:p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54" y="2459676"/>
            <a:ext cx="4772691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57148" indent="0">
              <a:buNone/>
            </a:pPr>
            <a:endParaRPr lang="en-US" dirty="0" smtClean="0"/>
          </a:p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8" y="-5196"/>
            <a:ext cx="9154408" cy="51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RCE?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215359" y="1275606"/>
            <a:ext cx="439094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to get firmware?</a:t>
            </a:r>
          </a:p>
          <a:p>
            <a:r>
              <a:rPr lang="en-US" sz="3200" dirty="0" smtClean="0"/>
              <a:t>to get debug symbols?</a:t>
            </a:r>
          </a:p>
          <a:p>
            <a:r>
              <a:rPr lang="en-US" sz="3200" dirty="0" smtClean="0"/>
              <a:t>to debug?</a:t>
            </a:r>
          </a:p>
          <a:p>
            <a:r>
              <a:rPr lang="en-US" sz="3200" dirty="0" smtClean="0"/>
              <a:t>..</a:t>
            </a:r>
            <a:r>
              <a:rPr lang="ru-RU" sz="3200" dirty="0" err="1" smtClean="0"/>
              <a:t>PowerPC</a:t>
            </a:r>
            <a:endParaRPr lang="en-US" sz="3200" dirty="0" smtClean="0"/>
          </a:p>
          <a:p>
            <a:r>
              <a:rPr lang="en-US" sz="3200" dirty="0" smtClean="0"/>
              <a:t>no “operation system”</a:t>
            </a:r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1419622"/>
            <a:ext cx="3498354" cy="23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SSA-630413: Vulnerabilities in </a:t>
            </a:r>
            <a:r>
              <a:rPr lang="en-US" sz="2800"/>
              <a:t>SIPROTEC </a:t>
            </a:r>
            <a:r>
              <a:rPr lang="en-US" sz="2800" smtClean="0"/>
              <a:t>4</a:t>
            </a:r>
            <a:endParaRPr lang="ru-R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915566"/>
            <a:ext cx="72517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4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prot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1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Digital Substation Takeover Contest - PHDay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2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Code vulnerabilities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</a:t>
            </a:r>
            <a:r>
              <a:rPr lang="en-US" dirty="0"/>
              <a:t>SIPROTEC </a:t>
            </a:r>
            <a:r>
              <a:rPr lang="en-US" dirty="0" smtClean="0"/>
              <a:t>7SJ64 (protective relay) XSS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139702"/>
            <a:ext cx="4947228" cy="1656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318" y="1923678"/>
            <a:ext cx="3469493" cy="22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Code vulnerabilities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</a:t>
            </a:r>
            <a:r>
              <a:rPr lang="en-US" dirty="0" err="1" smtClean="0"/>
              <a:t>WinCC</a:t>
            </a:r>
            <a:r>
              <a:rPr lang="en-US" dirty="0" smtClean="0"/>
              <a:t> </a:t>
            </a:r>
            <a:endParaRPr lang="en-US" dirty="0"/>
          </a:p>
          <a:p>
            <a:pPr marL="57148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214305"/>
            <a:ext cx="4726801" cy="36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tory of </a:t>
            </a:r>
            <a:r>
              <a:rPr lang="en-US" dirty="0" smtClean="0">
                <a:effectLst/>
              </a:rPr>
              <a:t>CVE-2013-3957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45" y="1491631"/>
            <a:ext cx="6063155" cy="26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WWW: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ho are</a:t>
            </a:r>
            <a:r>
              <a:rPr lang="ru-RU" dirty="0" smtClean="0"/>
              <a:t> </a:t>
            </a:r>
            <a:r>
              <a:rPr lang="en-US" dirty="0" smtClean="0"/>
              <a:t>we,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 are we and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hat are</a:t>
            </a:r>
            <a:r>
              <a:rPr lang="ru-RU" dirty="0" smtClean="0"/>
              <a:t> </a:t>
            </a:r>
            <a:r>
              <a:rPr lang="en-US" dirty="0" smtClean="0"/>
              <a:t>we for 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Milestone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Projects:</a:t>
            </a:r>
          </a:p>
          <a:p>
            <a:pPr lvl="1"/>
            <a:r>
              <a:rPr lang="en-US" dirty="0" smtClean="0"/>
              <a:t>Past</a:t>
            </a:r>
          </a:p>
          <a:p>
            <a:pPr lvl="1"/>
            <a:r>
              <a:rPr lang="en-US" dirty="0" smtClean="0"/>
              <a:t>Present</a:t>
            </a:r>
          </a:p>
          <a:p>
            <a:pPr lvl="1"/>
            <a:r>
              <a:rPr lang="en-US" dirty="0" smtClean="0"/>
              <a:t>Future</a:t>
            </a:r>
          </a:p>
          <a:p>
            <a:pPr marL="400048" indent="-342900">
              <a:buFont typeface="Wingdings" panose="05000000000000000000" pitchFamily="2" charset="2"/>
              <a:buChar char="Ø"/>
            </a:pPr>
            <a:r>
              <a:rPr lang="en-US" dirty="0" smtClean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010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for the rescue!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9" y="1221601"/>
            <a:ext cx="5675849" cy="2106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28" y="3328280"/>
            <a:ext cx="6662496" cy="9721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98114" y="3867894"/>
            <a:ext cx="594066" cy="378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946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WinCC SCADA-Clients?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2726"/>
            <a:ext cx="3928026" cy="2894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024" y="1449601"/>
            <a:ext cx="4142481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 smtClean="0"/>
              <a:t>WinCCExplorer.exe/PdlRt.exe</a:t>
            </a:r>
          </a:p>
          <a:p>
            <a:endParaRPr lang="en-US" sz="1650" dirty="0"/>
          </a:p>
          <a:p>
            <a:r>
              <a:rPr lang="en-US" sz="1650" dirty="0" smtClean="0"/>
              <a:t>Create and use your own security features</a:t>
            </a:r>
          </a:p>
          <a:p>
            <a:r>
              <a:rPr lang="en-US" sz="1650" dirty="0" smtClean="0"/>
              <a:t>Instead of standard  features – that’s</a:t>
            </a:r>
          </a:p>
          <a:p>
            <a:r>
              <a:rPr lang="en-US" sz="1650" dirty="0" smtClean="0"/>
              <a:t>A bad idea!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35721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Hardcoded secrets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Hardcodes</a:t>
            </a:r>
            <a:r>
              <a:rPr lang="ru-RU" dirty="0" smtClean="0"/>
              <a:t> </a:t>
            </a:r>
            <a:r>
              <a:rPr lang="en-US" dirty="0" smtClean="0"/>
              <a:t>are for protocols with </a:t>
            </a:r>
            <a:r>
              <a:rPr lang="en-US" dirty="0" err="1" smtClean="0"/>
              <a:t>auth</a:t>
            </a:r>
            <a:r>
              <a:rPr lang="en-US" dirty="0" smtClean="0"/>
              <a:t>: SNMP, </a:t>
            </a:r>
            <a:r>
              <a:rPr lang="en-US" dirty="0"/>
              <a:t>telnet, </a:t>
            </a:r>
            <a:r>
              <a:rPr lang="en-US" dirty="0" smtClean="0"/>
              <a:t>HTTP, etc.</a:t>
            </a:r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You </a:t>
            </a:r>
            <a:r>
              <a:rPr lang="en-US" dirty="0"/>
              <a:t>can hardcode keys, certificates, passwords </a:t>
            </a:r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/>
              <a:t>SMA Sunny </a:t>
            </a:r>
            <a:r>
              <a:rPr lang="en-US" dirty="0" err="1"/>
              <a:t>WebBox</a:t>
            </a:r>
            <a:endParaRPr lang="en-US" dirty="0"/>
          </a:p>
          <a:p>
            <a:pPr marL="400048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479235"/>
            <a:ext cx="2628225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471" y="2427734"/>
            <a:ext cx="2706380" cy="26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Hardcoded secrets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SIPROTEC 4 protective relay confirmation code “311299”:</a:t>
            </a:r>
          </a:p>
          <a:p>
            <a:pPr lvl="1">
              <a:buFontTx/>
              <a:buChar char="-"/>
            </a:pPr>
            <a:r>
              <a:rPr lang="en-US" dirty="0" smtClean="0"/>
              <a:t>System log</a:t>
            </a:r>
          </a:p>
          <a:p>
            <a:pPr lvl="1">
              <a:buFontTx/>
              <a:buChar char="-"/>
            </a:pPr>
            <a:r>
              <a:rPr lang="en-US" dirty="0" smtClean="0"/>
              <a:t>Device info</a:t>
            </a:r>
          </a:p>
          <a:p>
            <a:pPr lvl="1">
              <a:buFontTx/>
              <a:buChar char="-"/>
            </a:pPr>
            <a:r>
              <a:rPr lang="en-US" dirty="0" smtClean="0"/>
              <a:t>Stack and other </a:t>
            </a:r>
          </a:p>
          <a:p>
            <a:pPr marL="457177" lvl="1" indent="0">
              <a:buNone/>
            </a:pPr>
            <a:r>
              <a:rPr lang="en-US" dirty="0"/>
              <a:t> </a:t>
            </a:r>
            <a:r>
              <a:rPr lang="en-US" dirty="0" smtClean="0"/>
              <a:t>   parts of memory</a:t>
            </a:r>
          </a:p>
          <a:p>
            <a:pPr lvl="1">
              <a:buFontTx/>
              <a:buChar char="-"/>
            </a:pPr>
            <a:r>
              <a:rPr lang="en-US" dirty="0" smtClean="0"/>
              <a:t>More ?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 marL="57148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098" y="1419622"/>
            <a:ext cx="572639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Hardcode secrets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SIPROTEC 4 protective relay confirmation code “311299”:</a:t>
            </a:r>
          </a:p>
          <a:p>
            <a:pPr marL="457177" lvl="1" indent="0">
              <a:buNone/>
            </a:pPr>
            <a:r>
              <a:rPr lang="en-US" dirty="0" smtClean="0"/>
              <a:t>“</a:t>
            </a:r>
            <a:r>
              <a:rPr lang="en-US" i="1" dirty="0"/>
              <a:t>SIPROTEC 4 and SIPROTEC Compact devices allow the display of extended internal statistics and test </a:t>
            </a:r>
            <a:r>
              <a:rPr lang="en-US" i="1" dirty="0" smtClean="0"/>
              <a:t>information…</a:t>
            </a:r>
          </a:p>
          <a:p>
            <a:pPr marL="457177" lvl="1" indent="0">
              <a:buNone/>
            </a:pPr>
            <a:r>
              <a:rPr lang="en-US" i="1" dirty="0"/>
              <a:t>To access this information, the confirmation code “311299” needs to be provided when prompted</a:t>
            </a:r>
            <a:r>
              <a:rPr lang="en-US" i="1" dirty="0" smtClean="0"/>
              <a:t>.</a:t>
            </a:r>
            <a:r>
              <a:rPr lang="en-US" dirty="0" smtClean="0"/>
              <a:t>”</a:t>
            </a:r>
          </a:p>
          <a:p>
            <a:pPr marL="457177" lvl="1" indent="0">
              <a:buNone/>
            </a:pPr>
            <a:endParaRPr lang="en-US" dirty="0"/>
          </a:p>
          <a:p>
            <a:pPr marL="457177" lvl="1" indent="0">
              <a:buNone/>
            </a:pPr>
            <a:r>
              <a:rPr lang="en-US" dirty="0" smtClean="0"/>
              <a:t>“</a:t>
            </a:r>
            <a:r>
              <a:rPr lang="en-US" i="1" dirty="0"/>
              <a:t>...Siemens </a:t>
            </a:r>
            <a:r>
              <a:rPr lang="en-US" i="1" dirty="0">
                <a:solidFill>
                  <a:srgbClr val="FF0000"/>
                </a:solidFill>
              </a:rPr>
              <a:t>does not publish official documentation </a:t>
            </a:r>
            <a:r>
              <a:rPr lang="en-US" i="1" dirty="0"/>
              <a:t>on these statistics. It is strongly recommended to work together with Siemens SIPROTEC customer care or commissioning experts to retrieve and interpret the statistics and test information...</a:t>
            </a:r>
            <a:r>
              <a:rPr lang="en-US" dirty="0" smtClean="0"/>
              <a:t>”</a:t>
            </a:r>
          </a:p>
          <a:p>
            <a:pPr marL="457177" lvl="1" indent="0">
              <a:buNone/>
            </a:pPr>
            <a:endParaRPr lang="en-US" dirty="0"/>
          </a:p>
          <a:p>
            <a:pPr marL="457177" lvl="1" indent="0">
              <a:buNone/>
            </a:pPr>
            <a:endParaRPr lang="en-US" dirty="0" smtClean="0"/>
          </a:p>
          <a:p>
            <a:pPr marL="57148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10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Please change IP address to &lt;whatever&gt;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S7-1200 PLC, CVE-2014-2252</a:t>
            </a:r>
          </a:p>
          <a:p>
            <a:pPr marL="57148" indent="0">
              <a:buNone/>
            </a:pPr>
            <a:r>
              <a:rPr lang="en-US" i="1" dirty="0"/>
              <a:t>“An attacker could cause the device to go into defect mode if specially crafted PROFINET  packets are sent to the device. A cold restart is required to recover the system. </a:t>
            </a:r>
            <a:r>
              <a:rPr lang="en-US" i="1" dirty="0" smtClean="0"/>
              <a:t>”</a:t>
            </a:r>
            <a:endParaRPr lang="en-US" i="1" dirty="0"/>
          </a:p>
          <a:p>
            <a:pPr marL="57148" indent="0">
              <a:buNone/>
            </a:pPr>
            <a:endParaRPr lang="en-US" i="1" dirty="0" smtClean="0"/>
          </a:p>
          <a:p>
            <a:pPr marL="57148" indent="0">
              <a:buNone/>
            </a:pPr>
            <a:r>
              <a:rPr lang="en-US" dirty="0" smtClean="0"/>
              <a:t>Just “set” PROFINET request: set network info (</a:t>
            </a:r>
            <a:r>
              <a:rPr lang="en-US" dirty="0" err="1" smtClean="0"/>
              <a:t>ip</a:t>
            </a:r>
            <a:r>
              <a:rPr lang="en-US" dirty="0" smtClean="0"/>
              <a:t>, netmask, gateway) with all zero values.</a:t>
            </a:r>
          </a:p>
          <a:p>
            <a:pPr marL="457177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23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Kiosk mode restrictions bypass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3384376" cy="4176464"/>
          </a:xfrm>
        </p:spPr>
        <p:txBody>
          <a:bodyPr>
            <a:normAutofit/>
          </a:bodyPr>
          <a:lstStyle/>
          <a:p>
            <a:pPr marL="57148" indent="0">
              <a:buNone/>
            </a:pPr>
            <a:r>
              <a:rPr lang="en-US" dirty="0" smtClean="0"/>
              <a:t>KIOSK mode:</a:t>
            </a:r>
          </a:p>
          <a:p>
            <a:pPr marL="57148" indent="0">
              <a:buNone/>
            </a:pPr>
            <a:r>
              <a:rPr lang="en-US" dirty="0" smtClean="0"/>
              <a:t>Limit</a:t>
            </a:r>
            <a:r>
              <a:rPr lang="en-US" dirty="0"/>
              <a:t> </a:t>
            </a:r>
            <a:r>
              <a:rPr lang="en-US" dirty="0" smtClean="0"/>
              <a:t>access to OS 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843558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Kiosk mode restrictions bypass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57148" indent="0">
              <a:buNone/>
            </a:pPr>
            <a:r>
              <a:rPr lang="en-US" dirty="0" smtClean="0"/>
              <a:t>KIOSK mode: Limit </a:t>
            </a:r>
            <a:r>
              <a:rPr lang="en-US" dirty="0"/>
              <a:t>access to OS functions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502" y="1608634"/>
            <a:ext cx="6142341" cy="33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Cryptofails</a:t>
            </a:r>
            <a:r>
              <a:rPr lang="en-US" dirty="0"/>
              <a:t>: hardcoded key for XOR, </a:t>
            </a:r>
            <a:r>
              <a:rPr lang="en-US"/>
              <a:t>lol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Wincc</a:t>
            </a:r>
            <a:r>
              <a:rPr lang="en-US" dirty="0" smtClean="0"/>
              <a:t> accounts: “secret” crypto key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419622"/>
            <a:ext cx="7093002" cy="32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Cryptofails</a:t>
            </a:r>
            <a:r>
              <a:rPr lang="en-US" dirty="0"/>
              <a:t>: </a:t>
            </a:r>
            <a:r>
              <a:rPr lang="en-US" dirty="0" smtClean="0"/>
              <a:t>hardcoded key for XOR, </a:t>
            </a:r>
            <a:r>
              <a:rPr lang="en-US" dirty="0" err="1" smtClean="0"/>
              <a:t>lol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WinCC</a:t>
            </a:r>
            <a:r>
              <a:rPr lang="en-US" dirty="0" smtClean="0"/>
              <a:t> accounts: “secret” crypto key fixed</a:t>
            </a:r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It’s XOR, they should not bother hardcoding for XOR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84" y="1760944"/>
            <a:ext cx="6660232" cy="318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62"/>
            <a:ext cx="3049750" cy="17281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59" y="1372327"/>
            <a:ext cx="3581691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50" y="980682"/>
            <a:ext cx="2756270" cy="2058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90" y="3388551"/>
            <a:ext cx="3606060" cy="1754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44" y="3034554"/>
            <a:ext cx="3019413" cy="2012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" y="2155454"/>
            <a:ext cx="2240225" cy="29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Cryptofails</a:t>
            </a:r>
            <a:r>
              <a:rPr lang="en-US" dirty="0"/>
              <a:t>: </a:t>
            </a:r>
            <a:r>
              <a:rPr lang="en-US" dirty="0" smtClean="0"/>
              <a:t>Elusive OR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57148" indent="0" algn="r">
              <a:buNone/>
            </a:pPr>
            <a:r>
              <a:rPr lang="en-US" dirty="0" smtClean="0"/>
              <a:t>PLC password “encryption”</a:t>
            </a:r>
          </a:p>
          <a:p>
            <a:pPr marL="57148" indent="0" algn="r">
              <a:buNone/>
            </a:pPr>
            <a:endParaRPr lang="en-US" dirty="0" smtClean="0"/>
          </a:p>
          <a:p>
            <a:pPr marL="57148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40" y="1253177"/>
            <a:ext cx="4594355" cy="3890323"/>
          </a:xfrm>
          <a:prstGeom prst="rect">
            <a:avLst/>
          </a:prstGeom>
        </p:spPr>
      </p:pic>
      <p:sp>
        <p:nvSpPr>
          <p:cNvPr id="5" name="Прямоугольник 3"/>
          <p:cNvSpPr/>
          <p:nvPr/>
        </p:nvSpPr>
        <p:spPr>
          <a:xfrm>
            <a:off x="1318758" y="4826850"/>
            <a:ext cx="1477533" cy="1306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6"/>
          <p:cNvSpPr/>
          <p:nvPr/>
        </p:nvSpPr>
        <p:spPr>
          <a:xfrm>
            <a:off x="827584" y="1954523"/>
            <a:ext cx="1298925" cy="1306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7"/>
          <p:cNvSpPr/>
          <p:nvPr/>
        </p:nvSpPr>
        <p:spPr>
          <a:xfrm>
            <a:off x="1515220" y="3111149"/>
            <a:ext cx="1696792" cy="1306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8"/>
          <p:cNvSpPr/>
          <p:nvPr/>
        </p:nvSpPr>
        <p:spPr>
          <a:xfrm>
            <a:off x="827584" y="3242503"/>
            <a:ext cx="1696792" cy="1306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128271" y="3440813"/>
            <a:ext cx="1209178" cy="4571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Password (8 bytes)</a:t>
            </a:r>
            <a:endParaRPr lang="ru-RU" sz="2000" b="0" dirty="0" smtClean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796292" y="3669412"/>
            <a:ext cx="1331979" cy="115743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085217"/>
            <a:ext cx="2562583" cy="6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Cryptofails</a:t>
            </a:r>
            <a:r>
              <a:rPr lang="en-US" dirty="0"/>
              <a:t>: weak </a:t>
            </a:r>
            <a:r>
              <a:rPr lang="en-US" dirty="0" smtClean="0"/>
              <a:t>algorithms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TIA Portal </a:t>
            </a:r>
            <a:r>
              <a:rPr lang="en-US" dirty="0" err="1" smtClean="0"/>
              <a:t>PEData.plf</a:t>
            </a:r>
            <a:r>
              <a:rPr lang="en-US" dirty="0" smtClean="0"/>
              <a:t> passwords history</a:t>
            </a:r>
            <a:endParaRPr lang="ru-RU" dirty="0" smtClean="0"/>
          </a:p>
          <a:p>
            <a:pPr marL="57148" indent="0" algn="r">
              <a:buNone/>
            </a:pPr>
            <a:endParaRPr lang="en-US" dirty="0" smtClean="0"/>
          </a:p>
          <a:p>
            <a:pPr marL="57148" indent="0">
              <a:buNone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98244"/>
            <a:ext cx="4487018" cy="1656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63" y="2322399"/>
            <a:ext cx="4234582" cy="16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Cryptofails</a:t>
            </a:r>
            <a:r>
              <a:rPr lang="en-US" dirty="0" smtClean="0"/>
              <a:t>: Plain and Clear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Winccwebbridge.dll: please hash your hardcoded account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779662"/>
            <a:ext cx="719044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Cryptofails</a:t>
            </a:r>
            <a:r>
              <a:rPr lang="en-US" dirty="0" smtClean="0"/>
              <a:t>: </a:t>
            </a:r>
            <a:r>
              <a:rPr lang="en-US" dirty="0"/>
              <a:t>weak PRNG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S7-1200, S7-1500 PLC, CVE-2014-2250, CVE-2014-2251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42" y="1851670"/>
            <a:ext cx="6648325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42" y="3159418"/>
            <a:ext cx="6550942" cy="11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Cryptofails</a:t>
            </a:r>
            <a:r>
              <a:rPr lang="en-US" dirty="0" smtClean="0"/>
              <a:t>: weak PRNG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Siemens S7-1200, S7-1500 PLC, CVE-2014-2250, CVE-2014-2251</a:t>
            </a:r>
          </a:p>
          <a:p>
            <a:pPr marL="400048" indent="-342900">
              <a:buFont typeface="Arial" panose="020B0604020202020204" pitchFamily="34" charset="0"/>
              <a:buChar char="•"/>
            </a:pPr>
            <a:r>
              <a:rPr lang="en-US" dirty="0" smtClean="0"/>
              <a:t>Seed = </a:t>
            </a:r>
            <a:r>
              <a:rPr lang="en-US" dirty="0" err="1" smtClean="0"/>
              <a:t>plc_start_time</a:t>
            </a:r>
            <a:r>
              <a:rPr lang="en-US" dirty="0" smtClean="0"/>
              <a:t> + </a:t>
            </a:r>
            <a:r>
              <a:rPr lang="en-US" dirty="0" err="1" smtClean="0"/>
              <a:t>const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96" y="2067694"/>
            <a:ext cx="463540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Story of PLC </a:t>
            </a:r>
            <a:r>
              <a:rPr lang="en-US" dirty="0" err="1" smtClean="0"/>
              <a:t>ownage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arget – Siemens S7-1200 PLC</a:t>
            </a:r>
            <a:endParaRPr lang="ru-RU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30" y="1275606"/>
            <a:ext cx="4969286" cy="3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Story of PLC </a:t>
            </a:r>
            <a:r>
              <a:rPr lang="en-US" dirty="0" err="1" smtClean="0"/>
              <a:t>ownage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PmzR9733Q8rG3LpwjCGZT9N/ocMAAQABAAKK1woAqsgAAAAAAAAAAIrXIUM=</a:t>
            </a:r>
          </a:p>
          <a:p>
            <a:pPr marL="0" indent="0">
              <a:buNone/>
            </a:pPr>
            <a:r>
              <a:rPr lang="en-US" sz="1600" dirty="0"/>
              <a:t>uLiHXZUTy2GMgjr1KmgmcNN/ocMAAQACAAKK1woAqsgAAAAAAAAAAIrXIUM=</a:t>
            </a:r>
          </a:p>
          <a:p>
            <a:pPr marL="0" indent="0">
              <a:buNone/>
            </a:pPr>
            <a:r>
              <a:rPr lang="en-US" sz="1600" dirty="0"/>
              <a:t>Mu/vgiIgtrxq0LVp26nkMtN/ocMAAQADAAKK1woAqsgAAAAAAAAAAIrXIUM=</a:t>
            </a:r>
          </a:p>
          <a:p>
            <a:pPr marL="0" indent="0">
              <a:buNone/>
            </a:pPr>
            <a:r>
              <a:rPr lang="en-US" sz="1600" dirty="0"/>
              <a:t>tjH6vtNWCfa+QZHPDtCnKdN/ocMAAgADAAKK1woAqsgAAAAAAAAAAIrXIUM=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400" dirty="0"/>
              <a:t>3e6cd1f7bdf743cac6dcba708c21994fd37fa1c30001000100028ad70a00aac800000000000000008ad72143</a:t>
            </a:r>
          </a:p>
          <a:p>
            <a:pPr marL="0" indent="0">
              <a:buNone/>
            </a:pPr>
            <a:r>
              <a:rPr lang="en-US" sz="1400" dirty="0"/>
              <a:t>b8b8875d9513cb618c823af52a682670d37fa1c30001000200028ad70a00aac800000000000000008ad72143</a:t>
            </a:r>
          </a:p>
          <a:p>
            <a:pPr marL="0" indent="0">
              <a:buNone/>
            </a:pPr>
            <a:r>
              <a:rPr lang="en-US" sz="1400" dirty="0"/>
              <a:t>32efef822220b6bc6ad0b569dba9e432d37fa1c30001000300028ad70a00aac800000000000000008ad72143</a:t>
            </a:r>
          </a:p>
          <a:p>
            <a:pPr marL="0" indent="0">
              <a:buNone/>
            </a:pPr>
            <a:r>
              <a:rPr lang="en-US" sz="1400" dirty="0"/>
              <a:t>b631fabed35609f6be4191cf0ed0a729d37fa1c30002000300028ad70a00aac800000000000000008ad72143</a:t>
            </a:r>
          </a:p>
          <a:p>
            <a:pPr marL="0" indent="0">
              <a:buNone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4434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Story of PLC </a:t>
            </a:r>
            <a:r>
              <a:rPr lang="en-US" dirty="0" err="1" smtClean="0"/>
              <a:t>ownage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3e6cd1f7bdf743cac6dcba708c21994f	</a:t>
            </a:r>
            <a:r>
              <a:rPr lang="en-US" sz="1600" dirty="0" smtClean="0"/>
              <a:t>                MD5 </a:t>
            </a:r>
            <a:r>
              <a:rPr lang="en-US" sz="1600" dirty="0"/>
              <a:t>of ?  (</a:t>
            </a:r>
            <a:r>
              <a:rPr lang="en-US" sz="1600" dirty="0" smtClean="0"/>
              <a:t>16bytes)</a:t>
            </a:r>
          </a:p>
          <a:p>
            <a:pPr marL="0" indent="0">
              <a:buNone/>
            </a:pPr>
            <a:r>
              <a:rPr lang="en-US" sz="1600" dirty="0" smtClean="0"/>
              <a:t>d37fa1c3                                                     	CONST     (4 bytes)</a:t>
            </a:r>
          </a:p>
          <a:p>
            <a:pPr marL="0" indent="0">
              <a:buNone/>
            </a:pPr>
            <a:r>
              <a:rPr lang="en-US" sz="1600" dirty="0" smtClean="0"/>
              <a:t>0001                                                            </a:t>
            </a:r>
            <a:r>
              <a:rPr lang="en-US" sz="1600" dirty="0"/>
              <a:t>	user logout counter  (2 bytes)</a:t>
            </a:r>
          </a:p>
          <a:p>
            <a:pPr marL="0" indent="0">
              <a:buNone/>
            </a:pPr>
            <a:r>
              <a:rPr lang="en-US" sz="1600" dirty="0"/>
              <a:t>0001                                                            	counter of issued cookies for this user  (2 bytes)</a:t>
            </a:r>
          </a:p>
          <a:p>
            <a:pPr marL="0" indent="0">
              <a:buNone/>
            </a:pPr>
            <a:r>
              <a:rPr lang="en-US" sz="1600" dirty="0"/>
              <a:t>00028ad7                                                    	value that doesn’t matter  (4 bytes)</a:t>
            </a:r>
          </a:p>
          <a:p>
            <a:pPr marL="0" indent="0">
              <a:buNone/>
            </a:pPr>
            <a:r>
              <a:rPr lang="en-US" sz="1600" dirty="0"/>
              <a:t>0a00aac8                                                     	user IP address (10.0.170.200)  (4 bytes)</a:t>
            </a:r>
          </a:p>
          <a:p>
            <a:pPr marL="0" indent="0">
              <a:buNone/>
            </a:pPr>
            <a:r>
              <a:rPr lang="en-US" sz="1600" dirty="0"/>
              <a:t>00000000000000008ad72143                     	value that doesn’t matter  (12 bytes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What about </a:t>
            </a:r>
            <a:r>
              <a:rPr lang="en-US" sz="1600" dirty="0" smtClean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3e6cd1f7bdf743cac6dcba708c21994f ?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0500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Story of PLC </a:t>
            </a:r>
            <a:r>
              <a:rPr lang="en-US" dirty="0" err="1" smtClean="0"/>
              <a:t>ownage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MD5( NEXT 26 BYTES OF COOKIE + 16BYTES OF SECRET + 2 NULL BYTES)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</a:t>
            </a:r>
            <a:r>
              <a:rPr lang="en-US" sz="1800" dirty="0"/>
              <a:t>is SECRET ?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SECRET generates after PLC start by ~PRNG.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PRNG is a little bit harder than standard C PRNG.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SEED in {0x0000 , 0xFFFF} </a:t>
            </a:r>
          </a:p>
          <a:p>
            <a:pPr marL="0" indent="0"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5890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Story of PLC </a:t>
            </a:r>
            <a:r>
              <a:rPr lang="en-US" dirty="0" err="1" smtClean="0"/>
              <a:t>ownage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SEED very often depends on time value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SEED = PLC  START  TIME   +  320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320  by </a:t>
            </a:r>
            <a:r>
              <a:rPr lang="en-US" sz="1800" dirty="0"/>
              <a:t>practical way: secret generates after ~ 3-4 seconds of PLC start using current </a:t>
            </a:r>
            <a:r>
              <a:rPr lang="en-US" sz="1800" dirty="0" smtClean="0"/>
              <a:t>time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PLC START TIME = CURRENT TIME – UPTIME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Current time via web interface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Uptime via SNMP with hardcoded </a:t>
            </a:r>
          </a:p>
          <a:p>
            <a:pPr marL="0" indent="0">
              <a:buNone/>
            </a:pPr>
            <a:r>
              <a:rPr lang="en-US" sz="1800" dirty="0"/>
              <a:t>read community string “public”</a:t>
            </a:r>
          </a:p>
        </p:txBody>
      </p:sp>
    </p:spTree>
    <p:extLst>
      <p:ext uri="{BB962C8B-B14F-4D97-AF65-F5344CB8AC3E}">
        <p14:creationId xmlns:p14="http://schemas.microsoft.com/office/powerpoint/2010/main" val="16704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@</a:t>
            </a:r>
            <a:r>
              <a:rPr lang="en-US" dirty="0" err="1"/>
              <a:t>scadasl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4155926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Group of security researchers focused on ICS/SCADA</a:t>
            </a:r>
          </a:p>
          <a:p>
            <a:pPr marL="137153" indent="0" algn="ctr">
              <a:buNone/>
            </a:pPr>
            <a:endParaRPr lang="en-US" sz="3500" dirty="0" smtClean="0"/>
          </a:p>
          <a:p>
            <a:pPr marL="137153" indent="0" algn="ctr">
              <a:buNone/>
            </a:pPr>
            <a:endParaRPr lang="en-US" sz="3500" dirty="0"/>
          </a:p>
          <a:p>
            <a:pPr marL="137153" indent="0" algn="ctr">
              <a:buNone/>
            </a:pPr>
            <a:endParaRPr lang="en-US" sz="3500" dirty="0" smtClean="0"/>
          </a:p>
          <a:p>
            <a:pPr marL="137153" indent="0" algn="ctr">
              <a:buNone/>
            </a:pPr>
            <a:endParaRPr lang="en-US" sz="3500" dirty="0"/>
          </a:p>
          <a:p>
            <a:pPr marL="137153" indent="0" algn="ctr">
              <a:buNone/>
            </a:pPr>
            <a:r>
              <a:rPr lang="en-US" sz="3500" dirty="0"/>
              <a:t>to </a:t>
            </a:r>
            <a:r>
              <a:rPr lang="en-US" sz="3500" dirty="0">
                <a:solidFill>
                  <a:srgbClr val="FF0000"/>
                </a:solidFill>
              </a:rPr>
              <a:t>save</a:t>
            </a:r>
            <a:r>
              <a:rPr lang="en-US" sz="3500" dirty="0"/>
              <a:t> Humanity </a:t>
            </a:r>
            <a:r>
              <a:rPr lang="en-US" sz="3500" dirty="0">
                <a:solidFill>
                  <a:srgbClr val="FF0000"/>
                </a:solidFill>
              </a:rPr>
              <a:t>from </a:t>
            </a:r>
            <a:r>
              <a:rPr lang="en-US" sz="3500" dirty="0"/>
              <a:t>industrial</a:t>
            </a:r>
            <a:r>
              <a:rPr lang="en-US" sz="3500" dirty="0">
                <a:solidFill>
                  <a:srgbClr val="FF0000"/>
                </a:solidFill>
              </a:rPr>
              <a:t> disaster</a:t>
            </a:r>
            <a:r>
              <a:rPr lang="en-US" sz="3500" dirty="0"/>
              <a:t> </a:t>
            </a:r>
          </a:p>
          <a:p>
            <a:pPr marL="137153" indent="0" algn="ctr">
              <a:buNone/>
            </a:pPr>
            <a:r>
              <a:rPr lang="en-US" sz="3500" dirty="0"/>
              <a:t>and to </a:t>
            </a:r>
            <a:r>
              <a:rPr lang="en-US" sz="3500" dirty="0">
                <a:solidFill>
                  <a:srgbClr val="FF0000"/>
                </a:solidFill>
              </a:rPr>
              <a:t>keep Purity Of Essence</a:t>
            </a:r>
          </a:p>
          <a:p>
            <a:pPr marL="137153" indent="0">
              <a:buNone/>
            </a:pPr>
            <a:endParaRPr lang="en-US" dirty="0" smtClean="0"/>
          </a:p>
          <a:p>
            <a:endParaRPr lang="ru-R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23770"/>
              </p:ext>
            </p:extLst>
          </p:nvPr>
        </p:nvGraphicFramePr>
        <p:xfrm>
          <a:off x="539552" y="1448162"/>
          <a:ext cx="8208912" cy="249174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736304"/>
                <a:gridCol w="2736304"/>
                <a:gridCol w="2736304"/>
              </a:tblGrid>
              <a:tr h="24917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Alexander </a:t>
                      </a:r>
                      <a:r>
                        <a:rPr lang="en-US" sz="1600" dirty="0" err="1" smtClean="0"/>
                        <a:t>Timorin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Alexander </a:t>
                      </a:r>
                      <a:r>
                        <a:rPr lang="en-US" sz="1600" dirty="0" err="1" smtClean="0"/>
                        <a:t>Tlyapov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Alexander </a:t>
                      </a:r>
                      <a:r>
                        <a:rPr lang="en-US" sz="1600" dirty="0" err="1" smtClean="0"/>
                        <a:t>Zaitsev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Alexey </a:t>
                      </a:r>
                      <a:r>
                        <a:rPr lang="en-US" sz="1600" dirty="0" err="1" smtClean="0"/>
                        <a:t>Osipov</a:t>
                      </a:r>
                      <a:endParaRPr lang="en-US" sz="1600" dirty="0" smtClean="0"/>
                    </a:p>
                    <a:p>
                      <a:r>
                        <a:rPr lang="en-US" sz="1600" dirty="0" err="1" smtClean="0"/>
                        <a:t>Andrey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Medov</a:t>
                      </a:r>
                      <a:endParaRPr lang="en-US" sz="1600" dirty="0" smtClean="0"/>
                    </a:p>
                    <a:p>
                      <a:r>
                        <a:rPr lang="en-US" sz="1600" u="sng" dirty="0" err="1" smtClean="0"/>
                        <a:t>Artem</a:t>
                      </a:r>
                      <a:r>
                        <a:rPr lang="en-US" sz="1600" u="sng" dirty="0" smtClean="0"/>
                        <a:t> </a:t>
                      </a:r>
                      <a:r>
                        <a:rPr lang="en-US" sz="1600" u="sng" dirty="0" err="1" smtClean="0"/>
                        <a:t>Chaykin</a:t>
                      </a:r>
                      <a:endParaRPr lang="en-US" sz="1600" u="sng" dirty="0" smtClean="0"/>
                    </a:p>
                    <a:p>
                      <a:r>
                        <a:rPr lang="en-US" sz="1600" dirty="0" smtClean="0"/>
                        <a:t>Denis Baranov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Dmitry </a:t>
                      </a:r>
                      <a:r>
                        <a:rPr lang="en-US" sz="1600" dirty="0" err="1" smtClean="0"/>
                        <a:t>Efanov</a:t>
                      </a: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Dmitry </a:t>
                      </a:r>
                      <a:r>
                        <a:rPr lang="en-US" sz="1600" dirty="0" err="1" smtClean="0"/>
                        <a:t>Nagibin</a:t>
                      </a:r>
                      <a:endParaRPr lang="en-US" sz="16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Dmitry </a:t>
                      </a:r>
                      <a:r>
                        <a:rPr lang="en-US" sz="1600" dirty="0" err="1" smtClean="0"/>
                        <a:t>Serebryannikov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Dmitry </a:t>
                      </a:r>
                      <a:r>
                        <a:rPr lang="en-US" sz="1600" dirty="0" err="1" smtClean="0"/>
                        <a:t>Sklyarov</a:t>
                      </a:r>
                      <a:endParaRPr lang="en-US" sz="1600" dirty="0" smtClean="0"/>
                    </a:p>
                    <a:p>
                      <a:r>
                        <a:rPr lang="en-US" sz="1600" dirty="0" err="1" smtClean="0"/>
                        <a:t>Evgeny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Ermakov</a:t>
                      </a:r>
                      <a:endParaRPr lang="en-US" sz="1600" dirty="0" smtClean="0"/>
                    </a:p>
                    <a:p>
                      <a:r>
                        <a:rPr lang="en-US" sz="1600" u="sng" dirty="0" err="1" smtClean="0"/>
                        <a:t>Gleb</a:t>
                      </a:r>
                      <a:r>
                        <a:rPr lang="en-US" sz="1600" u="sng" dirty="0" smtClean="0"/>
                        <a:t> </a:t>
                      </a:r>
                      <a:r>
                        <a:rPr lang="en-US" sz="1600" u="sng" dirty="0" err="1" smtClean="0"/>
                        <a:t>Gritsai</a:t>
                      </a:r>
                      <a:endParaRPr lang="en-US" sz="1600" u="sng" dirty="0" smtClean="0"/>
                    </a:p>
                    <a:p>
                      <a:r>
                        <a:rPr lang="en-US" sz="1600" dirty="0" err="1" smtClean="0"/>
                        <a:t>Ilya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Karpov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Ivan </a:t>
                      </a:r>
                      <a:r>
                        <a:rPr lang="en-US" sz="1600" dirty="0" err="1" smtClean="0"/>
                        <a:t>Poliyanchuk</a:t>
                      </a:r>
                      <a:endParaRPr lang="en-US" sz="1600" dirty="0" smtClean="0"/>
                    </a:p>
                    <a:p>
                      <a:r>
                        <a:rPr lang="en-US" sz="1600" u="sng" dirty="0" smtClean="0"/>
                        <a:t>Kirill </a:t>
                      </a:r>
                      <a:r>
                        <a:rPr lang="en-US" sz="1600" u="sng" dirty="0" err="1" smtClean="0"/>
                        <a:t>Nesterov</a:t>
                      </a:r>
                      <a:endParaRPr lang="en-US" sz="1600" u="sng" dirty="0" smtClean="0"/>
                    </a:p>
                    <a:p>
                      <a:r>
                        <a:rPr lang="en-US" sz="1600" dirty="0" smtClean="0"/>
                        <a:t>Roman </a:t>
                      </a:r>
                      <a:r>
                        <a:rPr lang="en-US" sz="1600" dirty="0" err="1" smtClean="0"/>
                        <a:t>Ilin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Sergey </a:t>
                      </a:r>
                      <a:r>
                        <a:rPr lang="en-US" sz="1600" dirty="0" err="1" smtClean="0"/>
                        <a:t>Bobrov</a:t>
                      </a:r>
                      <a:endParaRPr lang="en-US" sz="16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Sergey </a:t>
                      </a:r>
                      <a:r>
                        <a:rPr lang="en-US" sz="1600" dirty="0" err="1" smtClean="0"/>
                        <a:t>Drozdov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Sergey Gordeychik</a:t>
                      </a:r>
                    </a:p>
                    <a:p>
                      <a:r>
                        <a:rPr lang="en-US" sz="1600" dirty="0" smtClean="0"/>
                        <a:t>Sergey </a:t>
                      </a:r>
                      <a:r>
                        <a:rPr lang="en-US" sz="1600" dirty="0" err="1" smtClean="0"/>
                        <a:t>Scherbel</a:t>
                      </a:r>
                      <a:endParaRPr lang="en-US" sz="1600" dirty="0" smtClean="0"/>
                    </a:p>
                    <a:p>
                      <a:r>
                        <a:rPr lang="en-US" sz="1600" dirty="0" err="1" smtClean="0"/>
                        <a:t>Timur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Yunusov</a:t>
                      </a:r>
                      <a:endParaRPr lang="en-US" sz="1600" dirty="0" smtClean="0"/>
                    </a:p>
                    <a:p>
                      <a:r>
                        <a:rPr lang="en-US" sz="1600" dirty="0" err="1" smtClean="0"/>
                        <a:t>Valentin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Shilnenkov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Vladimir </a:t>
                      </a:r>
                      <a:r>
                        <a:rPr lang="en-US" sz="1600" dirty="0" err="1" smtClean="0"/>
                        <a:t>Kochetkov</a:t>
                      </a:r>
                      <a:endParaRPr lang="en-US" sz="1600" dirty="0" smtClean="0"/>
                    </a:p>
                    <a:p>
                      <a:r>
                        <a:rPr lang="en-US" sz="1600" dirty="0" err="1" smtClean="0"/>
                        <a:t>Vyacheslav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Egoshin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Yuri </a:t>
                      </a:r>
                      <a:r>
                        <a:rPr lang="en-US" sz="1600" dirty="0" err="1" smtClean="0"/>
                        <a:t>Goltsev</a:t>
                      </a:r>
                      <a:endParaRPr lang="en-US" sz="1600" dirty="0" smtClean="0"/>
                    </a:p>
                    <a:p>
                      <a:r>
                        <a:rPr lang="en-US" sz="1600" dirty="0" err="1" smtClean="0"/>
                        <a:t>Yuriy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Dyachenko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5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Story of PLC </a:t>
            </a:r>
            <a:r>
              <a:rPr lang="en-US" dirty="0" err="1"/>
              <a:t>ownage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Profinet</a:t>
            </a:r>
            <a:r>
              <a:rPr lang="en-US" dirty="0" smtClean="0"/>
              <a:t> “feature” and PRNG vulnerability - real attack vector. Result -  PLC takeover.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92" y="1559177"/>
            <a:ext cx="6020161" cy="33863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/>
        </p:spPr>
      </p:pic>
    </p:spTree>
    <p:extLst>
      <p:ext uri="{BB962C8B-B14F-4D97-AF65-F5344CB8AC3E}">
        <p14:creationId xmlns:p14="http://schemas.microsoft.com/office/powerpoint/2010/main" val="30255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3" name="plcown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1" y="0"/>
            <a:ext cx="9134159" cy="5158183"/>
          </a:xfrm>
        </p:spPr>
      </p:pic>
    </p:spTree>
    <p:extLst>
      <p:ext uri="{BB962C8B-B14F-4D97-AF65-F5344CB8AC3E}">
        <p14:creationId xmlns:p14="http://schemas.microsoft.com/office/powerpoint/2010/main" val="18156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Cryptofails</a:t>
            </a:r>
            <a:r>
              <a:rPr lang="en-US" dirty="0" smtClean="0"/>
              <a:t>: Your hand in mine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57148" indent="0">
              <a:buNone/>
            </a:pPr>
            <a:r>
              <a:rPr lang="en-US" dirty="0" smtClean="0"/>
              <a:t>- Hash passwords</a:t>
            </a:r>
          </a:p>
          <a:p>
            <a:pPr marL="57148" indent="0">
              <a:buNone/>
            </a:pPr>
            <a:r>
              <a:rPr lang="en-US" dirty="0" smtClean="0"/>
              <a:t>- SHA is not good enough</a:t>
            </a:r>
          </a:p>
          <a:p>
            <a:pPr marL="57148" indent="0">
              <a:buNone/>
            </a:pPr>
            <a:r>
              <a:rPr lang="en-US" dirty="0" smtClean="0"/>
              <a:t>- Put length of plaintext nearby</a:t>
            </a:r>
          </a:p>
          <a:p>
            <a:pPr marL="57148" indent="0">
              <a:buNone/>
            </a:pPr>
            <a:r>
              <a:rPr lang="en-US" dirty="0"/>
              <a:t>	</a:t>
            </a:r>
            <a:r>
              <a:rPr lang="en-US" dirty="0" err="1" smtClean="0"/>
              <a:t>Redbox_value</a:t>
            </a:r>
            <a:r>
              <a:rPr lang="en-US" dirty="0" smtClean="0"/>
              <a:t> = </a:t>
            </a:r>
            <a:r>
              <a:rPr lang="en-US" dirty="0" err="1" smtClean="0"/>
              <a:t>len</a:t>
            </a:r>
            <a:r>
              <a:rPr lang="en-US" dirty="0" smtClean="0"/>
              <a:t>(</a:t>
            </a:r>
            <a:r>
              <a:rPr lang="en-US" dirty="0" err="1" smtClean="0"/>
              <a:t>pwd</a:t>
            </a:r>
            <a:r>
              <a:rPr lang="en-US" dirty="0" smtClean="0"/>
              <a:t>)*2+1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3003798"/>
            <a:ext cx="4775324" cy="17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Industrial protocols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“Secure” set up speed of energetic turbine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details at “SCADA deep inside: protocols and security mechanisms”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56138"/>
            <a:ext cx="7740352" cy="24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Industrial protocols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Industrial protocols: S7-300 PLC password cracker.</a:t>
            </a:r>
          </a:p>
          <a:p>
            <a:pPr marL="0" indent="0">
              <a:buNone/>
            </a:pPr>
            <a:r>
              <a:rPr lang="en-US" dirty="0" smtClean="0"/>
              <a:t>Included in the popular tool </a:t>
            </a:r>
            <a:r>
              <a:rPr lang="en-US" dirty="0" err="1" smtClean="0"/>
              <a:t>thc</a:t>
            </a:r>
            <a:r>
              <a:rPr lang="en-US" dirty="0" smtClean="0"/>
              <a:t>-hydra.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04" y="1649367"/>
            <a:ext cx="6300192" cy="33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Vulnerabilities #5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thc-hydra s7-3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harrassment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292" y="771525"/>
            <a:ext cx="7847417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FyN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Screen Shot 2015-01-10 at 23.1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8" y="886501"/>
            <a:ext cx="5357352" cy="4213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292" y="2350977"/>
            <a:ext cx="7564139" cy="50230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475656" y="987574"/>
            <a:ext cx="1296144" cy="1368152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5896" y="1059582"/>
            <a:ext cx="3600400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26" y="3164823"/>
            <a:ext cx="5994674" cy="16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FyN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Don’t patch too much</a:t>
            </a:r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779662"/>
            <a:ext cx="7007075" cy="23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FyN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Wait a second….</a:t>
            </a:r>
            <a:endParaRPr lang="ru-RU" dirty="0"/>
          </a:p>
        </p:txBody>
      </p:sp>
      <p:pic>
        <p:nvPicPr>
          <p:cNvPr id="5" name="Picture 4" descr="Screen Shot 2015-01-13 at 17.38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9"/>
          <a:stretch/>
        </p:blipFill>
        <p:spPr>
          <a:xfrm>
            <a:off x="1184232" y="1347614"/>
            <a:ext cx="6812882" cy="371703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816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work for community and as community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03598"/>
            <a:ext cx="5433987" cy="38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work with responsible disclosure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Full disclosure </a:t>
            </a:r>
            <a:r>
              <a:rPr lang="en-US" dirty="0"/>
              <a:t>=</a:t>
            </a:r>
            <a:r>
              <a:rPr lang="en-US" dirty="0" smtClean="0"/>
              <a:t> all </a:t>
            </a:r>
            <a:r>
              <a:rPr lang="en-US" dirty="0" err="1" smtClean="0"/>
              <a:t>vuln</a:t>
            </a:r>
            <a:r>
              <a:rPr lang="en-US" dirty="0" smtClean="0"/>
              <a:t> details immediately in the wild. Giving </a:t>
            </a:r>
            <a:r>
              <a:rPr lang="en-US" dirty="0"/>
              <a:t>the vendors absolutely no opportunity to release a </a:t>
            </a:r>
            <a:r>
              <a:rPr lang="en-US" dirty="0" smtClean="0"/>
              <a:t>fix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Responsible disclosure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/>
              <a:t>researcher contacts the vendor before the vulnerability is </a:t>
            </a:r>
            <a:r>
              <a:rPr lang="en-US" dirty="0" smtClean="0"/>
              <a:t>released. </a:t>
            </a:r>
            <a:r>
              <a:rPr lang="en-US" dirty="0"/>
              <a:t>And all stakeholders agree to allow a period of time for the </a:t>
            </a:r>
            <a:r>
              <a:rPr lang="en-US" dirty="0" smtClean="0"/>
              <a:t>vulnerability </a:t>
            </a:r>
            <a:r>
              <a:rPr lang="en-US" dirty="0"/>
              <a:t>to be </a:t>
            </a:r>
            <a:r>
              <a:rPr lang="en-US" dirty="0" smtClean="0"/>
              <a:t>patched </a:t>
            </a:r>
            <a:r>
              <a:rPr lang="en-US" dirty="0"/>
              <a:t>before publishing the details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Because vulnerability patching very important for ICS and can take months. Even years.</a:t>
            </a:r>
          </a:p>
        </p:txBody>
      </p:sp>
    </p:spTree>
    <p:extLst>
      <p:ext uri="{BB962C8B-B14F-4D97-AF65-F5344CB8AC3E}">
        <p14:creationId xmlns:p14="http://schemas.microsoft.com/office/powerpoint/2010/main" val="9749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That’s why responsible disclosure in ICS highly important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24136"/>
            <a:ext cx="4642094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send details directly to vendor and CERT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</a:t>
            </a:r>
            <a:r>
              <a:rPr lang="en-US" dirty="0" smtClean="0"/>
              <a:t>endor create CVE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Vulnerability patched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SCADASL public disclosure and exploit/toolkit publishing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Applause to SCADASL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54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Analytics every year: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ICSMAP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ICSDORKS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57154"/>
            <a:ext cx="4936900" cy="279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61" y="1438198"/>
            <a:ext cx="3400873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#SCADAPASS</a:t>
            </a:r>
          </a:p>
          <a:p>
            <a:pPr lvl="1"/>
            <a:r>
              <a:rPr lang="en-US" dirty="0" smtClean="0"/>
              <a:t>Release 1.2</a:t>
            </a:r>
          </a:p>
          <a:p>
            <a:pPr lvl="1"/>
            <a:r>
              <a:rPr lang="en-US" dirty="0" smtClean="0"/>
              <a:t>37 vendors</a:t>
            </a:r>
          </a:p>
          <a:p>
            <a:pPr lvl="1"/>
            <a:r>
              <a:rPr lang="en-US" dirty="0" smtClean="0"/>
              <a:t>PLC, RTU, gateways, switches, servers …</a:t>
            </a:r>
          </a:p>
        </p:txBody>
      </p:sp>
    </p:spTree>
    <p:extLst>
      <p:ext uri="{BB962C8B-B14F-4D97-AF65-F5344CB8AC3E}">
        <p14:creationId xmlns:p14="http://schemas.microsoft.com/office/powerpoint/2010/main" val="27403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#SCADASOS</a:t>
            </a:r>
          </a:p>
          <a:p>
            <a:pPr marL="0" indent="0">
              <a:buNone/>
            </a:pPr>
            <a:r>
              <a:rPr lang="en-US" dirty="0"/>
              <a:t>(un)Secure Open </a:t>
            </a:r>
            <a:r>
              <a:rPr lang="en-US" dirty="0" err="1"/>
              <a:t>SmartGrids</a:t>
            </a:r>
            <a:r>
              <a:rPr lang="en-US" dirty="0"/>
              <a:t> is open initiative to rise awareness on insecurities of  </a:t>
            </a:r>
            <a:r>
              <a:rPr lang="en-US" dirty="0" err="1"/>
              <a:t>SmartGrid</a:t>
            </a:r>
            <a:r>
              <a:rPr lang="en-US" dirty="0"/>
              <a:t>, Photovoltaic Power Stations and Wind Farms</a:t>
            </a:r>
          </a:p>
        </p:txBody>
      </p:sp>
    </p:spTree>
    <p:extLst>
      <p:ext uri="{BB962C8B-B14F-4D97-AF65-F5344CB8AC3E}">
        <p14:creationId xmlns:p14="http://schemas.microsoft.com/office/powerpoint/2010/main" val="6016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/>
              <a:t>Q</a:t>
            </a:r>
            <a:r>
              <a:rPr lang="en-US" sz="1200" dirty="0"/>
              <a:t>: How to participate</a:t>
            </a:r>
          </a:p>
          <a:p>
            <a:pPr marL="0" indent="0">
              <a:buNone/>
            </a:pPr>
            <a:r>
              <a:rPr lang="en-US" sz="1200" dirty="0"/>
              <a:t>A: Find Internet-connected PV and Wind power stations and notify vendors/CERTs/community.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Q: Wow! It simple! Can I hack it?</a:t>
            </a:r>
          </a:p>
          <a:p>
            <a:pPr marL="0" indent="0">
              <a:buNone/>
            </a:pPr>
            <a:r>
              <a:rPr lang="en-US" sz="1200" dirty="0"/>
              <a:t>A: No. It can be a hospital or your grandma’s cottage. Please use passive approach (firmware analysis, </a:t>
            </a:r>
            <a:r>
              <a:rPr lang="en-US" sz="1200" dirty="0" err="1"/>
              <a:t>testbeds</a:t>
            </a:r>
            <a:r>
              <a:rPr lang="en-US" sz="1200" dirty="0"/>
              <a:t> etc.)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Q: I get an 0day!</a:t>
            </a:r>
          </a:p>
          <a:p>
            <a:pPr marL="0" indent="0">
              <a:buNone/>
            </a:pPr>
            <a:r>
              <a:rPr lang="en-US" sz="1200" dirty="0"/>
              <a:t>A: Please submit it to vendor and/or regional CERT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Q: What will I get?</a:t>
            </a:r>
          </a:p>
          <a:p>
            <a:pPr marL="0" indent="0">
              <a:buNone/>
            </a:pPr>
            <a:r>
              <a:rPr lang="en-US" sz="1200" dirty="0"/>
              <a:t>A: Kudos at SCADA </a:t>
            </a:r>
            <a:r>
              <a:rPr lang="en-US" sz="1200" dirty="0" err="1"/>
              <a:t>StrangeLove</a:t>
            </a:r>
            <a:r>
              <a:rPr lang="en-US" sz="1200" dirty="0"/>
              <a:t> Talks/Knowledge/Safer World.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Details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You can make </a:t>
            </a:r>
            <a:r>
              <a:rPr lang="en-US" sz="1200" dirty="0" err="1"/>
              <a:t>shodan</a:t>
            </a:r>
            <a:r>
              <a:rPr lang="en-US" sz="1200" dirty="0"/>
              <a:t> saved search or drop </a:t>
            </a:r>
            <a:r>
              <a:rPr lang="en-US" sz="1200" dirty="0" err="1"/>
              <a:t>google</a:t>
            </a:r>
            <a:r>
              <a:rPr lang="en-US" sz="1200" dirty="0"/>
              <a:t> dorks to twitter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Please use tags #solar #wind #</a:t>
            </a:r>
            <a:r>
              <a:rPr lang="en-US" sz="1200" dirty="0" err="1"/>
              <a:t>scadasos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9518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60 000+ </a:t>
            </a:r>
            <a:r>
              <a:rPr lang="en-US" dirty="0" err="1"/>
              <a:t>SmartGrid</a:t>
            </a:r>
            <a:r>
              <a:rPr lang="en-US" dirty="0"/>
              <a:t> devices disconnected from the </a:t>
            </a:r>
            <a:r>
              <a:rPr lang="en-US" dirty="0" smtClean="0"/>
              <a:t>Internet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Two </a:t>
            </a:r>
            <a:r>
              <a:rPr lang="en-US" dirty="0" smtClean="0"/>
              <a:t>Advisories</a:t>
            </a:r>
          </a:p>
          <a:p>
            <a:pPr lvl="1"/>
            <a:r>
              <a:rPr lang="de-DE" dirty="0"/>
              <a:t>XZERES 442SR Wind Turbine CSRF </a:t>
            </a:r>
            <a:endParaRPr lang="de-DE" dirty="0" smtClean="0"/>
          </a:p>
          <a:p>
            <a:pPr lvl="1"/>
            <a:r>
              <a:rPr lang="en-US" dirty="0"/>
              <a:t>SMA Solar Technology AG Sunny </a:t>
            </a:r>
            <a:r>
              <a:rPr lang="en-US" dirty="0" err="1"/>
              <a:t>WebBox</a:t>
            </a:r>
            <a:r>
              <a:rPr lang="en-US" dirty="0"/>
              <a:t> Hard-Coded Account Vulnerability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88102"/>
            <a:ext cx="3138189" cy="2026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862825"/>
            <a:ext cx="3060502" cy="20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Projects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Current and future: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Smart energy generation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Rail road and signaling systems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Digital substations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GSM/GPRS modems</a:t>
            </a:r>
          </a:p>
        </p:txBody>
      </p:sp>
    </p:spTree>
    <p:extLst>
      <p:ext uri="{BB962C8B-B14F-4D97-AF65-F5344CB8AC3E}">
        <p14:creationId xmlns:p14="http://schemas.microsoft.com/office/powerpoint/2010/main" val="16939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esults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Well-known and habitual world of information security growing up, evolving, changing quickly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Because a lot of specialists involved in 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Unfortunately ICS security area not very mobile and changeable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Also our team members growing old, starting a families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</a:t>
            </a:r>
            <a:r>
              <a:rPr lang="en-US" dirty="0" smtClean="0"/>
              <a:t>e think that our mission</a:t>
            </a:r>
            <a:r>
              <a:rPr lang="ru-RU" dirty="0" smtClean="0"/>
              <a:t> </a:t>
            </a:r>
            <a:r>
              <a:rPr lang="en-US" dirty="0" smtClean="0"/>
              <a:t>done successfully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25" y="3766672"/>
            <a:ext cx="2111896" cy="11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Since </a:t>
            </a:r>
            <a:r>
              <a:rPr lang="en-US" dirty="0" err="1" smtClean="0"/>
              <a:t>Stuxnet</a:t>
            </a:r>
            <a:r>
              <a:rPr lang="en-US" dirty="0" smtClean="0"/>
              <a:t> (2010) ICS industry especially security has been warned.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40" y="1455924"/>
            <a:ext cx="4656120" cy="34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esults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But not finished yet….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961962"/>
            <a:ext cx="3635896" cy="2181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9" y="1286830"/>
            <a:ext cx="4230699" cy="31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Results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Still trying to hack ICS, son? </a:t>
            </a:r>
          </a:p>
          <a:p>
            <a:pPr marL="0" indent="0">
              <a:buNone/>
            </a:pPr>
            <a:r>
              <a:rPr lang="en-US" dirty="0" smtClean="0"/>
              <a:t>Have you ever heard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bout</a:t>
            </a:r>
          </a:p>
          <a:p>
            <a:pPr marL="0" indent="0">
              <a:buNone/>
            </a:pPr>
            <a:r>
              <a:rPr lang="en-US" dirty="0" smtClean="0"/>
              <a:t>SCADASTRANGELOVE ?!</a:t>
            </a:r>
            <a:endParaRPr lang="ru-RU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202812"/>
            <a:ext cx="5025731" cy="37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Results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All materials at SCADA.SL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hope that our work can help you create your own projects. But don’t forget about community and responsible disclosure principle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16681"/>
            <a:ext cx="4392488" cy="29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378728"/>
            <a:ext cx="6172200" cy="793699"/>
          </a:xfrm>
        </p:spPr>
        <p:txBody>
          <a:bodyPr>
            <a:noAutofit/>
          </a:bodyPr>
          <a:lstStyle/>
          <a:p>
            <a:r>
              <a:rPr lang="en-US" sz="4000" dirty="0"/>
              <a:t>Thank you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 flipV="1">
            <a:off x="13081" y="4630371"/>
            <a:ext cx="2367198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/>
              <a:t>*All pictures are taken from  </a:t>
            </a:r>
            <a:r>
              <a:rPr lang="en-US" sz="1200" dirty="0" err="1"/>
              <a:t>google</a:t>
            </a:r>
            <a:r>
              <a:rPr lang="en-US" sz="1200" dirty="0"/>
              <a:t> and other Internets</a:t>
            </a:r>
            <a:endParaRPr lang="ru-RU" sz="1200" dirty="0"/>
          </a:p>
        </p:txBody>
      </p:sp>
      <p:pic>
        <p:nvPicPr>
          <p:cNvPr id="4" name="Picture 3" descr="Screen Shot 2014-12-17 at 12.14.30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9" b="94556" l="6087" r="94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23480"/>
            <a:ext cx="4381500" cy="4432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7"/>
            <a:ext cx="2664296" cy="50783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/>
              <a:t>Alexander </a:t>
            </a:r>
            <a:r>
              <a:rPr lang="en-US" sz="1200" dirty="0" err="1"/>
              <a:t>Timorin</a:t>
            </a:r>
            <a:endParaRPr lang="en-US" sz="1200" dirty="0"/>
          </a:p>
          <a:p>
            <a:r>
              <a:rPr lang="en-US" sz="1200" dirty="0"/>
              <a:t>Alexander </a:t>
            </a:r>
            <a:r>
              <a:rPr lang="en-US" sz="1200" dirty="0" err="1"/>
              <a:t>Tlyapov</a:t>
            </a:r>
            <a:endParaRPr lang="en-US" sz="1200" dirty="0"/>
          </a:p>
          <a:p>
            <a:r>
              <a:rPr lang="en-US" sz="1200" dirty="0"/>
              <a:t>Alexander </a:t>
            </a:r>
            <a:r>
              <a:rPr lang="en-US" sz="1200" dirty="0" err="1"/>
              <a:t>Zaitsev</a:t>
            </a:r>
            <a:endParaRPr lang="en-US" sz="1200" dirty="0"/>
          </a:p>
          <a:p>
            <a:r>
              <a:rPr lang="en-US" sz="1200" dirty="0"/>
              <a:t>Alexey </a:t>
            </a:r>
            <a:r>
              <a:rPr lang="en-US" sz="1200" dirty="0" err="1"/>
              <a:t>Osipov</a:t>
            </a:r>
            <a:endParaRPr lang="en-US" sz="1200" dirty="0"/>
          </a:p>
          <a:p>
            <a:r>
              <a:rPr lang="en-US" sz="1200" dirty="0" err="1"/>
              <a:t>Andrey</a:t>
            </a:r>
            <a:r>
              <a:rPr lang="en-US" sz="1200" dirty="0"/>
              <a:t> </a:t>
            </a:r>
            <a:r>
              <a:rPr lang="en-US" sz="1200" dirty="0" err="1"/>
              <a:t>Medov</a:t>
            </a:r>
            <a:endParaRPr lang="en-US" sz="1200" dirty="0"/>
          </a:p>
          <a:p>
            <a:r>
              <a:rPr lang="en-US" sz="1200" dirty="0" err="1"/>
              <a:t>Artem</a:t>
            </a:r>
            <a:r>
              <a:rPr lang="en-US" sz="1200" dirty="0"/>
              <a:t> </a:t>
            </a:r>
            <a:r>
              <a:rPr lang="en-US" sz="1200" dirty="0" err="1"/>
              <a:t>Chaykin</a:t>
            </a:r>
            <a:endParaRPr lang="en-US" sz="1200" dirty="0"/>
          </a:p>
          <a:p>
            <a:r>
              <a:rPr lang="en-US" sz="1200" dirty="0"/>
              <a:t>Denis Baranov</a:t>
            </a:r>
          </a:p>
          <a:p>
            <a:r>
              <a:rPr lang="en-US" sz="1200" dirty="0"/>
              <a:t>Dmitry </a:t>
            </a:r>
            <a:r>
              <a:rPr lang="en-US" sz="1200" dirty="0" err="1"/>
              <a:t>Efanov</a:t>
            </a:r>
            <a:endParaRPr lang="en-US" sz="1200" dirty="0"/>
          </a:p>
          <a:p>
            <a:r>
              <a:rPr lang="en-US" sz="1200" dirty="0"/>
              <a:t>Dmitry </a:t>
            </a:r>
            <a:r>
              <a:rPr lang="en-US" sz="1200" dirty="0" err="1"/>
              <a:t>Nagibin</a:t>
            </a:r>
            <a:endParaRPr lang="en-US" sz="1200" dirty="0"/>
          </a:p>
          <a:p>
            <a:r>
              <a:rPr lang="en-US" sz="1200" dirty="0"/>
              <a:t>Dmitry </a:t>
            </a:r>
            <a:r>
              <a:rPr lang="en-US" sz="1200" dirty="0" err="1"/>
              <a:t>Serebryannikov</a:t>
            </a:r>
            <a:endParaRPr lang="en-US" sz="1200" dirty="0"/>
          </a:p>
          <a:p>
            <a:r>
              <a:rPr lang="en-US" sz="1200" dirty="0"/>
              <a:t>Dmitry </a:t>
            </a:r>
            <a:r>
              <a:rPr lang="en-US" sz="1200" dirty="0" err="1"/>
              <a:t>Sklyarov</a:t>
            </a:r>
            <a:endParaRPr lang="en-US" sz="1200" dirty="0"/>
          </a:p>
          <a:p>
            <a:r>
              <a:rPr lang="en-US" sz="1200" dirty="0" err="1"/>
              <a:t>Evgeny</a:t>
            </a:r>
            <a:r>
              <a:rPr lang="en-US" sz="1200" dirty="0"/>
              <a:t> </a:t>
            </a:r>
            <a:r>
              <a:rPr lang="en-US" sz="1200" dirty="0" err="1"/>
              <a:t>Ermakov</a:t>
            </a:r>
            <a:endParaRPr lang="en-US" sz="1200" dirty="0"/>
          </a:p>
          <a:p>
            <a:r>
              <a:rPr lang="en-US" sz="1200" dirty="0" err="1"/>
              <a:t>Gleb</a:t>
            </a:r>
            <a:r>
              <a:rPr lang="en-US" sz="1200" dirty="0"/>
              <a:t> </a:t>
            </a:r>
            <a:r>
              <a:rPr lang="en-US" sz="1200" dirty="0" err="1"/>
              <a:t>Gritsai</a:t>
            </a:r>
            <a:endParaRPr lang="en-US" sz="1200" dirty="0"/>
          </a:p>
          <a:p>
            <a:r>
              <a:rPr lang="en-US" sz="1200" dirty="0" err="1"/>
              <a:t>Ilya</a:t>
            </a:r>
            <a:r>
              <a:rPr lang="en-US" sz="1200" dirty="0"/>
              <a:t> </a:t>
            </a:r>
            <a:r>
              <a:rPr lang="en-US" sz="1200" dirty="0" err="1"/>
              <a:t>Karpov</a:t>
            </a:r>
            <a:endParaRPr lang="en-US" sz="1200" dirty="0"/>
          </a:p>
          <a:p>
            <a:r>
              <a:rPr lang="en-US" sz="1200" dirty="0"/>
              <a:t>Ivan </a:t>
            </a:r>
            <a:r>
              <a:rPr lang="en-US" sz="1200" dirty="0" err="1"/>
              <a:t>Poliyanchuk</a:t>
            </a:r>
            <a:endParaRPr lang="en-US" sz="1200" dirty="0"/>
          </a:p>
          <a:p>
            <a:r>
              <a:rPr lang="en-US" sz="1200" dirty="0"/>
              <a:t>Kirill </a:t>
            </a:r>
            <a:r>
              <a:rPr lang="en-US" sz="1200" dirty="0" err="1"/>
              <a:t>Nesterov</a:t>
            </a:r>
            <a:endParaRPr lang="en-US" sz="1200" dirty="0"/>
          </a:p>
          <a:p>
            <a:r>
              <a:rPr lang="en-US" sz="1200" dirty="0"/>
              <a:t>Roman </a:t>
            </a:r>
            <a:r>
              <a:rPr lang="en-US" sz="1200" dirty="0" err="1"/>
              <a:t>Ilin</a:t>
            </a:r>
            <a:endParaRPr lang="en-US" sz="1200" dirty="0"/>
          </a:p>
          <a:p>
            <a:r>
              <a:rPr lang="en-US" sz="1200" dirty="0"/>
              <a:t>Sergey </a:t>
            </a:r>
            <a:r>
              <a:rPr lang="en-US" sz="1200" dirty="0" err="1"/>
              <a:t>Bobrov</a:t>
            </a:r>
            <a:endParaRPr lang="en-US" sz="1200" dirty="0"/>
          </a:p>
          <a:p>
            <a:r>
              <a:rPr lang="en-US" sz="1200" dirty="0"/>
              <a:t>Sergey </a:t>
            </a:r>
            <a:r>
              <a:rPr lang="en-US" sz="1200" dirty="0" err="1"/>
              <a:t>Drozdov</a:t>
            </a:r>
            <a:endParaRPr lang="en-US" sz="1200" dirty="0"/>
          </a:p>
          <a:p>
            <a:r>
              <a:rPr lang="en-US" sz="1200" dirty="0"/>
              <a:t>Sergey Gordeychik</a:t>
            </a:r>
          </a:p>
          <a:p>
            <a:r>
              <a:rPr lang="en-US" sz="1200" dirty="0"/>
              <a:t>Sergey </a:t>
            </a:r>
            <a:r>
              <a:rPr lang="en-US" sz="1200" dirty="0" err="1"/>
              <a:t>Scherbel</a:t>
            </a:r>
            <a:endParaRPr lang="en-US" sz="1200" dirty="0"/>
          </a:p>
          <a:p>
            <a:r>
              <a:rPr lang="en-US" sz="1200" dirty="0" err="1"/>
              <a:t>Timur</a:t>
            </a:r>
            <a:r>
              <a:rPr lang="en-US" sz="1200" dirty="0"/>
              <a:t> </a:t>
            </a:r>
            <a:r>
              <a:rPr lang="en-US" sz="1200" dirty="0" err="1"/>
              <a:t>Yunusov</a:t>
            </a:r>
            <a:endParaRPr lang="en-US" sz="1200" dirty="0"/>
          </a:p>
          <a:p>
            <a:r>
              <a:rPr lang="en-US" sz="1200" dirty="0" err="1"/>
              <a:t>Valentin</a:t>
            </a:r>
            <a:r>
              <a:rPr lang="en-US" sz="1200" dirty="0"/>
              <a:t> </a:t>
            </a:r>
            <a:r>
              <a:rPr lang="en-US" sz="1200" dirty="0" err="1"/>
              <a:t>Shilnenkov</a:t>
            </a:r>
            <a:r>
              <a:rPr lang="en-US" sz="1200" dirty="0"/>
              <a:t> </a:t>
            </a:r>
          </a:p>
          <a:p>
            <a:r>
              <a:rPr lang="en-US" sz="1200" dirty="0"/>
              <a:t>Vladimir </a:t>
            </a:r>
            <a:r>
              <a:rPr lang="en-US" sz="1200" dirty="0" err="1"/>
              <a:t>Kochetkov</a:t>
            </a:r>
            <a:endParaRPr lang="en-US" sz="1200" dirty="0"/>
          </a:p>
          <a:p>
            <a:r>
              <a:rPr lang="en-US" sz="1200" dirty="0" err="1"/>
              <a:t>Vyacheslav</a:t>
            </a:r>
            <a:r>
              <a:rPr lang="en-US" sz="1200" dirty="0"/>
              <a:t> </a:t>
            </a:r>
            <a:r>
              <a:rPr lang="en-US" sz="1200" dirty="0" err="1"/>
              <a:t>Egoshin</a:t>
            </a:r>
            <a:endParaRPr lang="en-US" sz="1200" dirty="0"/>
          </a:p>
          <a:p>
            <a:r>
              <a:rPr lang="en-US" sz="1200" dirty="0"/>
              <a:t>Yuri </a:t>
            </a:r>
            <a:r>
              <a:rPr lang="en-US" sz="1200" dirty="0" err="1"/>
              <a:t>Goltsev</a:t>
            </a:r>
            <a:endParaRPr lang="en-US" sz="1200" dirty="0"/>
          </a:p>
          <a:p>
            <a:r>
              <a:rPr lang="en-US" sz="1200" dirty="0" err="1"/>
              <a:t>Yuriy</a:t>
            </a:r>
            <a:r>
              <a:rPr lang="en-US" sz="1200" dirty="0"/>
              <a:t> </a:t>
            </a:r>
            <a:r>
              <a:rPr lang="en-US" sz="1200" dirty="0" err="1" smtClean="0"/>
              <a:t>Dyachenko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53562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90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ICS is everywhere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Old technologies without classic and modern security principles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ICS networks “isolated”, but connected to other nets, other nets connected to Internet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Sometimes (</a:t>
            </a:r>
            <a:r>
              <a:rPr lang="en-US" dirty="0" err="1" smtClean="0"/>
              <a:t>shodan</a:t>
            </a:r>
            <a:r>
              <a:rPr lang="en-US" dirty="0" smtClean="0"/>
              <a:t>/</a:t>
            </a:r>
            <a:r>
              <a:rPr lang="en-US" dirty="0" err="1" smtClean="0"/>
              <a:t>censys</a:t>
            </a:r>
            <a:r>
              <a:rPr lang="en-US" dirty="0" smtClean="0"/>
              <a:t>/</a:t>
            </a:r>
            <a:r>
              <a:rPr lang="en-US" dirty="0" err="1" smtClean="0"/>
              <a:t>zmap</a:t>
            </a:r>
            <a:r>
              <a:rPr lang="en-US" dirty="0" smtClean="0"/>
              <a:t>/</a:t>
            </a:r>
            <a:r>
              <a:rPr lang="en-US" dirty="0" err="1" smtClean="0"/>
              <a:t>masscan</a:t>
            </a:r>
            <a:r>
              <a:rPr lang="en-US" dirty="0" smtClean="0"/>
              <a:t> proved) ICS devices connected to the Internet directly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Hacking ICS without money does not attract evil guy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Engineers tend to say “this works for a long period of time! Don’t touch it!”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14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390275" cy="6075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</a:t>
            </a:r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784976" cy="41764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But reality shows us that evil guys touch them and ICS so tender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 was worried about it.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 didn’t accept this approach.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 decided to change situation.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Then SCADASTRANGELOVE was born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58" y="2569922"/>
            <a:ext cx="2454099" cy="2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46970</TotalTime>
  <Words>1769</Words>
  <Application>Microsoft Office PowerPoint</Application>
  <PresentationFormat>On-screen Show (16:9)</PresentationFormat>
  <Paragraphs>451</Paragraphs>
  <Slides>73</Slides>
  <Notes>65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Arial</vt:lpstr>
      <vt:lpstr>Book Antiqua</vt:lpstr>
      <vt:lpstr>Calibri</vt:lpstr>
      <vt:lpstr>Helvetica Neue</vt:lpstr>
      <vt:lpstr>Lucida Sans</vt:lpstr>
      <vt:lpstr>PT Sans</vt:lpstr>
      <vt:lpstr>Times New Roman</vt:lpstr>
      <vt:lpstr>Wingdings</vt:lpstr>
      <vt:lpstr>Wingdings 2</vt:lpstr>
      <vt:lpstr>Wingdings 3</vt:lpstr>
      <vt:lpstr>Apex</vt:lpstr>
      <vt:lpstr>Attacking scada systems: story of scadastrangelove</vt:lpstr>
      <vt:lpstr>whoami</vt:lpstr>
      <vt:lpstr>AGENDA</vt:lpstr>
      <vt:lpstr>WWW</vt:lpstr>
      <vt:lpstr>@scadasl</vt:lpstr>
      <vt:lpstr>WWW</vt:lpstr>
      <vt:lpstr>WWW</vt:lpstr>
      <vt:lpstr>WWW</vt:lpstr>
      <vt:lpstr>WWW</vt:lpstr>
      <vt:lpstr>WWW</vt:lpstr>
      <vt:lpstr>WWW</vt:lpstr>
      <vt:lpstr>WWW</vt:lpstr>
      <vt:lpstr>WWW</vt:lpstr>
      <vt:lpstr>Milestone</vt:lpstr>
      <vt:lpstr>Milestone</vt:lpstr>
      <vt:lpstr>Milestone</vt:lpstr>
      <vt:lpstr>Milestone</vt:lpstr>
      <vt:lpstr>Input validation: Buffer overflow</vt:lpstr>
      <vt:lpstr>Input validation: Buffer overflow (2)</vt:lpstr>
      <vt:lpstr>Input validation: God help us all</vt:lpstr>
      <vt:lpstr>Input validation: Buffer overflow</vt:lpstr>
      <vt:lpstr>PowerPoint Presentation</vt:lpstr>
      <vt:lpstr>RCE?</vt:lpstr>
      <vt:lpstr>SSA-630413: Vulnerabilities in SIPROTEC 4</vt:lpstr>
      <vt:lpstr>PowerPoint Presentation</vt:lpstr>
      <vt:lpstr>PowerPoint Presentation</vt:lpstr>
      <vt:lpstr>Code vulnerabilities</vt:lpstr>
      <vt:lpstr>Code vulnerabilities</vt:lpstr>
      <vt:lpstr>Story of CVE-2013-3957</vt:lpstr>
      <vt:lpstr>Cisco for the rescue!</vt:lpstr>
      <vt:lpstr>WinCC SCADA-Clients?</vt:lpstr>
      <vt:lpstr>Hardcoded secrets</vt:lpstr>
      <vt:lpstr>Hardcoded secrets</vt:lpstr>
      <vt:lpstr>Hardcode secrets</vt:lpstr>
      <vt:lpstr>Please change IP address to &lt;whatever&gt;</vt:lpstr>
      <vt:lpstr>Kiosk mode restrictions bypass</vt:lpstr>
      <vt:lpstr>Kiosk mode restrictions bypass</vt:lpstr>
      <vt:lpstr>Cryptofails: hardcoded key for XOR, lol</vt:lpstr>
      <vt:lpstr>Cryptofails: hardcoded key for XOR, lol</vt:lpstr>
      <vt:lpstr>Cryptofails: Elusive OR</vt:lpstr>
      <vt:lpstr>Cryptofails: weak algorithms</vt:lpstr>
      <vt:lpstr>Cryptofails: Plain and Clear</vt:lpstr>
      <vt:lpstr>Cryptofails: weak PRNG</vt:lpstr>
      <vt:lpstr>Cryptofails: weak PRNG</vt:lpstr>
      <vt:lpstr>Story of PLC ownage </vt:lpstr>
      <vt:lpstr>Story of PLC ownage </vt:lpstr>
      <vt:lpstr>Story of PLC ownage </vt:lpstr>
      <vt:lpstr>Story of PLC ownage </vt:lpstr>
      <vt:lpstr>Story of PLC ownage </vt:lpstr>
      <vt:lpstr>Story of PLC ownage</vt:lpstr>
      <vt:lpstr>PowerPoint Presentation</vt:lpstr>
      <vt:lpstr>Cryptofails: Your hand in mine</vt:lpstr>
      <vt:lpstr>Industrial protocols</vt:lpstr>
      <vt:lpstr>Industrial protocols</vt:lpstr>
      <vt:lpstr>Vulnerabilities #5</vt:lpstr>
      <vt:lpstr>harrassment</vt:lpstr>
      <vt:lpstr>FyN</vt:lpstr>
      <vt:lpstr>FyN</vt:lpstr>
      <vt:lpstr>FyN</vt:lpstr>
      <vt:lpstr>Projects</vt:lpstr>
      <vt:lpstr>Projects</vt:lpstr>
      <vt:lpstr>Projects</vt:lpstr>
      <vt:lpstr>Projects</vt:lpstr>
      <vt:lpstr>Projects</vt:lpstr>
      <vt:lpstr>Projects</vt:lpstr>
      <vt:lpstr>Projects</vt:lpstr>
      <vt:lpstr>Projects</vt:lpstr>
      <vt:lpstr>Projects</vt:lpstr>
      <vt:lpstr>Results</vt:lpstr>
      <vt:lpstr>Results</vt:lpstr>
      <vt:lpstr>Results</vt:lpstr>
      <vt:lpstr>Results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Gordeychik</dc:creator>
  <cp:lastModifiedBy>johndoe</cp:lastModifiedBy>
  <cp:revision>744</cp:revision>
  <dcterms:created xsi:type="dcterms:W3CDTF">2012-12-08T09:12:50Z</dcterms:created>
  <dcterms:modified xsi:type="dcterms:W3CDTF">2016-12-15T13:07:38Z</dcterms:modified>
</cp:coreProperties>
</file>