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4" r:id="rId2"/>
    <p:sldId id="337" r:id="rId3"/>
    <p:sldId id="387" r:id="rId4"/>
    <p:sldId id="317" r:id="rId5"/>
    <p:sldId id="392" r:id="rId6"/>
    <p:sldId id="393" r:id="rId7"/>
    <p:sldId id="391" r:id="rId8"/>
    <p:sldId id="369" r:id="rId9"/>
    <p:sldId id="370" r:id="rId10"/>
    <p:sldId id="339" r:id="rId11"/>
    <p:sldId id="356" r:id="rId12"/>
    <p:sldId id="355" r:id="rId13"/>
    <p:sldId id="357" r:id="rId14"/>
    <p:sldId id="358" r:id="rId15"/>
    <p:sldId id="340" r:id="rId16"/>
    <p:sldId id="354" r:id="rId17"/>
    <p:sldId id="341" r:id="rId18"/>
    <p:sldId id="344" r:id="rId19"/>
    <p:sldId id="350" r:id="rId20"/>
    <p:sldId id="351" r:id="rId21"/>
    <p:sldId id="371" r:id="rId22"/>
    <p:sldId id="335" r:id="rId23"/>
    <p:sldId id="345" r:id="rId24"/>
    <p:sldId id="368" r:id="rId25"/>
    <p:sldId id="347" r:id="rId26"/>
    <p:sldId id="394" r:id="rId27"/>
    <p:sldId id="395" r:id="rId28"/>
    <p:sldId id="389" r:id="rId29"/>
    <p:sldId id="390" r:id="rId30"/>
    <p:sldId id="373" r:id="rId31"/>
    <p:sldId id="374" r:id="rId32"/>
    <p:sldId id="346" r:id="rId33"/>
    <p:sldId id="376" r:id="rId34"/>
    <p:sldId id="388" r:id="rId35"/>
    <p:sldId id="336" r:id="rId36"/>
    <p:sldId id="348" r:id="rId37"/>
    <p:sldId id="360" r:id="rId38"/>
    <p:sldId id="362" r:id="rId39"/>
    <p:sldId id="378" r:id="rId40"/>
    <p:sldId id="383" r:id="rId41"/>
    <p:sldId id="349" r:id="rId42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15539C"/>
    <a:srgbClr val="6600FF"/>
    <a:srgbClr val="EAEAEA"/>
    <a:srgbClr val="00FF00"/>
    <a:srgbClr val="FFFF66"/>
    <a:srgbClr val="FF0000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78858" autoAdjust="0"/>
  </p:normalViewPr>
  <p:slideViewPr>
    <p:cSldViewPr>
      <p:cViewPr varScale="1">
        <p:scale>
          <a:sx n="88" d="100"/>
          <a:sy n="88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F1A5D-AA80-4F4D-A171-0517DC3D4CA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9ABF96-B04A-4AA0-B17C-1B233AB4DEC8}">
      <dgm:prSet phldrT="[Text]"/>
      <dgm:spPr/>
      <dgm:t>
        <a:bodyPr/>
        <a:lstStyle/>
        <a:p>
          <a:r>
            <a:rPr lang="en-US" dirty="0" smtClean="0"/>
            <a:t>Configuration</a:t>
          </a:r>
          <a:endParaRPr lang="en-US" dirty="0"/>
        </a:p>
      </dgm:t>
    </dgm:pt>
    <dgm:pt modelId="{CB8CD559-261F-4E93-BC2F-33F92E98771F}" type="parTrans" cxnId="{1A5C30F0-B871-4C13-8D58-C5A376DCC5F3}">
      <dgm:prSet/>
      <dgm:spPr/>
      <dgm:t>
        <a:bodyPr/>
        <a:lstStyle/>
        <a:p>
          <a:endParaRPr lang="en-US"/>
        </a:p>
      </dgm:t>
    </dgm:pt>
    <dgm:pt modelId="{6141B783-1EE1-40CD-9F7D-23E5844A098D}" type="sibTrans" cxnId="{1A5C30F0-B871-4C13-8D58-C5A376DCC5F3}">
      <dgm:prSet/>
      <dgm:spPr/>
      <dgm:t>
        <a:bodyPr/>
        <a:lstStyle/>
        <a:p>
          <a:endParaRPr lang="en-US"/>
        </a:p>
      </dgm:t>
    </dgm:pt>
    <dgm:pt modelId="{2D53DD6F-FBFE-4CA4-B332-9B504BAE0BD7}">
      <dgm:prSet phldrT="[Text]"/>
      <dgm:spPr/>
      <dgm:t>
        <a:bodyPr/>
        <a:lstStyle/>
        <a:p>
          <a:r>
            <a:rPr lang="en-US" dirty="0" smtClean="0">
              <a:solidFill>
                <a:srgbClr val="15539C"/>
              </a:solidFill>
            </a:rPr>
            <a:t>Data Model and States sequence</a:t>
          </a:r>
          <a:endParaRPr lang="en-US" dirty="0">
            <a:solidFill>
              <a:srgbClr val="15539C"/>
            </a:solidFill>
          </a:endParaRPr>
        </a:p>
      </dgm:t>
    </dgm:pt>
    <dgm:pt modelId="{C0181671-0C4B-42F7-881B-1D6B10EFAA77}" type="parTrans" cxnId="{5816ADDC-48FB-4A21-BC61-111791B45B91}">
      <dgm:prSet/>
      <dgm:spPr/>
      <dgm:t>
        <a:bodyPr/>
        <a:lstStyle/>
        <a:p>
          <a:endParaRPr lang="en-US"/>
        </a:p>
      </dgm:t>
    </dgm:pt>
    <dgm:pt modelId="{6DB198E5-00CF-411F-9370-80893DC34318}" type="sibTrans" cxnId="{5816ADDC-48FB-4A21-BC61-111791B45B91}">
      <dgm:prSet/>
      <dgm:spPr/>
      <dgm:t>
        <a:bodyPr/>
        <a:lstStyle/>
        <a:p>
          <a:endParaRPr lang="en-US"/>
        </a:p>
      </dgm:t>
    </dgm:pt>
    <dgm:pt modelId="{77FB98D4-875D-47E8-974E-CB5156B75758}">
      <dgm:prSet phldrT="[Text]"/>
      <dgm:spPr/>
      <dgm:t>
        <a:bodyPr/>
        <a:lstStyle/>
        <a:p>
          <a:r>
            <a:rPr lang="en-US" dirty="0" smtClean="0"/>
            <a:t>Initialization</a:t>
          </a:r>
          <a:endParaRPr lang="en-US" dirty="0"/>
        </a:p>
      </dgm:t>
    </dgm:pt>
    <dgm:pt modelId="{2C8E28C5-3668-4703-9A7B-22CEC6AD0C73}" type="parTrans" cxnId="{9B53EC0B-57CC-44D3-86CC-53B8980789C6}">
      <dgm:prSet/>
      <dgm:spPr/>
      <dgm:t>
        <a:bodyPr/>
        <a:lstStyle/>
        <a:p>
          <a:endParaRPr lang="en-US"/>
        </a:p>
      </dgm:t>
    </dgm:pt>
    <dgm:pt modelId="{87BEBAED-2BB7-4E8B-AEE8-1DC1A5E7ECA8}" type="sibTrans" cxnId="{9B53EC0B-57CC-44D3-86CC-53B8980789C6}">
      <dgm:prSet/>
      <dgm:spPr/>
      <dgm:t>
        <a:bodyPr/>
        <a:lstStyle/>
        <a:p>
          <a:endParaRPr lang="en-US"/>
        </a:p>
      </dgm:t>
    </dgm:pt>
    <dgm:pt modelId="{627A1E49-E618-47D4-A74A-E955380AA10C}">
      <dgm:prSet phldrT="[Text]"/>
      <dgm:spPr/>
      <dgm:t>
        <a:bodyPr/>
        <a:lstStyle/>
        <a:p>
          <a:r>
            <a:rPr lang="en-US" dirty="0" smtClean="0">
              <a:solidFill>
                <a:srgbClr val="15539C"/>
              </a:solidFill>
            </a:rPr>
            <a:t>Context and State Machine </a:t>
          </a:r>
          <a:endParaRPr lang="en-US" dirty="0">
            <a:solidFill>
              <a:srgbClr val="15539C"/>
            </a:solidFill>
          </a:endParaRPr>
        </a:p>
      </dgm:t>
    </dgm:pt>
    <dgm:pt modelId="{1CA4CC7F-6536-4DC4-917B-18147348B8B0}" type="parTrans" cxnId="{359DD677-7DAB-4EBE-8BD2-3CC23D9FF5BD}">
      <dgm:prSet/>
      <dgm:spPr/>
      <dgm:t>
        <a:bodyPr/>
        <a:lstStyle/>
        <a:p>
          <a:endParaRPr lang="en-US"/>
        </a:p>
      </dgm:t>
    </dgm:pt>
    <dgm:pt modelId="{4D001480-095B-40DD-99EF-B25523CAB204}" type="sibTrans" cxnId="{359DD677-7DAB-4EBE-8BD2-3CC23D9FF5BD}">
      <dgm:prSet/>
      <dgm:spPr/>
      <dgm:t>
        <a:bodyPr/>
        <a:lstStyle/>
        <a:p>
          <a:endParaRPr lang="en-US"/>
        </a:p>
      </dgm:t>
    </dgm:pt>
    <dgm:pt modelId="{BDA9F1BD-1D06-4732-99D4-B1A81EC74AAB}">
      <dgm:prSet phldrT="[Text]"/>
      <dgm:spPr/>
      <dgm:t>
        <a:bodyPr/>
        <a:lstStyle/>
        <a:p>
          <a:r>
            <a:rPr lang="en-US" dirty="0" smtClean="0">
              <a:solidFill>
                <a:srgbClr val="15539C"/>
              </a:solidFill>
            </a:rPr>
            <a:t>Components initialization</a:t>
          </a:r>
          <a:endParaRPr lang="en-US" dirty="0">
            <a:solidFill>
              <a:srgbClr val="15539C"/>
            </a:solidFill>
          </a:endParaRPr>
        </a:p>
      </dgm:t>
    </dgm:pt>
    <dgm:pt modelId="{04676462-8330-482C-94F8-B80B967C5BFE}" type="parTrans" cxnId="{891E5274-43E6-406A-9B8A-2D1218E1E864}">
      <dgm:prSet/>
      <dgm:spPr/>
      <dgm:t>
        <a:bodyPr/>
        <a:lstStyle/>
        <a:p>
          <a:endParaRPr lang="en-US"/>
        </a:p>
      </dgm:t>
    </dgm:pt>
    <dgm:pt modelId="{05160348-20D0-459D-962B-FFE1F5D53C84}" type="sibTrans" cxnId="{891E5274-43E6-406A-9B8A-2D1218E1E864}">
      <dgm:prSet/>
      <dgm:spPr/>
      <dgm:t>
        <a:bodyPr/>
        <a:lstStyle/>
        <a:p>
          <a:endParaRPr lang="en-US"/>
        </a:p>
      </dgm:t>
    </dgm:pt>
    <dgm:pt modelId="{A36C54BD-4BCE-4EF8-8D98-109405B43A29}">
      <dgm:prSet phldrT="[Text]"/>
      <dgm:spPr/>
      <dgm:t>
        <a:bodyPr/>
        <a:lstStyle/>
        <a:p>
          <a:r>
            <a:rPr lang="en-US" dirty="0" smtClean="0"/>
            <a:t>Running</a:t>
          </a:r>
          <a:endParaRPr lang="en-US" dirty="0"/>
        </a:p>
      </dgm:t>
    </dgm:pt>
    <dgm:pt modelId="{14B55563-0366-4B66-B318-E24BA6A6E1FD}" type="parTrans" cxnId="{D5EBA71D-79F8-4215-93E7-5A8A33646549}">
      <dgm:prSet/>
      <dgm:spPr/>
      <dgm:t>
        <a:bodyPr/>
        <a:lstStyle/>
        <a:p>
          <a:endParaRPr lang="en-US"/>
        </a:p>
      </dgm:t>
    </dgm:pt>
    <dgm:pt modelId="{1D05B53E-B42B-4AD4-81E2-3EB720E9C4CF}" type="sibTrans" cxnId="{D5EBA71D-79F8-4215-93E7-5A8A33646549}">
      <dgm:prSet/>
      <dgm:spPr/>
      <dgm:t>
        <a:bodyPr/>
        <a:lstStyle/>
        <a:p>
          <a:endParaRPr lang="en-US"/>
        </a:p>
      </dgm:t>
    </dgm:pt>
    <dgm:pt modelId="{87D7F0F5-8F7D-456E-BF45-7A2500E9704F}">
      <dgm:prSet phldrT="[Text]"/>
      <dgm:spPr/>
      <dgm:t>
        <a:bodyPr/>
        <a:lstStyle/>
        <a:p>
          <a:r>
            <a:rPr lang="en-US" dirty="0" smtClean="0">
              <a:solidFill>
                <a:srgbClr val="15539C"/>
              </a:solidFill>
            </a:rPr>
            <a:t>Injection</a:t>
          </a:r>
          <a:endParaRPr lang="en-US" dirty="0">
            <a:solidFill>
              <a:srgbClr val="15539C"/>
            </a:solidFill>
          </a:endParaRPr>
        </a:p>
      </dgm:t>
    </dgm:pt>
    <dgm:pt modelId="{B0FA8205-6604-4F38-87EA-ABEB68398875}" type="parTrans" cxnId="{C3CA5D7E-8247-4140-96E5-A54FAF6FC301}">
      <dgm:prSet/>
      <dgm:spPr/>
      <dgm:t>
        <a:bodyPr/>
        <a:lstStyle/>
        <a:p>
          <a:endParaRPr lang="en-US"/>
        </a:p>
      </dgm:t>
    </dgm:pt>
    <dgm:pt modelId="{7B1DBAFF-061B-40EA-AFC2-0FB71E9D5120}" type="sibTrans" cxnId="{C3CA5D7E-8247-4140-96E5-A54FAF6FC301}">
      <dgm:prSet/>
      <dgm:spPr/>
      <dgm:t>
        <a:bodyPr/>
        <a:lstStyle/>
        <a:p>
          <a:endParaRPr lang="en-US"/>
        </a:p>
      </dgm:t>
    </dgm:pt>
    <dgm:pt modelId="{29CAA56F-1CD3-44B0-80AE-EDE0123DAD39}">
      <dgm:prSet phldrT="[Text]"/>
      <dgm:spPr/>
      <dgm:t>
        <a:bodyPr/>
        <a:lstStyle/>
        <a:p>
          <a:r>
            <a:rPr lang="en-US" dirty="0" smtClean="0">
              <a:solidFill>
                <a:srgbClr val="15539C"/>
              </a:solidFill>
            </a:rPr>
            <a:t>Publishers and </a:t>
          </a:r>
          <a:r>
            <a:rPr lang="en-US" dirty="0" err="1" smtClean="0">
              <a:solidFill>
                <a:srgbClr val="15539C"/>
              </a:solidFill>
            </a:rPr>
            <a:t>Mutators</a:t>
          </a:r>
          <a:endParaRPr lang="en-US" dirty="0">
            <a:solidFill>
              <a:srgbClr val="15539C"/>
            </a:solidFill>
          </a:endParaRPr>
        </a:p>
      </dgm:t>
    </dgm:pt>
    <dgm:pt modelId="{A756F64A-C44B-4584-8443-5E2864881C76}" type="parTrans" cxnId="{3433B097-D3BB-42D9-A28D-87EF262E138E}">
      <dgm:prSet/>
      <dgm:spPr/>
      <dgm:t>
        <a:bodyPr/>
        <a:lstStyle/>
        <a:p>
          <a:endParaRPr lang="en-US"/>
        </a:p>
      </dgm:t>
    </dgm:pt>
    <dgm:pt modelId="{8047384B-E484-4146-841F-AB83BC822B8A}" type="sibTrans" cxnId="{3433B097-D3BB-42D9-A28D-87EF262E138E}">
      <dgm:prSet/>
      <dgm:spPr/>
      <dgm:t>
        <a:bodyPr/>
        <a:lstStyle/>
        <a:p>
          <a:endParaRPr lang="en-US"/>
        </a:p>
      </dgm:t>
    </dgm:pt>
    <dgm:pt modelId="{AF671D6C-2B8B-4C7D-A877-B8F493B5D533}">
      <dgm:prSet phldrT="[Text]"/>
      <dgm:spPr/>
      <dgm:t>
        <a:bodyPr/>
        <a:lstStyle/>
        <a:p>
          <a:r>
            <a:rPr lang="en-US" dirty="0" smtClean="0">
              <a:solidFill>
                <a:srgbClr val="15539C"/>
              </a:solidFill>
            </a:rPr>
            <a:t>Mutation Strategy</a:t>
          </a:r>
          <a:endParaRPr lang="en-US" dirty="0">
            <a:solidFill>
              <a:srgbClr val="15539C"/>
            </a:solidFill>
          </a:endParaRPr>
        </a:p>
      </dgm:t>
    </dgm:pt>
    <dgm:pt modelId="{2A660AE6-1862-4D37-B7E9-514684BEF940}" type="parTrans" cxnId="{C54C3F1F-C1B5-4D09-84E2-8D9F7EB94074}">
      <dgm:prSet/>
      <dgm:spPr/>
      <dgm:t>
        <a:bodyPr/>
        <a:lstStyle/>
        <a:p>
          <a:endParaRPr lang="en-US"/>
        </a:p>
      </dgm:t>
    </dgm:pt>
    <dgm:pt modelId="{077CC130-D552-433D-8725-F3191827AADA}" type="sibTrans" cxnId="{C54C3F1F-C1B5-4D09-84E2-8D9F7EB94074}">
      <dgm:prSet/>
      <dgm:spPr/>
      <dgm:t>
        <a:bodyPr/>
        <a:lstStyle/>
        <a:p>
          <a:endParaRPr lang="en-US"/>
        </a:p>
      </dgm:t>
    </dgm:pt>
    <dgm:pt modelId="{B92F4AEB-2480-4103-827C-EB4FBC9A72E2}">
      <dgm:prSet phldrT="[Text]"/>
      <dgm:spPr/>
      <dgm:t>
        <a:bodyPr/>
        <a:lstStyle/>
        <a:p>
          <a:r>
            <a:rPr lang="en-US" dirty="0" smtClean="0">
              <a:solidFill>
                <a:srgbClr val="15539C"/>
              </a:solidFill>
            </a:rPr>
            <a:t>Packets generation</a:t>
          </a:r>
          <a:endParaRPr lang="en-US" dirty="0">
            <a:solidFill>
              <a:srgbClr val="15539C"/>
            </a:solidFill>
          </a:endParaRPr>
        </a:p>
      </dgm:t>
    </dgm:pt>
    <dgm:pt modelId="{AE8B1769-380C-46AE-A578-AC240C74DD36}" type="parTrans" cxnId="{A1D10DE1-D33D-41DA-B6D3-AA4B29B86F4B}">
      <dgm:prSet/>
      <dgm:spPr/>
      <dgm:t>
        <a:bodyPr/>
        <a:lstStyle/>
        <a:p>
          <a:endParaRPr lang="en-US"/>
        </a:p>
      </dgm:t>
    </dgm:pt>
    <dgm:pt modelId="{8C616BC0-0A00-4CB3-BBD3-9D20774CD540}" type="sibTrans" cxnId="{A1D10DE1-D33D-41DA-B6D3-AA4B29B86F4B}">
      <dgm:prSet/>
      <dgm:spPr/>
      <dgm:t>
        <a:bodyPr/>
        <a:lstStyle/>
        <a:p>
          <a:endParaRPr lang="en-US"/>
        </a:p>
      </dgm:t>
    </dgm:pt>
    <dgm:pt modelId="{0943E7BF-ECD7-4454-BC74-37B26B39EF66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7E0212C9-C4D6-4C9D-A67F-EFF830B12B0D}" type="parTrans" cxnId="{E0ECC533-3E5B-4CB2-85AB-F0CF2DAD6CA9}">
      <dgm:prSet/>
      <dgm:spPr/>
      <dgm:t>
        <a:bodyPr/>
        <a:lstStyle/>
        <a:p>
          <a:endParaRPr lang="en-US"/>
        </a:p>
      </dgm:t>
    </dgm:pt>
    <dgm:pt modelId="{69AB6C07-8B5C-4CA0-B7E5-3AB862AD2B21}" type="sibTrans" cxnId="{E0ECC533-3E5B-4CB2-85AB-F0CF2DAD6CA9}">
      <dgm:prSet/>
      <dgm:spPr/>
      <dgm:t>
        <a:bodyPr/>
        <a:lstStyle/>
        <a:p>
          <a:endParaRPr lang="en-US"/>
        </a:p>
      </dgm:t>
    </dgm:pt>
    <dgm:pt modelId="{37458A91-7C9C-4ACE-8F8A-DDEA578C9E9B}">
      <dgm:prSet phldrT="[Text]"/>
      <dgm:spPr/>
      <dgm:t>
        <a:bodyPr/>
        <a:lstStyle/>
        <a:p>
          <a:r>
            <a:rPr lang="en-US" dirty="0" smtClean="0">
              <a:solidFill>
                <a:srgbClr val="15539C"/>
              </a:solidFill>
            </a:rPr>
            <a:t>Monitoring and Packets transmission</a:t>
          </a:r>
          <a:endParaRPr lang="en-US" dirty="0">
            <a:solidFill>
              <a:srgbClr val="15539C"/>
            </a:solidFill>
          </a:endParaRPr>
        </a:p>
      </dgm:t>
    </dgm:pt>
    <dgm:pt modelId="{63BAF3FD-E5EF-42FE-B9BB-49BC7A8A67F1}" type="parTrans" cxnId="{DBF909BE-97C7-4791-8945-4023B42F9560}">
      <dgm:prSet/>
      <dgm:spPr/>
      <dgm:t>
        <a:bodyPr/>
        <a:lstStyle/>
        <a:p>
          <a:endParaRPr lang="en-US"/>
        </a:p>
      </dgm:t>
    </dgm:pt>
    <dgm:pt modelId="{41DEB674-13B1-408C-B18F-A3F2E5E64725}" type="sibTrans" cxnId="{DBF909BE-97C7-4791-8945-4023B42F9560}">
      <dgm:prSet/>
      <dgm:spPr/>
      <dgm:t>
        <a:bodyPr/>
        <a:lstStyle/>
        <a:p>
          <a:endParaRPr lang="en-US"/>
        </a:p>
      </dgm:t>
    </dgm:pt>
    <dgm:pt modelId="{F739BA70-89AD-471C-8ABE-6D941577591C}" type="pres">
      <dgm:prSet presAssocID="{E6BF1A5D-AA80-4F4D-A171-0517DC3D4C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83F45-AE31-43CD-A7AC-543327852800}" type="pres">
      <dgm:prSet presAssocID="{2D9ABF96-B04A-4AA0-B17C-1B233AB4DEC8}" presName="composite" presStyleCnt="0"/>
      <dgm:spPr/>
    </dgm:pt>
    <dgm:pt modelId="{F7C9FF1E-0022-4018-833A-01F61C4C9CDB}" type="pres">
      <dgm:prSet presAssocID="{2D9ABF96-B04A-4AA0-B17C-1B233AB4DEC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3440D-69AE-4F3C-BFA7-FD16F12EBA70}" type="pres">
      <dgm:prSet presAssocID="{2D9ABF96-B04A-4AA0-B17C-1B233AB4DEC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1908F-3188-41AC-9EF8-D043BAFE461E}" type="pres">
      <dgm:prSet presAssocID="{6141B783-1EE1-40CD-9F7D-23E5844A098D}" presName="sp" presStyleCnt="0"/>
      <dgm:spPr/>
    </dgm:pt>
    <dgm:pt modelId="{93E9108E-39AC-4668-947E-7984E18CC7F9}" type="pres">
      <dgm:prSet presAssocID="{77FB98D4-875D-47E8-974E-CB5156B75758}" presName="composite" presStyleCnt="0"/>
      <dgm:spPr/>
    </dgm:pt>
    <dgm:pt modelId="{B120298A-2DB8-412A-9340-7F2B4DFFA62A}" type="pres">
      <dgm:prSet presAssocID="{77FB98D4-875D-47E8-974E-CB5156B7575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D5C57-05EF-4B15-85D0-89E2A9401411}" type="pres">
      <dgm:prSet presAssocID="{77FB98D4-875D-47E8-974E-CB5156B7575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1B44D-13AD-473E-8EE5-2C74831B6B34}" type="pres">
      <dgm:prSet presAssocID="{87BEBAED-2BB7-4E8B-AEE8-1DC1A5E7ECA8}" presName="sp" presStyleCnt="0"/>
      <dgm:spPr/>
    </dgm:pt>
    <dgm:pt modelId="{82177DCA-D6DC-473F-BA95-FA8E60FB3BAF}" type="pres">
      <dgm:prSet presAssocID="{A36C54BD-4BCE-4EF8-8D98-109405B43A29}" presName="composite" presStyleCnt="0"/>
      <dgm:spPr/>
    </dgm:pt>
    <dgm:pt modelId="{77B53E8D-BCA0-435E-90CE-06274705676C}" type="pres">
      <dgm:prSet presAssocID="{A36C54BD-4BCE-4EF8-8D98-109405B43A2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E0DD8-5329-498A-A9B7-25B3D5986DB9}" type="pres">
      <dgm:prSet presAssocID="{A36C54BD-4BCE-4EF8-8D98-109405B43A2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E7D27-EBC6-4E7D-8906-AF5A93F16752}" type="pres">
      <dgm:prSet presAssocID="{1D05B53E-B42B-4AD4-81E2-3EB720E9C4CF}" presName="sp" presStyleCnt="0"/>
      <dgm:spPr/>
    </dgm:pt>
    <dgm:pt modelId="{F6D62DD5-77CC-4788-A55C-2B803511206E}" type="pres">
      <dgm:prSet presAssocID="{0943E7BF-ECD7-4454-BC74-37B26B39EF66}" presName="composite" presStyleCnt="0"/>
      <dgm:spPr/>
    </dgm:pt>
    <dgm:pt modelId="{6DB35B4E-A104-43D5-9074-23F9EDC2B515}" type="pres">
      <dgm:prSet presAssocID="{0943E7BF-ECD7-4454-BC74-37B26B39EF6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04245-0CBF-4F93-9FBF-EE80CFCC377D}" type="pres">
      <dgm:prSet presAssocID="{0943E7BF-ECD7-4454-BC74-37B26B39EF6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C30F0-B871-4C13-8D58-C5A376DCC5F3}" srcId="{E6BF1A5D-AA80-4F4D-A171-0517DC3D4CA0}" destId="{2D9ABF96-B04A-4AA0-B17C-1B233AB4DEC8}" srcOrd="0" destOrd="0" parTransId="{CB8CD559-261F-4E93-BC2F-33F92E98771F}" sibTransId="{6141B783-1EE1-40CD-9F7D-23E5844A098D}"/>
    <dgm:cxn modelId="{A1D10DE1-D33D-41DA-B6D3-AA4B29B86F4B}" srcId="{A36C54BD-4BCE-4EF8-8D98-109405B43A29}" destId="{B92F4AEB-2480-4103-827C-EB4FBC9A72E2}" srcOrd="0" destOrd="0" parTransId="{AE8B1769-380C-46AE-A578-AC240C74DD36}" sibTransId="{8C616BC0-0A00-4CB3-BBD3-9D20774CD540}"/>
    <dgm:cxn modelId="{707DC20F-2EC8-4145-854E-BEDEA39F2457}" type="presOf" srcId="{2D53DD6F-FBFE-4CA4-B332-9B504BAE0BD7}" destId="{BA43440D-69AE-4F3C-BFA7-FD16F12EBA70}" srcOrd="0" destOrd="0" presId="urn:microsoft.com/office/officeart/2005/8/layout/chevron2"/>
    <dgm:cxn modelId="{3433B097-D3BB-42D9-A28D-87EF262E138E}" srcId="{2D9ABF96-B04A-4AA0-B17C-1B233AB4DEC8}" destId="{29CAA56F-1CD3-44B0-80AE-EDE0123DAD39}" srcOrd="1" destOrd="0" parTransId="{A756F64A-C44B-4584-8443-5E2864881C76}" sibTransId="{8047384B-E484-4146-841F-AB83BC822B8A}"/>
    <dgm:cxn modelId="{E0ECC533-3E5B-4CB2-85AB-F0CF2DAD6CA9}" srcId="{E6BF1A5D-AA80-4F4D-A171-0517DC3D4CA0}" destId="{0943E7BF-ECD7-4454-BC74-37B26B39EF66}" srcOrd="3" destOrd="0" parTransId="{7E0212C9-C4D6-4C9D-A67F-EFF830B12B0D}" sibTransId="{69AB6C07-8B5C-4CA0-B7E5-3AB862AD2B21}"/>
    <dgm:cxn modelId="{C54C3F1F-C1B5-4D09-84E2-8D9F7EB94074}" srcId="{2D9ABF96-B04A-4AA0-B17C-1B233AB4DEC8}" destId="{AF671D6C-2B8B-4C7D-A877-B8F493B5D533}" srcOrd="2" destOrd="0" parTransId="{2A660AE6-1862-4D37-B7E9-514684BEF940}" sibTransId="{077CC130-D552-433D-8725-F3191827AADA}"/>
    <dgm:cxn modelId="{61A5EACD-2467-4EBB-9E7D-03717D67A00D}" type="presOf" srcId="{B92F4AEB-2480-4103-827C-EB4FBC9A72E2}" destId="{618E0DD8-5329-498A-A9B7-25B3D5986DB9}" srcOrd="0" destOrd="0" presId="urn:microsoft.com/office/officeart/2005/8/layout/chevron2"/>
    <dgm:cxn modelId="{891E5274-43E6-406A-9B8A-2D1218E1E864}" srcId="{77FB98D4-875D-47E8-974E-CB5156B75758}" destId="{BDA9F1BD-1D06-4732-99D4-B1A81EC74AAB}" srcOrd="1" destOrd="0" parTransId="{04676462-8330-482C-94F8-B80B967C5BFE}" sibTransId="{05160348-20D0-459D-962B-FFE1F5D53C84}"/>
    <dgm:cxn modelId="{4765E540-1004-453D-BAA4-2EE6416A8C92}" type="presOf" srcId="{37458A91-7C9C-4ACE-8F8A-DDEA578C9E9B}" destId="{49404245-0CBF-4F93-9FBF-EE80CFCC377D}" srcOrd="0" destOrd="0" presId="urn:microsoft.com/office/officeart/2005/8/layout/chevron2"/>
    <dgm:cxn modelId="{9C321A35-3FA5-4777-AD38-E015D3EB2ACF}" type="presOf" srcId="{A36C54BD-4BCE-4EF8-8D98-109405B43A29}" destId="{77B53E8D-BCA0-435E-90CE-06274705676C}" srcOrd="0" destOrd="0" presId="urn:microsoft.com/office/officeart/2005/8/layout/chevron2"/>
    <dgm:cxn modelId="{C3CA5D7E-8247-4140-96E5-A54FAF6FC301}" srcId="{A36C54BD-4BCE-4EF8-8D98-109405B43A29}" destId="{87D7F0F5-8F7D-456E-BF45-7A2500E9704F}" srcOrd="1" destOrd="0" parTransId="{B0FA8205-6604-4F38-87EA-ABEB68398875}" sibTransId="{7B1DBAFF-061B-40EA-AFC2-0FB71E9D5120}"/>
    <dgm:cxn modelId="{5816ADDC-48FB-4A21-BC61-111791B45B91}" srcId="{2D9ABF96-B04A-4AA0-B17C-1B233AB4DEC8}" destId="{2D53DD6F-FBFE-4CA4-B332-9B504BAE0BD7}" srcOrd="0" destOrd="0" parTransId="{C0181671-0C4B-42F7-881B-1D6B10EFAA77}" sibTransId="{6DB198E5-00CF-411F-9370-80893DC34318}"/>
    <dgm:cxn modelId="{BECCAA3B-D6AD-4AF5-A109-23612D4F9439}" type="presOf" srcId="{0943E7BF-ECD7-4454-BC74-37B26B39EF66}" destId="{6DB35B4E-A104-43D5-9074-23F9EDC2B515}" srcOrd="0" destOrd="0" presId="urn:microsoft.com/office/officeart/2005/8/layout/chevron2"/>
    <dgm:cxn modelId="{DBF909BE-97C7-4791-8945-4023B42F9560}" srcId="{0943E7BF-ECD7-4454-BC74-37B26B39EF66}" destId="{37458A91-7C9C-4ACE-8F8A-DDEA578C9E9B}" srcOrd="0" destOrd="0" parTransId="{63BAF3FD-E5EF-42FE-B9BB-49BC7A8A67F1}" sibTransId="{41DEB674-13B1-408C-B18F-A3F2E5E64725}"/>
    <dgm:cxn modelId="{1CE66BBE-ACD3-4614-BF15-4544B4BC85E2}" type="presOf" srcId="{29CAA56F-1CD3-44B0-80AE-EDE0123DAD39}" destId="{BA43440D-69AE-4F3C-BFA7-FD16F12EBA70}" srcOrd="0" destOrd="1" presId="urn:microsoft.com/office/officeart/2005/8/layout/chevron2"/>
    <dgm:cxn modelId="{A95819A2-0BA6-40A4-8B01-4984BB656570}" type="presOf" srcId="{627A1E49-E618-47D4-A74A-E955380AA10C}" destId="{8DDD5C57-05EF-4B15-85D0-89E2A9401411}" srcOrd="0" destOrd="0" presId="urn:microsoft.com/office/officeart/2005/8/layout/chevron2"/>
    <dgm:cxn modelId="{CF99FEC3-3E11-4E6A-BD62-1C1FBA2FD1B3}" type="presOf" srcId="{AF671D6C-2B8B-4C7D-A877-B8F493B5D533}" destId="{BA43440D-69AE-4F3C-BFA7-FD16F12EBA70}" srcOrd="0" destOrd="2" presId="urn:microsoft.com/office/officeart/2005/8/layout/chevron2"/>
    <dgm:cxn modelId="{359DD677-7DAB-4EBE-8BD2-3CC23D9FF5BD}" srcId="{77FB98D4-875D-47E8-974E-CB5156B75758}" destId="{627A1E49-E618-47D4-A74A-E955380AA10C}" srcOrd="0" destOrd="0" parTransId="{1CA4CC7F-6536-4DC4-917B-18147348B8B0}" sibTransId="{4D001480-095B-40DD-99EF-B25523CAB204}"/>
    <dgm:cxn modelId="{D5EBA71D-79F8-4215-93E7-5A8A33646549}" srcId="{E6BF1A5D-AA80-4F4D-A171-0517DC3D4CA0}" destId="{A36C54BD-4BCE-4EF8-8D98-109405B43A29}" srcOrd="2" destOrd="0" parTransId="{14B55563-0366-4B66-B318-E24BA6A6E1FD}" sibTransId="{1D05B53E-B42B-4AD4-81E2-3EB720E9C4CF}"/>
    <dgm:cxn modelId="{4B7450CE-689E-4C90-A2BA-CE156DE823F1}" type="presOf" srcId="{BDA9F1BD-1D06-4732-99D4-B1A81EC74AAB}" destId="{8DDD5C57-05EF-4B15-85D0-89E2A9401411}" srcOrd="0" destOrd="1" presId="urn:microsoft.com/office/officeart/2005/8/layout/chevron2"/>
    <dgm:cxn modelId="{EACA15E6-7B4B-4CE6-A109-61764094BB16}" type="presOf" srcId="{77FB98D4-875D-47E8-974E-CB5156B75758}" destId="{B120298A-2DB8-412A-9340-7F2B4DFFA62A}" srcOrd="0" destOrd="0" presId="urn:microsoft.com/office/officeart/2005/8/layout/chevron2"/>
    <dgm:cxn modelId="{1D2253D8-A1C4-45DF-9943-9252B14328E9}" type="presOf" srcId="{2D9ABF96-B04A-4AA0-B17C-1B233AB4DEC8}" destId="{F7C9FF1E-0022-4018-833A-01F61C4C9CDB}" srcOrd="0" destOrd="0" presId="urn:microsoft.com/office/officeart/2005/8/layout/chevron2"/>
    <dgm:cxn modelId="{9B53EC0B-57CC-44D3-86CC-53B8980789C6}" srcId="{E6BF1A5D-AA80-4F4D-A171-0517DC3D4CA0}" destId="{77FB98D4-875D-47E8-974E-CB5156B75758}" srcOrd="1" destOrd="0" parTransId="{2C8E28C5-3668-4703-9A7B-22CEC6AD0C73}" sibTransId="{87BEBAED-2BB7-4E8B-AEE8-1DC1A5E7ECA8}"/>
    <dgm:cxn modelId="{78D38BB9-5B3A-4C99-8773-8499C3EA2ECA}" type="presOf" srcId="{E6BF1A5D-AA80-4F4D-A171-0517DC3D4CA0}" destId="{F739BA70-89AD-471C-8ABE-6D941577591C}" srcOrd="0" destOrd="0" presId="urn:microsoft.com/office/officeart/2005/8/layout/chevron2"/>
    <dgm:cxn modelId="{B39B4226-57F4-4BDF-992C-B9E106EF1891}" type="presOf" srcId="{87D7F0F5-8F7D-456E-BF45-7A2500E9704F}" destId="{618E0DD8-5329-498A-A9B7-25B3D5986DB9}" srcOrd="0" destOrd="1" presId="urn:microsoft.com/office/officeart/2005/8/layout/chevron2"/>
    <dgm:cxn modelId="{B4FE7EC1-0679-4CD2-AC96-0E414BC12ED7}" type="presParOf" srcId="{F739BA70-89AD-471C-8ABE-6D941577591C}" destId="{BAD83F45-AE31-43CD-A7AC-543327852800}" srcOrd="0" destOrd="0" presId="urn:microsoft.com/office/officeart/2005/8/layout/chevron2"/>
    <dgm:cxn modelId="{43E4AFC7-9305-4F3D-97C2-79011241D5D9}" type="presParOf" srcId="{BAD83F45-AE31-43CD-A7AC-543327852800}" destId="{F7C9FF1E-0022-4018-833A-01F61C4C9CDB}" srcOrd="0" destOrd="0" presId="urn:microsoft.com/office/officeart/2005/8/layout/chevron2"/>
    <dgm:cxn modelId="{1ABA5ADE-500F-46FB-8A9E-203E650B04B1}" type="presParOf" srcId="{BAD83F45-AE31-43CD-A7AC-543327852800}" destId="{BA43440D-69AE-4F3C-BFA7-FD16F12EBA70}" srcOrd="1" destOrd="0" presId="urn:microsoft.com/office/officeart/2005/8/layout/chevron2"/>
    <dgm:cxn modelId="{CA955707-50B8-4419-B3D9-9B3EA788A838}" type="presParOf" srcId="{F739BA70-89AD-471C-8ABE-6D941577591C}" destId="{3241908F-3188-41AC-9EF8-D043BAFE461E}" srcOrd="1" destOrd="0" presId="urn:microsoft.com/office/officeart/2005/8/layout/chevron2"/>
    <dgm:cxn modelId="{DE0B891B-69A9-48FE-B688-4D32C4F464A9}" type="presParOf" srcId="{F739BA70-89AD-471C-8ABE-6D941577591C}" destId="{93E9108E-39AC-4668-947E-7984E18CC7F9}" srcOrd="2" destOrd="0" presId="urn:microsoft.com/office/officeart/2005/8/layout/chevron2"/>
    <dgm:cxn modelId="{8C4FC3BA-9D3D-408B-98CF-D2D2B701E2F6}" type="presParOf" srcId="{93E9108E-39AC-4668-947E-7984E18CC7F9}" destId="{B120298A-2DB8-412A-9340-7F2B4DFFA62A}" srcOrd="0" destOrd="0" presId="urn:microsoft.com/office/officeart/2005/8/layout/chevron2"/>
    <dgm:cxn modelId="{F9D46A52-38E5-4D63-A0F1-E3EB7898C44A}" type="presParOf" srcId="{93E9108E-39AC-4668-947E-7984E18CC7F9}" destId="{8DDD5C57-05EF-4B15-85D0-89E2A9401411}" srcOrd="1" destOrd="0" presId="urn:microsoft.com/office/officeart/2005/8/layout/chevron2"/>
    <dgm:cxn modelId="{E82C30DE-71A3-4629-9939-B4DD6AD3ACB5}" type="presParOf" srcId="{F739BA70-89AD-471C-8ABE-6D941577591C}" destId="{E821B44D-13AD-473E-8EE5-2C74831B6B34}" srcOrd="3" destOrd="0" presId="urn:microsoft.com/office/officeart/2005/8/layout/chevron2"/>
    <dgm:cxn modelId="{A6B5EE4B-E89B-4C28-AEF6-C187B051B76D}" type="presParOf" srcId="{F739BA70-89AD-471C-8ABE-6D941577591C}" destId="{82177DCA-D6DC-473F-BA95-FA8E60FB3BAF}" srcOrd="4" destOrd="0" presId="urn:microsoft.com/office/officeart/2005/8/layout/chevron2"/>
    <dgm:cxn modelId="{6269EACA-F776-4518-ADF6-0D687AA5A5B4}" type="presParOf" srcId="{82177DCA-D6DC-473F-BA95-FA8E60FB3BAF}" destId="{77B53E8D-BCA0-435E-90CE-06274705676C}" srcOrd="0" destOrd="0" presId="urn:microsoft.com/office/officeart/2005/8/layout/chevron2"/>
    <dgm:cxn modelId="{3F074313-2E43-4369-9B03-28CC6D08F862}" type="presParOf" srcId="{82177DCA-D6DC-473F-BA95-FA8E60FB3BAF}" destId="{618E0DD8-5329-498A-A9B7-25B3D5986DB9}" srcOrd="1" destOrd="0" presId="urn:microsoft.com/office/officeart/2005/8/layout/chevron2"/>
    <dgm:cxn modelId="{695D8A0F-D290-4579-B1EB-157F807FAC58}" type="presParOf" srcId="{F739BA70-89AD-471C-8ABE-6D941577591C}" destId="{839E7D27-EBC6-4E7D-8906-AF5A93F16752}" srcOrd="5" destOrd="0" presId="urn:microsoft.com/office/officeart/2005/8/layout/chevron2"/>
    <dgm:cxn modelId="{3DD361F8-9833-4758-BC54-BFFB6C5F45D2}" type="presParOf" srcId="{F739BA70-89AD-471C-8ABE-6D941577591C}" destId="{F6D62DD5-77CC-4788-A55C-2B803511206E}" srcOrd="6" destOrd="0" presId="urn:microsoft.com/office/officeart/2005/8/layout/chevron2"/>
    <dgm:cxn modelId="{5609C920-7190-4EE4-995F-28F309B5267C}" type="presParOf" srcId="{F6D62DD5-77CC-4788-A55C-2B803511206E}" destId="{6DB35B4E-A104-43D5-9074-23F9EDC2B515}" srcOrd="0" destOrd="0" presId="urn:microsoft.com/office/officeart/2005/8/layout/chevron2"/>
    <dgm:cxn modelId="{B9CDD0A1-3ADA-4A2F-B32B-9A1B1DE2BF11}" type="presParOf" srcId="{F6D62DD5-77CC-4788-A55C-2B803511206E}" destId="{49404245-0CBF-4F93-9FBF-EE80CFCC37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9FF1E-0022-4018-833A-01F61C4C9CDB}">
      <dsp:nvSpPr>
        <dsp:cNvPr id="0" name=""/>
        <dsp:cNvSpPr/>
      </dsp:nvSpPr>
      <dsp:spPr>
        <a:xfrm rot="5400000">
          <a:off x="-218740" y="219471"/>
          <a:ext cx="1458267" cy="10207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Configuration</a:t>
          </a:r>
          <a:endParaRPr lang="en-US" sz="1300" kern="1200" dirty="0"/>
        </a:p>
      </dsp:txBody>
      <dsp:txXfrm rot="5400000">
        <a:off x="-218740" y="219471"/>
        <a:ext cx="1458267" cy="1020787"/>
      </dsp:txXfrm>
    </dsp:sp>
    <dsp:sp modelId="{BA43440D-69AE-4F3C-BFA7-FD16F12EBA70}">
      <dsp:nvSpPr>
        <dsp:cNvPr id="0" name=""/>
        <dsp:cNvSpPr/>
      </dsp:nvSpPr>
      <dsp:spPr>
        <a:xfrm rot="5400000">
          <a:off x="3768532" y="-2747014"/>
          <a:ext cx="947873" cy="6443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5539C"/>
              </a:solidFill>
            </a:rPr>
            <a:t>Data Model and States sequence</a:t>
          </a:r>
          <a:endParaRPr lang="en-US" sz="1800" kern="1200" dirty="0">
            <a:solidFill>
              <a:srgbClr val="15539C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5539C"/>
              </a:solidFill>
            </a:rPr>
            <a:t>Publishers and </a:t>
          </a:r>
          <a:r>
            <a:rPr lang="en-US" sz="1800" kern="1200" dirty="0" err="1" smtClean="0">
              <a:solidFill>
                <a:srgbClr val="15539C"/>
              </a:solidFill>
            </a:rPr>
            <a:t>Mutators</a:t>
          </a:r>
          <a:endParaRPr lang="en-US" sz="1800" kern="1200" dirty="0">
            <a:solidFill>
              <a:srgbClr val="15539C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5539C"/>
              </a:solidFill>
            </a:rPr>
            <a:t>Mutation Strategy</a:t>
          </a:r>
          <a:endParaRPr lang="en-US" sz="1800" kern="1200" dirty="0">
            <a:solidFill>
              <a:srgbClr val="15539C"/>
            </a:solidFill>
          </a:endParaRPr>
        </a:p>
      </dsp:txBody>
      <dsp:txXfrm rot="5400000">
        <a:off x="3768532" y="-2747014"/>
        <a:ext cx="947873" cy="6443364"/>
      </dsp:txXfrm>
    </dsp:sp>
    <dsp:sp modelId="{B120298A-2DB8-412A-9340-7F2B4DFFA62A}">
      <dsp:nvSpPr>
        <dsp:cNvPr id="0" name=""/>
        <dsp:cNvSpPr/>
      </dsp:nvSpPr>
      <dsp:spPr>
        <a:xfrm rot="5400000">
          <a:off x="-218740" y="1533094"/>
          <a:ext cx="1458267" cy="1020787"/>
        </a:xfrm>
        <a:prstGeom prst="chevron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Initialization</a:t>
          </a:r>
          <a:endParaRPr lang="en-US" sz="1300" kern="1200" dirty="0"/>
        </a:p>
      </dsp:txBody>
      <dsp:txXfrm rot="5400000">
        <a:off x="-218740" y="1533094"/>
        <a:ext cx="1458267" cy="1020787"/>
      </dsp:txXfrm>
    </dsp:sp>
    <dsp:sp modelId="{8DDD5C57-05EF-4B15-85D0-89E2A9401411}">
      <dsp:nvSpPr>
        <dsp:cNvPr id="0" name=""/>
        <dsp:cNvSpPr/>
      </dsp:nvSpPr>
      <dsp:spPr>
        <a:xfrm rot="5400000">
          <a:off x="3768532" y="-1433390"/>
          <a:ext cx="947873" cy="6443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5539C"/>
              </a:solidFill>
            </a:rPr>
            <a:t>Context and State Machine </a:t>
          </a:r>
          <a:endParaRPr lang="en-US" sz="1800" kern="1200" dirty="0">
            <a:solidFill>
              <a:srgbClr val="15539C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5539C"/>
              </a:solidFill>
            </a:rPr>
            <a:t>Components initialization</a:t>
          </a:r>
          <a:endParaRPr lang="en-US" sz="1800" kern="1200" dirty="0">
            <a:solidFill>
              <a:srgbClr val="15539C"/>
            </a:solidFill>
          </a:endParaRPr>
        </a:p>
      </dsp:txBody>
      <dsp:txXfrm rot="5400000">
        <a:off x="3768532" y="-1433390"/>
        <a:ext cx="947873" cy="6443364"/>
      </dsp:txXfrm>
    </dsp:sp>
    <dsp:sp modelId="{77B53E8D-BCA0-435E-90CE-06274705676C}">
      <dsp:nvSpPr>
        <dsp:cNvPr id="0" name=""/>
        <dsp:cNvSpPr/>
      </dsp:nvSpPr>
      <dsp:spPr>
        <a:xfrm rot="5400000">
          <a:off x="-218740" y="2846718"/>
          <a:ext cx="1458267" cy="1020787"/>
        </a:xfrm>
        <a:prstGeom prst="chevron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 w="25400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Running</a:t>
          </a:r>
          <a:endParaRPr lang="en-US" sz="1300" kern="1200" dirty="0"/>
        </a:p>
      </dsp:txBody>
      <dsp:txXfrm rot="5400000">
        <a:off x="-218740" y="2846718"/>
        <a:ext cx="1458267" cy="1020787"/>
      </dsp:txXfrm>
    </dsp:sp>
    <dsp:sp modelId="{618E0DD8-5329-498A-A9B7-25B3D5986DB9}">
      <dsp:nvSpPr>
        <dsp:cNvPr id="0" name=""/>
        <dsp:cNvSpPr/>
      </dsp:nvSpPr>
      <dsp:spPr>
        <a:xfrm rot="5400000">
          <a:off x="3768532" y="-119767"/>
          <a:ext cx="947873" cy="6443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5539C"/>
              </a:solidFill>
            </a:rPr>
            <a:t>Packets generation</a:t>
          </a:r>
          <a:endParaRPr lang="en-US" sz="1800" kern="1200" dirty="0">
            <a:solidFill>
              <a:srgbClr val="15539C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5539C"/>
              </a:solidFill>
            </a:rPr>
            <a:t>Injection</a:t>
          </a:r>
          <a:endParaRPr lang="en-US" sz="1800" kern="1200" dirty="0">
            <a:solidFill>
              <a:srgbClr val="15539C"/>
            </a:solidFill>
          </a:endParaRPr>
        </a:p>
      </dsp:txBody>
      <dsp:txXfrm rot="5400000">
        <a:off x="3768532" y="-119767"/>
        <a:ext cx="947873" cy="6443364"/>
      </dsp:txXfrm>
    </dsp:sp>
    <dsp:sp modelId="{6DB35B4E-A104-43D5-9074-23F9EDC2B515}">
      <dsp:nvSpPr>
        <dsp:cNvPr id="0" name=""/>
        <dsp:cNvSpPr/>
      </dsp:nvSpPr>
      <dsp:spPr>
        <a:xfrm rot="5400000">
          <a:off x="-218740" y="4160341"/>
          <a:ext cx="1458267" cy="1020787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Testing</a:t>
          </a:r>
          <a:endParaRPr lang="en-US" sz="1300" kern="1200" dirty="0"/>
        </a:p>
      </dsp:txBody>
      <dsp:txXfrm rot="5400000">
        <a:off x="-218740" y="4160341"/>
        <a:ext cx="1458267" cy="1020787"/>
      </dsp:txXfrm>
    </dsp:sp>
    <dsp:sp modelId="{49404245-0CBF-4F93-9FBF-EE80CFCC377D}">
      <dsp:nvSpPr>
        <dsp:cNvPr id="0" name=""/>
        <dsp:cNvSpPr/>
      </dsp:nvSpPr>
      <dsp:spPr>
        <a:xfrm rot="5400000">
          <a:off x="3768532" y="1193855"/>
          <a:ext cx="947873" cy="6443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15539C"/>
              </a:solidFill>
            </a:rPr>
            <a:t>Monitoring and Packets transmission</a:t>
          </a:r>
          <a:endParaRPr lang="en-US" sz="1800" kern="1200" dirty="0">
            <a:solidFill>
              <a:srgbClr val="15539C"/>
            </a:solidFill>
          </a:endParaRPr>
        </a:p>
      </dsp:txBody>
      <dsp:txXfrm rot="5400000">
        <a:off x="3768532" y="1193855"/>
        <a:ext cx="947873" cy="6443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/>
            </a:lvl1pPr>
          </a:lstStyle>
          <a:p>
            <a:pPr>
              <a:defRPr/>
            </a:pPr>
            <a:fld id="{AF056FCF-4434-4AE1-B369-554A4623C6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823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/>
            </a:lvl1pPr>
          </a:lstStyle>
          <a:p>
            <a:pPr>
              <a:defRPr/>
            </a:pPr>
            <a:fld id="{8E7FDAFB-B728-42B9-8FC8-70EC0229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587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B0B2B-84D6-474C-BBBF-602BE9CCA43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5A7C0-DC24-4A33-995C-F3A69175F7C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0" dirty="0" smtClean="0">
                <a:solidFill>
                  <a:srgbClr val="15539C"/>
                </a:solidFill>
                <a:latin typeface="Arial" charset="0"/>
                <a:ea typeface="ＭＳ Ｐゴシック" charset="-128"/>
                <a:cs typeface="ＭＳ Ｐゴシック"/>
              </a:rPr>
              <a:t>Not all the users have a deep security knowledge, but they only want to reproduce the tests. </a:t>
            </a:r>
            <a:r>
              <a:rPr lang="en-US" sz="1200" b="0" dirty="0" smtClean="0">
                <a:solidFill>
                  <a:srgbClr val="15539C"/>
                </a:solidFill>
              </a:rPr>
              <a:t>The security testers will not be able to change the tests but only to run it against specific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0" dirty="0" smtClean="0">
                <a:solidFill>
                  <a:srgbClr val="15539C"/>
                </a:solidFill>
                <a:latin typeface="Arial" charset="0"/>
                <a:ea typeface="ＭＳ Ｐゴシック" charset="-128"/>
                <a:cs typeface="ＭＳ Ｐゴシック"/>
              </a:rPr>
              <a:t>Not all the users have a deep security knowledge, but they only want to reproduce the tests. </a:t>
            </a:r>
            <a:r>
              <a:rPr lang="en-US" sz="1200" b="0" dirty="0" smtClean="0">
                <a:solidFill>
                  <a:srgbClr val="15539C"/>
                </a:solidFill>
              </a:rPr>
              <a:t>The security testers will not be able to change the tests but only to run it against specific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5781" tIns="47891" rIns="95781" bIns="47891"/>
          <a:lstStyle/>
          <a:p>
            <a:pPr marL="457200" lv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ea typeface="ＭＳ Ｐゴシック"/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1" rIns="95781" bIns="47891" anchor="b"/>
          <a:lstStyle/>
          <a:p>
            <a:pPr algn="r" defTabSz="957263"/>
            <a:fld id="{9887E444-DA2A-4BC1-AFEF-83675522EC53}" type="slidenum">
              <a:rPr lang="en-US" sz="1300" b="0">
                <a:latin typeface="Calibri" pitchFamily="34" charset="0"/>
              </a:rPr>
              <a:pPr algn="r" defTabSz="957263"/>
              <a:t>4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general</a:t>
            </a:r>
            <a:r>
              <a:rPr lang="en-US" baseline="0" dirty="0" smtClean="0"/>
              <a:t>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62111-256B-478C-8824-ADB87E6818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CRT specifications provide requirements for testing the robustness of embedded device</a:t>
            </a:r>
            <a:r>
              <a:rPr lang="en-US" baseline="0" dirty="0" smtClean="0"/>
              <a:t> implementation of the most common protocols: </a:t>
            </a:r>
            <a:r>
              <a:rPr lang="en-US" baseline="0" dirty="0" err="1" smtClean="0"/>
              <a:t>Ethernet,ARP,ICMP,IP,UDP,TCP</a:t>
            </a:r>
            <a:r>
              <a:rPr lang="en-US" baseline="0" dirty="0" smtClean="0"/>
              <a:t>… It specifies the malformed single messages or sequence of them which must be generated to validate a device.</a:t>
            </a:r>
          </a:p>
          <a:p>
            <a:r>
              <a:rPr lang="en-US" baseline="0" dirty="0" smtClean="0"/>
              <a:t>We are at the end of this activity but it is not totally finished with an extension for not covered and emerging protocols!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DAFB-B728-42B9-8FC8-70EC0229B5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resentation-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4800600" cy="21336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4800600" cy="1219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15000" y="6381750"/>
            <a:ext cx="2895600" cy="476250"/>
          </a:xfrm>
        </p:spPr>
        <p:txBody>
          <a:bodyPr/>
          <a:lstStyle>
            <a:lvl1pPr algn="r">
              <a:defRPr sz="1400" b="0" i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Openlab Major Review Report January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Openlab Major Review Report Sept 2009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038C-2938-4D81-BF98-6445774A6A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05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62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Openlab Major Review Report Sept 2009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A285-9758-4F41-8E98-DD4D38302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897B-EDF0-4017-B66B-7D8850A90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Section Meeting Presentation 24 June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Openlab Major Review Report January 2010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A753-4371-48F8-8720-BE6445C84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2192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Openlab Major Review Report January 2010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82653-CD5C-4CD7-8512-562AD024C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Openlab Major Review Report Sept 2009</a:t>
            </a:r>
            <a:endParaRPr lang="en-GB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3355-3D79-44C0-A922-8720B3C9E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096E-96BE-4760-8AF9-CCB71122D4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Section Meeting Presentation 24 June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Openlab Major Review Report January 2010</a:t>
            </a:r>
            <a:endParaRPr lang="en-GB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AE75-B42E-4FD8-824C-5A03A4FE1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Openlab Major Review Report Sept 2009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896C-8374-4282-A767-010F14640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Openlab Major Review Report Sept 2009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C76B6-ACD9-4DD0-98BE-EFAD2F0785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28600" y="6553200"/>
            <a:ext cx="8686800" cy="0"/>
          </a:xfrm>
          <a:prstGeom prst="line">
            <a:avLst/>
          </a:prstGeom>
          <a:noFill/>
          <a:ln w="38100">
            <a:solidFill>
              <a:srgbClr val="15539C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15539C"/>
                </a:solidFill>
                <a:ea typeface="Arial" charset="0"/>
              </a:defRPr>
            </a:lvl1pPr>
          </a:lstStyle>
          <a:p>
            <a:pPr>
              <a:defRPr/>
            </a:pPr>
            <a:r>
              <a:rPr lang="en-US" dirty="0"/>
              <a:t>Openlab Major Review Report Sept 2009</a:t>
            </a:r>
            <a:endParaRPr lang="en-GB" dirty="0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15539C"/>
                </a:solidFill>
                <a:ea typeface="Arial" charset="0"/>
              </a:defRPr>
            </a:lvl1pPr>
          </a:lstStyle>
          <a:p>
            <a:pPr>
              <a:defRPr/>
            </a:pPr>
            <a:fld id="{ACBDBEB5-E11E-44FE-8FBA-DDAAEDC95E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charset="0"/>
        </a:defRPr>
      </a:lvl5pPr>
      <a:lvl6pPr marL="457153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charset="0"/>
        </a:defRPr>
      </a:lvl6pPr>
      <a:lvl7pPr marL="914305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charset="0"/>
        </a:defRPr>
      </a:lvl7pPr>
      <a:lvl8pPr marL="1371458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charset="0"/>
        </a:defRPr>
      </a:lvl8pPr>
      <a:lvl9pPr marL="182861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2800">
          <a:solidFill>
            <a:srgbClr val="15539C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2400">
          <a:solidFill>
            <a:srgbClr val="15539C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5539C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5539C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5539C"/>
          </a:solidFill>
          <a:latin typeface="+mn-lt"/>
          <a:ea typeface="ＭＳ Ｐゴシック" charset="-128"/>
          <a:cs typeface="ＭＳ Ｐゴシック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hyperlink" Target="http://images.google.com/imgres?imgurl=http://www.digitgeek.com/wp-content/uploads/2008/02/antec900.jpg&amp;imgrefurl=http://www.digitgeek.com/antec-900/&amp;usg=___qManCGvfuJ78-h6i77Li3R3Pwc=&amp;h=400&amp;w=400&amp;sz=43&amp;hl=en&amp;start=17&amp;um=1&amp;tbnid=I62v7zxUah_bCM:&amp;tbnh=124&amp;tbnw=124&amp;prev=/images?q=computer+case&amp;ndsp=18&amp;hl=en&amp;rls=com.microsoft:en-us&amp;sa=N&amp;um=1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3.gif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hyperlink" Target="http://images.google.com/imgres?imgurl=http://www.1stpc.biz/assets/images/Blue_computer_case.jpg&amp;imgrefurl=http://www.1stpc.biz/html/tower_pcs.html&amp;usg=__2ogGQVjb9kCixI0R3Ba7GPVWQeQ=&amp;h=300&amp;w=300&amp;sz=11&amp;hl=en&amp;start=55&amp;um=1&amp;tbnid=Zng8hWyzstuFlM:&amp;tbnh=116&amp;tbnw=116&amp;prev=/images?q=computer+case&amp;ndsp=18&amp;hl=en&amp;rls=com.microsoft:en-us&amp;sa=N&amp;start=54&amp;um=1" TargetMode="External"/><Relationship Id="rId1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acti.net/screenshots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3.gif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3.gi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95466"/>
            <a:ext cx="4919464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ICE Tea Presentation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2400" dirty="0" smtClean="0"/>
              <a:t>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October 2012</a:t>
            </a:r>
            <a:endParaRPr lang="en-GB" sz="24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352940"/>
            <a:ext cx="48006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PLCs Security</a:t>
            </a:r>
            <a:endParaRPr lang="en-GB" sz="40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181600" y="57912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r">
              <a:spcBef>
                <a:spcPct val="20000"/>
              </a:spcBef>
              <a:buClr>
                <a:srgbClr val="003399"/>
              </a:buClr>
              <a:buFont typeface="Arial" pitchFamily="34" charset="0"/>
              <a:buNone/>
              <a:defRPr/>
            </a:pPr>
            <a:r>
              <a:rPr lang="en-US" i="1" kern="0" dirty="0">
                <a:solidFill>
                  <a:srgbClr val="15539C"/>
                </a:solidFill>
                <a:latin typeface="+mn-lt"/>
                <a:ea typeface="ＭＳ Ｐゴシック"/>
                <a:cs typeface="ＭＳ Ｐゴシック"/>
              </a:rPr>
              <a:t>Author: Filippo Tilaro</a:t>
            </a:r>
          </a:p>
          <a:p>
            <a:pPr algn="r">
              <a:spcBef>
                <a:spcPct val="20000"/>
              </a:spcBef>
              <a:buClr>
                <a:srgbClr val="003399"/>
              </a:buClr>
              <a:buFont typeface="Arial" pitchFamily="34" charset="0"/>
              <a:buNone/>
              <a:defRPr/>
            </a:pPr>
            <a:endParaRPr lang="en-US" i="1" kern="0" dirty="0">
              <a:solidFill>
                <a:srgbClr val="15539C"/>
              </a:solidFill>
              <a:latin typeface="+mn-lt"/>
              <a:ea typeface="ＭＳ Ｐゴシック"/>
              <a:cs typeface="ＭＳ Ｐゴシック"/>
            </a:endParaRPr>
          </a:p>
          <a:p>
            <a:pPr algn="r">
              <a:spcBef>
                <a:spcPct val="20000"/>
              </a:spcBef>
              <a:buClr>
                <a:srgbClr val="003399"/>
              </a:buClr>
              <a:buFont typeface="Arial" pitchFamily="34" charset="0"/>
              <a:buNone/>
              <a:defRPr/>
            </a:pPr>
            <a:endParaRPr lang="en-US" sz="2400" kern="0" dirty="0">
              <a:solidFill>
                <a:srgbClr val="15539C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Fuzzing techniques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fuzzing?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371600" y="1219200"/>
            <a:ext cx="7620000" cy="510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A testing technique which generates random or pseudo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random data structures as input of the system under test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You can fuzz: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Network protocols and stack implementations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Software applications, libraries and APIs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System I/O modules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File systems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… anything which takes arguments as input (surface of attack)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How to fuzz: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Black box model and White box model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Generation vs. mutation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Dumb or intelligent fuzzers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Easiness vs. performances and results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Short vs. long development time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Pattern matching, boundary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types of fuzzing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approach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371600" y="1219200"/>
            <a:ext cx="76200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Manual: iterative approach to run at each iteration a new test sequence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Semi-automatic: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Tiny scripts or programs to run singularly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Related to a specific context/application/protocol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Automatic: 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Frameworks for the tests generation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Generic enough to be multi-context/application/protocol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Use of standard and reliable components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Easier to maintain in terms of growing number of tests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Need for a learning curve 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Peach?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371600" y="1219200"/>
            <a:ext cx="76200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Automatic Framework for the tests generation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Generic enough to be multi-context/application/protocols not like: 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SNMP fuzzer, Protocol Independent Fuzzer (PIF)…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Use of standard and reliable software components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Scalable in terms of growing number of tests: 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‘xml’ files which can be classified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Make use of a script language: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Entirely written in Python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More dynamic than ‘C’ (Spike, </a:t>
            </a:r>
            <a:r>
              <a:rPr lang="en-US" sz="22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sfuzz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…) overall with string and generic </a:t>
            </a:r>
            <a:r>
              <a:rPr lang="en-US" sz="22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datatypes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management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More robust than trivial scripts (</a:t>
            </a:r>
            <a:r>
              <a:rPr lang="en-US" sz="22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ethereal’s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fuzz) 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Need for a learning curve, but really customizable! 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fuzzing operations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371600" y="1219200"/>
            <a:ext cx="7620000" cy="510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Size field altering: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Invalid or unexpected values 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Limit (0x0000,0xFFFF) or negative values (-1, -9999)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Smaller or bigger than the real values (buffer overflows against static arrays)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Large positive or unsigned numbers (playing with the sign bit)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Value field altering: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Invalid or unexpected values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Long or empty strings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Wrong Coding (binary, hex, text)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Marks for starting or ending of a field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Cross mutation and generation of fields: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Relationships among data fields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Checksums, encryption, hash, compression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Exploratory test of the system state machine: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Forcing state changes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Introducing Invalid states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ISCI CRT Testing Phases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371600" y="1219200"/>
            <a:ext cx="76200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3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5 security testing phases: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Discover Protocol Functionalities and Attack Surface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Storms and Maximum Load Tests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Single Field Injection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Combinatorial Fields Injection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Cross State Fuzzing (for stateful protocols)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6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3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Fulfilling the ISCI CRT requirements: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Integration of the CRT test cases into the </a:t>
            </a:r>
            <a:r>
              <a:rPr lang="en-US" sz="26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TRoIE</a:t>
            </a:r>
            <a:endParaRPr lang="en-US" sz="26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Test-Bench Implementation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Test-bench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EFA753-4371-48F8-8720-BE6445C84A9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039688" y="1412776"/>
            <a:ext cx="7924800" cy="5019040"/>
            <a:chOff x="1810048" y="1637293"/>
            <a:chExt cx="7878464" cy="5256584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94424" y="3797533"/>
              <a:ext cx="1214446" cy="93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2"/>
            <p:cNvGrpSpPr/>
            <p:nvPr/>
          </p:nvGrpSpPr>
          <p:grpSpPr>
            <a:xfrm>
              <a:off x="2038896" y="2963029"/>
              <a:ext cx="966786" cy="1303744"/>
              <a:chOff x="1285852" y="4357694"/>
              <a:chExt cx="966786" cy="1303744"/>
            </a:xfrm>
          </p:grpSpPr>
          <p:pic>
            <p:nvPicPr>
              <p:cNvPr id="44" name="Picture 6" descr="http://t3.gstatic.com/images?q=tbn:I62v7zxUah_bCM:http://www.digitgeek.com/wp-content/uploads/2008/02/antec900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5852" y="4357694"/>
                <a:ext cx="966786" cy="966787"/>
              </a:xfrm>
              <a:prstGeom prst="rect">
                <a:avLst/>
              </a:prstGeom>
              <a:noFill/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57290" y="5357826"/>
                <a:ext cx="785818" cy="30361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62500" lnSpcReduction="20000"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Attacker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0" name="Group 21"/>
            <p:cNvGrpSpPr/>
            <p:nvPr/>
          </p:nvGrpSpPr>
          <p:grpSpPr>
            <a:xfrm>
              <a:off x="6922616" y="1815217"/>
              <a:ext cx="2115592" cy="2232248"/>
              <a:chOff x="5364088" y="687439"/>
              <a:chExt cx="2115592" cy="2232248"/>
            </a:xfrm>
          </p:grpSpPr>
          <p:grpSp>
            <p:nvGrpSpPr>
              <p:cNvPr id="35" name="Group 3"/>
              <p:cNvGrpSpPr/>
              <p:nvPr/>
            </p:nvGrpSpPr>
            <p:grpSpPr>
              <a:xfrm>
                <a:off x="5868144" y="687439"/>
                <a:ext cx="1096998" cy="966070"/>
                <a:chOff x="2285984" y="4968910"/>
                <a:chExt cx="1057237" cy="1028537"/>
              </a:xfrm>
            </p:grpSpPr>
            <p:pic>
              <p:nvPicPr>
                <p:cNvPr id="42" name="Picture 9" descr="http://srcaalmendralejo.files.wordpress.com/2009/12/simatic-s71200-web1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285984" y="5357826"/>
                  <a:ext cx="1057237" cy="639621"/>
                </a:xfrm>
                <a:prstGeom prst="rect">
                  <a:avLst/>
                </a:prstGeom>
                <a:noFill/>
              </p:spPr>
            </p:pic>
            <p:sp>
              <p:nvSpPr>
                <p:cNvPr id="43" name="TextBox 30"/>
                <p:cNvSpPr txBox="1"/>
                <p:nvPr/>
              </p:nvSpPr>
              <p:spPr>
                <a:xfrm>
                  <a:off x="2421598" y="4968910"/>
                  <a:ext cx="723295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</a:rPr>
                    <a:t>Target</a:t>
                  </a:r>
                  <a:endParaRPr lang="en-US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6" name="Group 32"/>
              <p:cNvGrpSpPr/>
              <p:nvPr/>
            </p:nvGrpSpPr>
            <p:grpSpPr>
              <a:xfrm>
                <a:off x="6804248" y="2060848"/>
                <a:ext cx="675432" cy="757931"/>
                <a:chOff x="2285984" y="5357826"/>
                <a:chExt cx="1073903" cy="1044181"/>
              </a:xfrm>
            </p:grpSpPr>
            <p:pic>
              <p:nvPicPr>
                <p:cNvPr id="40" name="Picture 9" descr="http://srcaalmendralejo.files.wordpress.com/2009/12/simatic-s71200-web1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285984" y="5357826"/>
                  <a:ext cx="1057237" cy="639621"/>
                </a:xfrm>
                <a:prstGeom prst="rect">
                  <a:avLst/>
                </a:prstGeom>
                <a:noFill/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2285984" y="6032675"/>
                  <a:ext cx="1073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62500" lnSpcReduction="20000"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</a:rPr>
                    <a:t>Partner</a:t>
                  </a:r>
                  <a:endParaRPr lang="en-US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7" name="Group 49"/>
              <p:cNvGrpSpPr/>
              <p:nvPr/>
            </p:nvGrpSpPr>
            <p:grpSpPr>
              <a:xfrm>
                <a:off x="5364088" y="1916832"/>
                <a:ext cx="817757" cy="1002855"/>
                <a:chOff x="6643702" y="928670"/>
                <a:chExt cx="1054255" cy="1170029"/>
              </a:xfrm>
            </p:grpSpPr>
            <p:pic>
              <p:nvPicPr>
                <p:cNvPr id="38" name="Picture 24" descr="http://www.automation.siemens.com/mcms/human-machine-interface/en/operator-interfaces/basic-panel/simatic-hmi-ktp600-basic-mono/PublishingImages/simatic-ktp600-basic-mono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43702" y="928670"/>
                  <a:ext cx="1054255" cy="962007"/>
                </a:xfrm>
                <a:prstGeom prst="rect">
                  <a:avLst/>
                </a:prstGeom>
                <a:noFill/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6786578" y="1785926"/>
                  <a:ext cx="753027" cy="312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62500" lnSpcReduction="20000"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</a:rPr>
                    <a:t>Panel</a:t>
                  </a:r>
                  <a:endParaRPr lang="en-US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11" name="Rounded Rectangle 10"/>
            <p:cNvSpPr/>
            <p:nvPr/>
          </p:nvSpPr>
          <p:spPr bwMode="auto">
            <a:xfrm>
              <a:off x="1882056" y="1688093"/>
              <a:ext cx="3312368" cy="252028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rPr>
                <a:t>System Testing</a:t>
              </a:r>
            </a:p>
          </p:txBody>
        </p:sp>
        <p:pic>
          <p:nvPicPr>
            <p:cNvPr id="12" name="Picture 5" descr="http://t1.gstatic.com/images?q=tbn:Niq917bdOsQG5M:http://willy87.student.umm.ac.id/2010/02/10/files/2010/02/hacking_big.jpg&amp;t=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8200" y="2141349"/>
              <a:ext cx="680864" cy="854484"/>
            </a:xfrm>
            <a:prstGeom prst="rect">
              <a:avLst/>
            </a:prstGeom>
            <a:noFill/>
          </p:spPr>
        </p:pic>
        <p:grpSp>
          <p:nvGrpSpPr>
            <p:cNvPr id="13" name="Group 33"/>
            <p:cNvGrpSpPr/>
            <p:nvPr/>
          </p:nvGrpSpPr>
          <p:grpSpPr>
            <a:xfrm>
              <a:off x="1810048" y="4373597"/>
              <a:ext cx="3384376" cy="2520280"/>
              <a:chOff x="467544" y="3933056"/>
              <a:chExt cx="3384376" cy="2520280"/>
            </a:xfrm>
          </p:grpSpPr>
          <p:pic>
            <p:nvPicPr>
              <p:cNvPr id="27" name="Picture 3" descr="C:\Documents and Settings\ftilaro\Local Settings\Temporary Internet Files\Content.IE5\WJW5FLWB\MC900441458[1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547664" y="4246488"/>
                <a:ext cx="1152128" cy="1152128"/>
              </a:xfrm>
              <a:prstGeom prst="rect">
                <a:avLst/>
              </a:prstGeom>
              <a:noFill/>
            </p:spPr>
          </p:pic>
          <p:sp>
            <p:nvSpPr>
              <p:cNvPr id="28" name="Rounded Rectangle 27"/>
              <p:cNvSpPr/>
              <p:nvPr/>
            </p:nvSpPr>
            <p:spPr bwMode="auto">
              <a:xfrm>
                <a:off x="467544" y="3933056"/>
                <a:ext cx="3384376" cy="252028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charset="0"/>
                  </a:rPr>
                  <a:t>System Monitoring</a:t>
                </a:r>
              </a:p>
            </p:txBody>
          </p:sp>
          <p:grpSp>
            <p:nvGrpSpPr>
              <p:cNvPr id="29" name="Group 18"/>
              <p:cNvGrpSpPr/>
              <p:nvPr/>
            </p:nvGrpSpPr>
            <p:grpSpPr>
              <a:xfrm>
                <a:off x="632892" y="5166882"/>
                <a:ext cx="1008112" cy="1214446"/>
                <a:chOff x="4000496" y="4143380"/>
                <a:chExt cx="1189892" cy="1513386"/>
              </a:xfrm>
            </p:grpSpPr>
            <p:sp>
              <p:nvSpPr>
                <p:cNvPr id="33" name="TextBox 8"/>
                <p:cNvSpPr txBox="1"/>
                <p:nvPr/>
              </p:nvSpPr>
              <p:spPr>
                <a:xfrm>
                  <a:off x="4000496" y="5286388"/>
                  <a:ext cx="1189892" cy="370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r>
                    <a:rPr lang="en-US" b="1" dirty="0" err="1" smtClean="0">
                      <a:solidFill>
                        <a:srgbClr val="002060"/>
                      </a:solidFill>
                    </a:rPr>
                    <a:t>Configurator</a:t>
                  </a:r>
                  <a:endParaRPr lang="en-US" b="1" dirty="0">
                    <a:solidFill>
                      <a:srgbClr val="002060"/>
                    </a:solidFill>
                  </a:endParaRPr>
                </a:p>
              </p:txBody>
            </p:sp>
            <p:pic>
              <p:nvPicPr>
                <p:cNvPr id="34" name="Picture 16" descr="http://t0.gstatic.com/images?q=tbn:Zng8hWyzstuFlM:http://www.1stpc.biz/assets/images/Blue_computer_case.jpg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000496" y="4143380"/>
                  <a:ext cx="1104900" cy="1104901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Group 25"/>
              <p:cNvGrpSpPr/>
              <p:nvPr/>
            </p:nvGrpSpPr>
            <p:grpSpPr>
              <a:xfrm>
                <a:off x="1704504" y="5070086"/>
                <a:ext cx="936104" cy="1374742"/>
                <a:chOff x="1285852" y="4357694"/>
                <a:chExt cx="1000132" cy="1357322"/>
              </a:xfrm>
            </p:grpSpPr>
            <p:pic>
              <p:nvPicPr>
                <p:cNvPr id="31" name="Picture 6" descr="http://t3.gstatic.com/images?q=tbn:I62v7zxUah_bCM:http://www.digitgeek.com/wp-content/uploads/2008/02/antec900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85852" y="4357694"/>
                  <a:ext cx="966786" cy="966787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1500166" y="5357826"/>
                  <a:ext cx="785818" cy="357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</a:rPr>
                    <a:t>Traffic Analyzer</a:t>
                  </a:r>
                  <a:endParaRPr lang="en-US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4177804" y="6453321"/>
              <a:ext cx="648072" cy="4190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2060"/>
                  </a:solidFill>
                </a:rPr>
                <a:t>Signals </a:t>
              </a:r>
              <a:r>
                <a:rPr lang="en-US" sz="1000" b="1" dirty="0" err="1" smtClean="0">
                  <a:solidFill>
                    <a:srgbClr val="002060"/>
                  </a:solidFill>
                </a:rPr>
                <a:t>Monint</a:t>
              </a:r>
              <a:r>
                <a:rPr lang="en-US" sz="1000" b="1" dirty="0" smtClean="0">
                  <a:solidFill>
                    <a:srgbClr val="002060"/>
                  </a:solidFill>
                </a:rPr>
                <a:t>.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346552" y="1637293"/>
              <a:ext cx="3312368" cy="2520280"/>
            </a:xfrm>
            <a:prstGeom prst="roundRect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grpSp>
          <p:nvGrpSpPr>
            <p:cNvPr id="16" name="Group 45"/>
            <p:cNvGrpSpPr/>
            <p:nvPr/>
          </p:nvGrpSpPr>
          <p:grpSpPr>
            <a:xfrm>
              <a:off x="2962176" y="3077453"/>
              <a:ext cx="2160240" cy="364141"/>
              <a:chOff x="1691680" y="2636912"/>
              <a:chExt cx="2160240" cy="364141"/>
            </a:xfrm>
          </p:grpSpPr>
          <p:pic>
            <p:nvPicPr>
              <p:cNvPr id="25" name="Picture 9" descr="http://peachfuzzer.com/moin_static171/common/peach.gi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91680" y="2636912"/>
                <a:ext cx="432048" cy="364141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013620" y="2700412"/>
                <a:ext cx="1838300" cy="27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2060"/>
                    </a:solidFill>
                  </a:rPr>
                  <a:t>Extended Peach Fuzzing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7" name="Picture 13" descr="http://www.openvas.org/compendium/images/openvas-logo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02868" y="3437493"/>
              <a:ext cx="1440160" cy="399026"/>
            </a:xfrm>
            <a:prstGeom prst="rect">
              <a:avLst/>
            </a:prstGeom>
            <a:noFill/>
          </p:spPr>
        </p:pic>
        <p:pic>
          <p:nvPicPr>
            <p:cNvPr id="18" name="Picture 15" descr="http://www.laurentconstantin.com/common/images/netw/banner_netwox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62176" y="3827074"/>
              <a:ext cx="2016224" cy="258491"/>
            </a:xfrm>
            <a:prstGeom prst="rect">
              <a:avLst/>
            </a:prstGeom>
            <a:noFill/>
          </p:spPr>
        </p:pic>
        <p:sp>
          <p:nvSpPr>
            <p:cNvPr id="19" name="Rounded Rectangle 18"/>
            <p:cNvSpPr/>
            <p:nvPr/>
          </p:nvSpPr>
          <p:spPr bwMode="auto">
            <a:xfrm>
              <a:off x="6376144" y="4373597"/>
              <a:ext cx="3312368" cy="2520280"/>
            </a:xfrm>
            <a:prstGeom prst="roundRect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rPr>
                <a:t>Reporting</a:t>
              </a:r>
              <a: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rPr>
                <a:t> System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Picture 17" descr="http://bfblog.thedatabaseshop.com/wp-content/uploads/2008/07/combo_lock_page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58720" y="4877653"/>
              <a:ext cx="625252" cy="646094"/>
            </a:xfrm>
            <a:prstGeom prst="rect">
              <a:avLst/>
            </a:prstGeom>
            <a:noFill/>
          </p:spPr>
        </p:pic>
        <p:pic>
          <p:nvPicPr>
            <p:cNvPr id="21" name="Picture 19" descr="http://t1.gstatic.com/images?q=tbn:ANd9GcRGGoO4JJMEbe8zFPPKYNjGdo2eUI_StyBk5wvksNL__nNJZRlW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62576" y="5597733"/>
              <a:ext cx="1152128" cy="1152129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7714704" y="5813757"/>
              <a:ext cx="1512168" cy="29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Vulnerabilities DB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pic>
          <p:nvPicPr>
            <p:cNvPr id="23" name="Picture 21" descr="http://www.k-oo.de/blog/wp-content/uploads/2009/10/spring-icon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86712" y="6173797"/>
              <a:ext cx="628258" cy="351285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7714704" y="6397957"/>
              <a:ext cx="1512168" cy="29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Web front-end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Fuzzing Testing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Common Framework:</a:t>
            </a:r>
          </a:p>
          <a:p>
            <a:pPr lvl="1"/>
            <a:r>
              <a:rPr lang="en-US" sz="2600" dirty="0" smtClean="0"/>
              <a:t>No standalone scripts</a:t>
            </a:r>
          </a:p>
          <a:p>
            <a:r>
              <a:rPr lang="en-US" sz="3200" dirty="0" smtClean="0"/>
              <a:t>Scalability</a:t>
            </a:r>
          </a:p>
          <a:p>
            <a:pPr lvl="1"/>
            <a:r>
              <a:rPr lang="en-US" sz="2600" dirty="0" smtClean="0"/>
              <a:t>Handle and organize the growing amount of tests (almost infinite combinations) </a:t>
            </a:r>
          </a:p>
          <a:p>
            <a:r>
              <a:rPr lang="en-US" sz="3200" dirty="0" smtClean="0"/>
              <a:t>Tests Customization</a:t>
            </a:r>
          </a:p>
          <a:p>
            <a:pPr lvl="1"/>
            <a:r>
              <a:rPr lang="en-US" sz="2600" dirty="0" smtClean="0"/>
              <a:t>Protocol header format</a:t>
            </a:r>
          </a:p>
          <a:p>
            <a:pPr lvl="1"/>
            <a:r>
              <a:rPr lang="en-US" sz="2600" dirty="0" smtClean="0"/>
              <a:t>Protocol field values</a:t>
            </a:r>
          </a:p>
          <a:p>
            <a:pPr lvl="1"/>
            <a:r>
              <a:rPr lang="en-US" sz="2600" dirty="0" smtClean="0"/>
              <a:t>Protocol state machine</a:t>
            </a:r>
          </a:p>
          <a:p>
            <a:r>
              <a:rPr lang="en-US" sz="3200" dirty="0" smtClean="0"/>
              <a:t>Reproducibility</a:t>
            </a:r>
          </a:p>
          <a:p>
            <a:pPr lvl="1"/>
            <a:r>
              <a:rPr lang="en-US" sz="2600" dirty="0" smtClean="0"/>
              <a:t>Essential for any debugging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9096E-96BE-4760-8AF9-CCB71122D4C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1475656" y="980728"/>
          <a:ext cx="74641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Fuzzing Framework</a:t>
            </a:r>
          </a:p>
        </p:txBody>
      </p:sp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78486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r"/>
            <a:fld id="{31A2C65A-DA6A-4E8B-9DBB-299CF3D64C70}" type="slidenum">
              <a:rPr lang="en-GB" sz="1200" i="1">
                <a:solidFill>
                  <a:srgbClr val="15539C"/>
                </a:solidFill>
              </a:rPr>
              <a:pPr algn="r"/>
              <a:t>19</a:t>
            </a:fld>
            <a:endParaRPr lang="en-GB" sz="1200" i="1">
              <a:solidFill>
                <a:srgbClr val="15539C"/>
              </a:solidFill>
            </a:endParaRPr>
          </a:p>
        </p:txBody>
      </p:sp>
      <p:pic>
        <p:nvPicPr>
          <p:cNvPr id="8" name="Picture 3" descr="http://dryicons.com/images/icon_sets/coquette_part_5_icons_set/png/128x128/xml_fi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5452" y="1052736"/>
            <a:ext cx="862010" cy="862010"/>
          </a:xfrm>
          <a:prstGeom prst="rect">
            <a:avLst/>
          </a:prstGeom>
          <a:noFill/>
        </p:spPr>
      </p:pic>
      <p:pic>
        <p:nvPicPr>
          <p:cNvPr id="10" name="Picture 7" descr="http://www.techsmith.com/img/cs/regingoin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2348880"/>
            <a:ext cx="652464" cy="780120"/>
          </a:xfrm>
          <a:prstGeom prst="rect">
            <a:avLst/>
          </a:prstGeom>
          <a:noFill/>
        </p:spPr>
      </p:pic>
      <p:pic>
        <p:nvPicPr>
          <p:cNvPr id="11" name="Picture 9" descr="http://upload.wikimedia.org/wikipedia/en/7/71/DLL_icon_on_Windows_Vist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00" y="2348880"/>
            <a:ext cx="793724" cy="793724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7846267" y="5013176"/>
            <a:ext cx="864097" cy="813510"/>
            <a:chOff x="2285984" y="5357826"/>
            <a:chExt cx="1057237" cy="1034217"/>
          </a:xfrm>
        </p:grpSpPr>
        <p:pic>
          <p:nvPicPr>
            <p:cNvPr id="13" name="Picture 9" descr="http://srcaalmendralejo.files.wordpress.com/2009/12/simatic-s71200-web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85984" y="5357826"/>
              <a:ext cx="1057237" cy="639621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357421" y="6000766"/>
              <a:ext cx="928694" cy="39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</a:rPr>
                <a:t>Target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7812360" y="3645024"/>
            <a:ext cx="864096" cy="1008113"/>
            <a:chOff x="3285546" y="3357562"/>
            <a:chExt cx="864096" cy="1008113"/>
          </a:xfrm>
        </p:grpSpPr>
        <p:pic>
          <p:nvPicPr>
            <p:cNvPr id="16" name="Picture 1" descr="C:\Documents and Settings\ftilaro\Local Settings\Temporary Internet Files\Content.IE5\05VAY8J2\MCj0424234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28992" y="3357562"/>
              <a:ext cx="661283" cy="63817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285546" y="4000505"/>
              <a:ext cx="864096" cy="365170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Packet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6897B-EDF0-4017-B66B-7D8850A90AF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Content Placeholder 4"/>
          <p:cNvSpPr>
            <a:spLocks noGrp="1"/>
          </p:cNvSpPr>
          <p:nvPr>
            <p:ph idx="4294967295"/>
          </p:nvPr>
        </p:nvSpPr>
        <p:spPr>
          <a:xfrm>
            <a:off x="1214414" y="928670"/>
            <a:ext cx="7548586" cy="5524518"/>
          </a:xfrm>
        </p:spPr>
        <p:txBody>
          <a:bodyPr lIns="91440" tIns="45720" rIns="91440" bIns="45720"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sz="3200" dirty="0" smtClean="0">
                <a:ea typeface="ＭＳ Ｐゴシック"/>
              </a:rPr>
              <a:t>Background</a:t>
            </a:r>
          </a:p>
          <a:p>
            <a:pPr lvl="1">
              <a:buClr>
                <a:schemeClr val="accent6"/>
              </a:buClr>
            </a:pPr>
            <a:r>
              <a:rPr lang="en-US" dirty="0" smtClean="0">
                <a:ea typeface="ＭＳ Ｐゴシック"/>
              </a:rPr>
              <a:t>Scope and objectives </a:t>
            </a:r>
          </a:p>
          <a:p>
            <a:pPr>
              <a:buClr>
                <a:schemeClr val="accent6"/>
              </a:buClr>
            </a:pPr>
            <a:r>
              <a:rPr lang="en-US" sz="3200" dirty="0" smtClean="0">
                <a:ea typeface="ＭＳ Ｐゴシック"/>
              </a:rPr>
              <a:t>Fuzzing</a:t>
            </a:r>
          </a:p>
          <a:p>
            <a:pPr lvl="1">
              <a:buClr>
                <a:schemeClr val="accent6"/>
              </a:buClr>
            </a:pPr>
            <a:r>
              <a:rPr lang="en-US" dirty="0" smtClean="0">
                <a:ea typeface="ＭＳ Ｐゴシック"/>
              </a:rPr>
              <a:t>Concepts and Features</a:t>
            </a:r>
          </a:p>
          <a:p>
            <a:pPr lvl="1">
              <a:buClr>
                <a:schemeClr val="accent6"/>
              </a:buClr>
            </a:pPr>
            <a:r>
              <a:rPr lang="en-US" dirty="0" smtClean="0">
                <a:ea typeface="ＭＳ Ｐゴシック"/>
              </a:rPr>
              <a:t>Types of Fuzzing</a:t>
            </a:r>
          </a:p>
          <a:p>
            <a:pPr>
              <a:buClr>
                <a:schemeClr val="accent6"/>
              </a:buClr>
            </a:pPr>
            <a:r>
              <a:rPr lang="en-US" sz="3200" dirty="0" smtClean="0">
                <a:ea typeface="ＭＳ Ｐゴシック"/>
              </a:rPr>
              <a:t>Test-bench Implementation</a:t>
            </a:r>
          </a:p>
          <a:p>
            <a:pPr lvl="1">
              <a:buClr>
                <a:schemeClr val="accent6"/>
              </a:buClr>
            </a:pPr>
            <a:r>
              <a:rPr lang="en-US" sz="2800" dirty="0" smtClean="0">
                <a:ea typeface="ＭＳ Ｐゴシック"/>
              </a:rPr>
              <a:t>Fuzzing implementation</a:t>
            </a:r>
          </a:p>
          <a:p>
            <a:pPr lvl="1">
              <a:buClr>
                <a:schemeClr val="accent6"/>
              </a:buClr>
            </a:pPr>
            <a:r>
              <a:rPr lang="en-US" sz="2800" dirty="0" smtClean="0">
                <a:ea typeface="ＭＳ Ｐゴシック"/>
              </a:rPr>
              <a:t>DUT monitoring</a:t>
            </a:r>
          </a:p>
          <a:p>
            <a:pPr lvl="1">
              <a:buClr>
                <a:schemeClr val="accent6"/>
              </a:buClr>
            </a:pPr>
            <a:r>
              <a:rPr lang="en-US" sz="2800" dirty="0" smtClean="0">
                <a:ea typeface="ＭＳ Ｐゴシック"/>
              </a:rPr>
              <a:t>Vulnerability Reporting System</a:t>
            </a:r>
          </a:p>
          <a:p>
            <a:pPr lvl="1">
              <a:buClr>
                <a:schemeClr val="accent6"/>
              </a:buClr>
            </a:pPr>
            <a:r>
              <a:rPr lang="en-US" sz="2800" dirty="0" smtClean="0">
                <a:ea typeface="ＭＳ Ｐゴシック"/>
              </a:rPr>
              <a:t>Reproducibility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Data Model:</a:t>
            </a:r>
          </a:p>
          <a:p>
            <a:pPr lvl="1"/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Definition of the protocol header</a:t>
            </a:r>
          </a:p>
          <a:p>
            <a:pPr lvl="1"/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Specify the protocol field values </a:t>
            </a:r>
          </a:p>
          <a:p>
            <a:pPr lvl="1"/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Indicate protocol field to mutate or to calculate (checksum)</a:t>
            </a:r>
          </a:p>
          <a:p>
            <a:pPr lvl="1"/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Specify field format (string or number) and codification (hex)</a:t>
            </a:r>
          </a:p>
          <a:p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Mutation Strategy</a:t>
            </a:r>
          </a:p>
          <a:p>
            <a:pPr lvl="1"/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How to change the protocol fields values</a:t>
            </a:r>
          </a:p>
          <a:p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State Machine</a:t>
            </a:r>
          </a:p>
          <a:p>
            <a:pPr lvl="1"/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In case of Stateful protocol</a:t>
            </a:r>
          </a:p>
          <a:p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Publisher</a:t>
            </a:r>
          </a:p>
          <a:p>
            <a:pPr lvl="1"/>
            <a:r>
              <a:rPr lang="en-US" dirty="0" smtClean="0">
                <a:latin typeface="Tahoma" pitchFamily="34" charset="0"/>
                <a:ea typeface="ＭＳ Ｐゴシック"/>
                <a:cs typeface="Tahoma" pitchFamily="34" charset="0"/>
              </a:rPr>
              <a:t>Send the specific protocol packet</a:t>
            </a:r>
          </a:p>
          <a:p>
            <a:pPr lvl="2">
              <a:buNone/>
            </a:pPr>
            <a:endParaRPr lang="en-US" dirty="0" smtClean="0">
              <a:latin typeface="Tahoma" pitchFamily="34" charset="0"/>
              <a:ea typeface="ＭＳ Ｐゴシック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44008-933E-6445-9C7A-D803AE508468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07704" y="228600"/>
            <a:ext cx="708389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Custom Fuzzing with Extended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Peach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DUT Monitoring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PLC I/O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Monitoring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371600" y="1219200"/>
            <a:ext cx="76200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Objective: 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Detect any delay or anomaly in the device’s process control I/O during the phase of testing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Precedent solution with the use of another PLC: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en-US" sz="2200" b="0" kern="0" dirty="0" smtClean="0">
                <a:solidFill>
                  <a:srgbClr val="15539C"/>
                </a:solidFill>
                <a:ea typeface="ＭＳ Ｐゴシック" charset="-128"/>
                <a:cs typeface="ＭＳ Ｐゴシック"/>
              </a:rPr>
              <a:t>The analysis was affected by synchronization issues between the PLC under test and the monitoring one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en-US" sz="2200" b="0" kern="0" dirty="0" smtClean="0">
                <a:solidFill>
                  <a:srgbClr val="15539C"/>
                </a:solidFill>
                <a:ea typeface="ＭＳ Ｐゴシック" charset="-128"/>
                <a:cs typeface="ＭＳ Ｐゴシック"/>
              </a:rPr>
              <a:t>Low Analysis Time Resolution, not enough to fulfill the ISCI requirements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ea typeface="ＭＳ Ｐゴシック" charset="-128"/>
                <a:cs typeface="ＭＳ Ｐゴシック"/>
              </a:rPr>
              <a:t>Current solution with a Digital Acquisition Card (DAC):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ea typeface="ＭＳ Ｐゴシック" charset="-128"/>
                <a:cs typeface="ＭＳ Ｐゴシック"/>
              </a:rPr>
              <a:t>No synchronization issues and quite better time resolution than the previous one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ea typeface="ＭＳ Ｐゴシック" charset="-128"/>
                <a:cs typeface="ＭＳ Ｐゴシック"/>
              </a:rPr>
              <a:t>First version has been released, but further tuning is required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  <a:defRPr/>
            </a:pPr>
            <a:endParaRPr lang="en-US" sz="2200" b="0" kern="0" dirty="0" smtClean="0">
              <a:solidFill>
                <a:srgbClr val="15539C"/>
              </a:solidFill>
              <a:ea typeface="ＭＳ Ｐゴシック" charset="-128"/>
              <a:cs typeface="ＭＳ Ｐゴシック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PLC I/O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Monitoring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24109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"/>
          <p:cNvGrpSpPr/>
          <p:nvPr/>
        </p:nvGrpSpPr>
        <p:grpSpPr>
          <a:xfrm>
            <a:off x="3707904" y="1340768"/>
            <a:ext cx="1713372" cy="1638514"/>
            <a:chOff x="2285984" y="5357826"/>
            <a:chExt cx="1057237" cy="1012274"/>
          </a:xfrm>
        </p:grpSpPr>
        <p:pic>
          <p:nvPicPr>
            <p:cNvPr id="11" name="Picture 9" descr="http://srcaalmendralejo.files.wordpress.com/2009/12/simatic-s71200-web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4" y="5357826"/>
              <a:ext cx="1057237" cy="639621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357422" y="600076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Target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429000"/>
            <a:ext cx="1214446" cy="9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9204" y="3356992"/>
            <a:ext cx="4525284" cy="2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-Up Arrow 15"/>
          <p:cNvSpPr/>
          <p:nvPr/>
        </p:nvSpPr>
        <p:spPr bwMode="auto">
          <a:xfrm rot="10800000">
            <a:off x="1619672" y="1844824"/>
            <a:ext cx="2088232" cy="72008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87624" y="1556792"/>
            <a:ext cx="2363907" cy="293987"/>
            <a:chOff x="5868144" y="2054893"/>
            <a:chExt cx="2363907" cy="293987"/>
          </a:xfrm>
        </p:grpSpPr>
        <p:grpSp>
          <p:nvGrpSpPr>
            <p:cNvPr id="27" name="Group 29"/>
            <p:cNvGrpSpPr/>
            <p:nvPr/>
          </p:nvGrpSpPr>
          <p:grpSpPr>
            <a:xfrm>
              <a:off x="5927795" y="2060848"/>
              <a:ext cx="2304256" cy="288032"/>
              <a:chOff x="179512" y="3429000"/>
              <a:chExt cx="2304256" cy="288032"/>
            </a:xfrm>
          </p:grpSpPr>
          <p:cxnSp>
            <p:nvCxnSpPr>
              <p:cNvPr id="28" name="Elbow Connector 27"/>
              <p:cNvCxnSpPr/>
              <p:nvPr/>
            </p:nvCxnSpPr>
            <p:spPr bwMode="auto">
              <a:xfrm flipV="1">
                <a:off x="179512" y="3429000"/>
                <a:ext cx="360040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Elbow Connector 28"/>
              <p:cNvCxnSpPr/>
              <p:nvPr/>
            </p:nvCxnSpPr>
            <p:spPr bwMode="auto">
              <a:xfrm>
                <a:off x="539552" y="3429000"/>
                <a:ext cx="432048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Elbow Connector 29"/>
              <p:cNvCxnSpPr/>
              <p:nvPr/>
            </p:nvCxnSpPr>
            <p:spPr bwMode="auto">
              <a:xfrm flipV="1">
                <a:off x="971600" y="3429000"/>
                <a:ext cx="360040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Elbow Connector 30"/>
              <p:cNvCxnSpPr/>
              <p:nvPr/>
            </p:nvCxnSpPr>
            <p:spPr bwMode="auto">
              <a:xfrm>
                <a:off x="1329506" y="3429000"/>
                <a:ext cx="432048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Elbow Connector 31"/>
              <p:cNvCxnSpPr/>
              <p:nvPr/>
            </p:nvCxnSpPr>
            <p:spPr bwMode="auto">
              <a:xfrm flipV="1">
                <a:off x="1691680" y="3429000"/>
                <a:ext cx="360040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Elbow Connector 32"/>
              <p:cNvCxnSpPr/>
              <p:nvPr/>
            </p:nvCxnSpPr>
            <p:spPr bwMode="auto">
              <a:xfrm>
                <a:off x="2051720" y="3429000"/>
                <a:ext cx="432048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28"/>
            <p:cNvGrpSpPr/>
            <p:nvPr/>
          </p:nvGrpSpPr>
          <p:grpSpPr>
            <a:xfrm>
              <a:off x="5868144" y="2054893"/>
              <a:ext cx="2304256" cy="288032"/>
              <a:chOff x="179512" y="3429000"/>
              <a:chExt cx="2304256" cy="288032"/>
            </a:xfrm>
          </p:grpSpPr>
          <p:cxnSp>
            <p:nvCxnSpPr>
              <p:cNvPr id="36" name="Elbow Connector 35"/>
              <p:cNvCxnSpPr/>
              <p:nvPr/>
            </p:nvCxnSpPr>
            <p:spPr bwMode="auto">
              <a:xfrm flipV="1">
                <a:off x="179512" y="3429000"/>
                <a:ext cx="360040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Elbow Connector 36"/>
              <p:cNvCxnSpPr/>
              <p:nvPr/>
            </p:nvCxnSpPr>
            <p:spPr bwMode="auto">
              <a:xfrm>
                <a:off x="539552" y="3429000"/>
                <a:ext cx="432048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Elbow Connector 37"/>
              <p:cNvCxnSpPr/>
              <p:nvPr/>
            </p:nvCxnSpPr>
            <p:spPr bwMode="auto">
              <a:xfrm flipV="1">
                <a:off x="971600" y="3429000"/>
                <a:ext cx="360040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Elbow Connector 38"/>
              <p:cNvCxnSpPr/>
              <p:nvPr/>
            </p:nvCxnSpPr>
            <p:spPr bwMode="auto">
              <a:xfrm>
                <a:off x="1329506" y="3429000"/>
                <a:ext cx="432048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Elbow Connector 39"/>
              <p:cNvCxnSpPr/>
              <p:nvPr/>
            </p:nvCxnSpPr>
            <p:spPr bwMode="auto">
              <a:xfrm flipV="1">
                <a:off x="1691680" y="3429000"/>
                <a:ext cx="360040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Elbow Connector 40"/>
              <p:cNvCxnSpPr/>
              <p:nvPr/>
            </p:nvCxnSpPr>
            <p:spPr bwMode="auto">
              <a:xfrm>
                <a:off x="2051720" y="3429000"/>
                <a:ext cx="432048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3" name="Rounded Rectangle 42"/>
          <p:cNvSpPr/>
          <p:nvPr/>
        </p:nvSpPr>
        <p:spPr bwMode="auto">
          <a:xfrm>
            <a:off x="1403648" y="836712"/>
            <a:ext cx="2376264" cy="7200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6"/>
                </a:solidFill>
              </a:rPr>
              <a:t>Waveforms Comparison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71592" y="1124744"/>
            <a:ext cx="3852936" cy="13681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solidFill>
                  <a:srgbClr val="15539C"/>
                </a:solidFill>
              </a:rPr>
              <a:t>Feedback Control System: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5539C"/>
                </a:solidFill>
              </a:rPr>
              <a:t>No synchronization issues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5539C"/>
                </a:solidFill>
              </a:rPr>
              <a:t>Reduced PLC Scan Cycle for a best  timing resolution</a:t>
            </a:r>
            <a:endParaRPr lang="en-US" sz="1600" dirty="0">
              <a:solidFill>
                <a:srgbClr val="15539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512" y="4653136"/>
            <a:ext cx="4176464" cy="136815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dirty="0" smtClean="0">
                <a:solidFill>
                  <a:srgbClr val="15539C"/>
                </a:solidFill>
              </a:rPr>
              <a:t>Requirements: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15539C"/>
                </a:solidFill>
              </a:rPr>
              <a:t> 3 sec period:1 sec High, 2 sec Low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15539C"/>
                </a:solidFill>
              </a:rPr>
              <a:t> PLC waveform generation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15539C"/>
                </a:solidFill>
              </a:rPr>
              <a:t> 20 </a:t>
            </a:r>
            <a:r>
              <a:rPr lang="en-US" b="0" dirty="0" err="1" smtClean="0">
                <a:solidFill>
                  <a:srgbClr val="15539C"/>
                </a:solidFill>
              </a:rPr>
              <a:t>msec</a:t>
            </a:r>
            <a:r>
              <a:rPr lang="en-US" b="0" dirty="0" smtClean="0">
                <a:solidFill>
                  <a:srgbClr val="15539C"/>
                </a:solidFill>
              </a:rPr>
              <a:t> resolution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>
                <a:solidFill>
                  <a:srgbClr val="15539C"/>
                </a:solidFill>
              </a:rPr>
              <a:t> Parametric threshold jitter </a:t>
            </a: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336699"/>
                </a:solidFill>
                <a:cs typeface="Tahoma" pitchFamily="34" charset="0"/>
              </a:rPr>
              <a:t>Cacti Server</a:t>
            </a:r>
            <a:endParaRPr lang="en-US" b="1" smtClean="0">
              <a:ea typeface="ＭＳ Ｐゴシック"/>
              <a:cs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25" y="4194175"/>
            <a:ext cx="7848600" cy="20574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400" dirty="0" smtClean="0">
                <a:solidFill>
                  <a:srgbClr val="336699"/>
                </a:solidFill>
                <a:cs typeface="Tahoma" pitchFamily="34" charset="0"/>
              </a:rPr>
              <a:t>A common solution: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6699"/>
                </a:solidFill>
                <a:cs typeface="Tahoma" pitchFamily="34" charset="0"/>
              </a:rPr>
              <a:t>every device has its own MIBs and OIDs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6699"/>
                </a:solidFill>
                <a:cs typeface="Tahoma" pitchFamily="34" charset="0"/>
              </a:rPr>
              <a:t>the SNMP protocol was not defined to this purpose (not efficient, not suitable for real-time)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336699"/>
                </a:solidFill>
                <a:cs typeface="Tahoma" pitchFamily="34" charset="0"/>
              </a:rPr>
              <a:t>Not all resources cannot be checked using this network protocol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31748" name="Picture 7" descr="http://www.cacti.net/images/cacti_promo_ma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04875"/>
            <a:ext cx="42497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1219200"/>
            <a:ext cx="37338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342900"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336699"/>
                </a:solidFill>
                <a:latin typeface="+mn-lt"/>
              </a:rPr>
              <a:t>Network graphing solution for monitoring</a:t>
            </a:r>
          </a:p>
          <a:p>
            <a:pPr marL="285750" indent="-342900"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336699"/>
                </a:solidFill>
                <a:latin typeface="+mn-lt"/>
                <a:ea typeface="ＭＳ Ｐゴシック"/>
                <a:cs typeface="ＭＳ Ｐゴシック"/>
              </a:rPr>
              <a:t>SNMP protocol</a:t>
            </a:r>
          </a:p>
          <a:p>
            <a:pPr marL="285750" indent="-342900"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336699"/>
                </a:solidFill>
                <a:latin typeface="+mn-lt"/>
              </a:rPr>
              <a:t>Fast </a:t>
            </a:r>
            <a:r>
              <a:rPr lang="en-US" sz="2400" b="0" dirty="0" err="1">
                <a:solidFill>
                  <a:srgbClr val="336699"/>
                </a:solidFill>
                <a:latin typeface="+mn-lt"/>
              </a:rPr>
              <a:t>poller</a:t>
            </a:r>
            <a:endParaRPr lang="en-US" sz="2400" b="0" dirty="0">
              <a:solidFill>
                <a:srgbClr val="336699"/>
              </a:solidFill>
              <a:latin typeface="+mn-lt"/>
            </a:endParaRPr>
          </a:p>
          <a:p>
            <a:pPr marL="285750" indent="-342900"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336699"/>
                </a:solidFill>
                <a:latin typeface="+mn-lt"/>
              </a:rPr>
              <a:t>Multiple data acquisition methods</a:t>
            </a:r>
          </a:p>
          <a:p>
            <a:pPr marL="285750" indent="-342900"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336699"/>
                </a:solidFill>
                <a:latin typeface="+mn-lt"/>
                <a:cs typeface="Tahoma" pitchFamily="34" charset="0"/>
              </a:rPr>
              <a:t>Could manage hundreds of devices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PLC Status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Monitoring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87624" y="1219200"/>
            <a:ext cx="7803976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15539C"/>
                </a:solidFill>
              </a:rPr>
              <a:t>Internal resources of the device under test: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15539C"/>
                </a:solidFill>
              </a:rPr>
              <a:t>Scan-cycle &amp; execution time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15539C"/>
                </a:solidFill>
              </a:rPr>
              <a:t>Memory usage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15539C"/>
                </a:solidFill>
              </a:rPr>
              <a:t>CPU status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15539C"/>
                </a:solidFill>
              </a:rPr>
              <a:t>I/O signals memory &amp; communication modules conditions.</a:t>
            </a:r>
          </a:p>
          <a:p>
            <a:pPr lvl="1">
              <a:buFont typeface="Wingdings" pitchFamily="2" charset="2"/>
              <a:buChar char="§"/>
            </a:pPr>
            <a:endParaRPr lang="en-US" sz="2200" dirty="0" smtClean="0">
              <a:solidFill>
                <a:srgbClr val="15539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15539C"/>
                </a:solidFill>
              </a:rPr>
              <a:t>No common way to query the device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15539C"/>
                </a:solidFill>
              </a:rPr>
              <a:t>Open-source library (</a:t>
            </a:r>
            <a:r>
              <a:rPr lang="en-US" sz="2200" dirty="0" err="1" smtClean="0">
                <a:solidFill>
                  <a:srgbClr val="15539C"/>
                </a:solidFill>
              </a:rPr>
              <a:t>libnodave</a:t>
            </a:r>
            <a:r>
              <a:rPr lang="en-US" sz="2200" dirty="0" smtClean="0">
                <a:solidFill>
                  <a:srgbClr val="15539C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15539C"/>
                </a:solidFill>
              </a:rPr>
              <a:t>Proprietary libraries (Siemens </a:t>
            </a:r>
            <a:r>
              <a:rPr lang="en-US" sz="2200" dirty="0" err="1" smtClean="0">
                <a:solidFill>
                  <a:srgbClr val="15539C"/>
                </a:solidFill>
              </a:rPr>
              <a:t>Softnet</a:t>
            </a:r>
            <a:r>
              <a:rPr lang="en-US" sz="2200" dirty="0" smtClean="0">
                <a:solidFill>
                  <a:srgbClr val="15539C"/>
                </a:solidFill>
              </a:rPr>
              <a:t> Linux lib)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15539C"/>
                </a:solidFill>
              </a:rPr>
              <a:t>Supported by the Siemens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15539C"/>
                </a:solidFill>
              </a:rPr>
              <a:t>Compatible with different versions of the same device model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15539C"/>
                </a:solidFill>
              </a:rPr>
              <a:t>Specific API to gather diagnostic information (</a:t>
            </a:r>
            <a:r>
              <a:rPr lang="en-US" sz="2000" smtClean="0">
                <a:solidFill>
                  <a:srgbClr val="15539C"/>
                </a:solidFill>
              </a:rPr>
              <a:t>New version </a:t>
            </a:r>
            <a:r>
              <a:rPr lang="en-US" sz="2000" dirty="0" smtClean="0">
                <a:solidFill>
                  <a:srgbClr val="15539C"/>
                </a:solidFill>
              </a:rPr>
              <a:t>tested and working!)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726" y="2564904"/>
            <a:ext cx="6453650" cy="39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9672" y="228600"/>
            <a:ext cx="737192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341313" indent="-341313" algn="r"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3200" b="0" kern="0" dirty="0" smtClean="0">
                <a:solidFill>
                  <a:srgbClr val="15539C"/>
                </a:solidFill>
                <a:ea typeface="ＭＳ Ｐゴシック" charset="-128"/>
                <a:cs typeface="ＭＳ Ｐゴシック"/>
              </a:rPr>
              <a:t>Communication Monitoring System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043608" y="1412776"/>
            <a:ext cx="7884368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Development 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of a web driven sniffer 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Internal module of the </a:t>
            </a:r>
            <a:r>
              <a:rPr lang="en-US" sz="22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TRoIE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test-bench and communicating with other internal modules</a:t>
            </a:r>
          </a:p>
          <a:p>
            <a:pPr marL="341313" indent="-341313" algn="ctr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341313" indent="-341313" algn="ctr" eaLnBrk="0" hangingPunct="0">
              <a:spcBef>
                <a:spcPct val="20000"/>
              </a:spcBef>
              <a:buClr>
                <a:srgbClr val="003399"/>
              </a:buClr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796926" lvl="1" indent="-341313" algn="ctr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2967932" cy="23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 bwMode="auto">
          <a:xfrm flipH="1">
            <a:off x="5868144" y="2996952"/>
            <a:ext cx="216024" cy="14401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9672" y="228600"/>
            <a:ext cx="737192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en-US" sz="3200" b="0" kern="0" dirty="0" smtClean="0">
                <a:solidFill>
                  <a:srgbClr val="15539C"/>
                </a:solidFill>
                <a:ea typeface="ＭＳ Ｐゴシック" charset="-128"/>
                <a:cs typeface="ＭＳ Ｐゴシック"/>
              </a:rPr>
              <a:t>PLC Status monitoring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043608" y="1412776"/>
            <a:ext cx="7884368" cy="25202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Previous 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existing CERN system: 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PLC DIAMON with ‘</a:t>
            </a:r>
            <a:r>
              <a:rPr lang="en-US" sz="22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libnodave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’ (open-source library)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Siemens </a:t>
            </a:r>
            <a:r>
              <a:rPr lang="en-US" sz="22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Softnet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library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Development of a server-side monitoring system able to question the Siemens PLCs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Integration with the GWT client application within the </a:t>
            </a:r>
            <a:r>
              <a:rPr lang="en-US" sz="2200" b="0" kern="0" dirty="0" err="1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TRoIE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</a:t>
            </a: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test-bench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NOT Finished yet!</a:t>
            </a: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341313" indent="-341313" algn="ctr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341313" indent="-341313" algn="ctr" eaLnBrk="0" hangingPunct="0">
              <a:spcBef>
                <a:spcPct val="20000"/>
              </a:spcBef>
              <a:buClr>
                <a:srgbClr val="003399"/>
              </a:buClr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  <a:p>
            <a:pPr marL="796926" lvl="1" indent="-341313" algn="ctr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5796136" y="4077072"/>
            <a:ext cx="2592288" cy="1296144"/>
            <a:chOff x="6372200" y="4509120"/>
            <a:chExt cx="2592288" cy="1296144"/>
          </a:xfrm>
        </p:grpSpPr>
        <p:pic>
          <p:nvPicPr>
            <p:cNvPr id="9" name="Picture 9" descr="http://srcaalmendralejo.files.wordpress.com/2009/12/simatic-s71200-web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4941168"/>
              <a:ext cx="1080120" cy="715605"/>
            </a:xfrm>
            <a:prstGeom prst="rect">
              <a:avLst/>
            </a:prstGeom>
            <a:noFill/>
          </p:spPr>
        </p:pic>
        <p:pic>
          <p:nvPicPr>
            <p:cNvPr id="10242" name="Picture 2" descr="http://siemens-plc.net/pl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8344" y="4509120"/>
              <a:ext cx="1296144" cy="1296144"/>
            </a:xfrm>
            <a:prstGeom prst="rect">
              <a:avLst/>
            </a:prstGeom>
            <a:noFill/>
          </p:spPr>
        </p:pic>
      </p:grpSp>
      <p:sp>
        <p:nvSpPr>
          <p:cNvPr id="13" name="Rounded Rectangle 12"/>
          <p:cNvSpPr/>
          <p:nvPr/>
        </p:nvSpPr>
        <p:spPr bwMode="auto">
          <a:xfrm>
            <a:off x="1763688" y="6021288"/>
            <a:ext cx="2664296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Softnet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 Server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763688" y="5373216"/>
            <a:ext cx="266429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DLL based on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Softnet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763688" y="4932784"/>
            <a:ext cx="2664296" cy="36004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3399"/>
                </a:solidFill>
              </a:rPr>
              <a:t>PLC Agent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720255" y="4077072"/>
            <a:ext cx="2736304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Publishers: DIP/DIM, CMW,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WinCC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 OA,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WebService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27" name="Left-Up Arrow 26"/>
          <p:cNvSpPr/>
          <p:nvPr/>
        </p:nvSpPr>
        <p:spPr bwMode="auto">
          <a:xfrm>
            <a:off x="4499992" y="5489114"/>
            <a:ext cx="2952328" cy="1008112"/>
          </a:xfrm>
          <a:prstGeom prst="left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Communication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810000"/>
            <a:ext cx="7620000" cy="1905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Cyclic communication with a deterministic period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Definition of the communication scan cycle(T)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Monitoring of the average value of T and its standard deviation:</a:t>
            </a:r>
          </a:p>
          <a:p>
            <a:pPr eaLnBrk="1" hangingPunct="1">
              <a:defRPr/>
            </a:pP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560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Traffic analyzer  with Libnodave</a:t>
            </a:r>
          </a:p>
        </p:txBody>
      </p:sp>
      <p:sp>
        <p:nvSpPr>
          <p:cNvPr id="25604" name="Rounded Rectangle 4"/>
          <p:cNvSpPr>
            <a:spLocks noChangeArrowheads="1"/>
          </p:cNvSpPr>
          <p:nvPr/>
        </p:nvSpPr>
        <p:spPr bwMode="auto">
          <a:xfrm>
            <a:off x="3276600" y="1447800"/>
            <a:ext cx="2667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336699"/>
                </a:solidFill>
              </a:rPr>
              <a:t>Establishment of a Communication load</a:t>
            </a:r>
          </a:p>
        </p:txBody>
      </p:sp>
      <p:sp>
        <p:nvSpPr>
          <p:cNvPr id="25605" name="Rounded Rectangle 6"/>
          <p:cNvSpPr>
            <a:spLocks noChangeArrowheads="1"/>
          </p:cNvSpPr>
          <p:nvPr/>
        </p:nvSpPr>
        <p:spPr bwMode="auto">
          <a:xfrm>
            <a:off x="6172200" y="1447800"/>
            <a:ext cx="2667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336699"/>
                </a:solidFill>
              </a:rPr>
              <a:t>Traffic Analyzer</a:t>
            </a:r>
          </a:p>
          <a:p>
            <a:pPr algn="ctr"/>
            <a:r>
              <a:rPr lang="en-US">
                <a:solidFill>
                  <a:srgbClr val="336699"/>
                </a:solidFill>
              </a:rPr>
              <a:t>(Average T, standard deviation)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200" y="3124200"/>
            <a:ext cx="6477000" cy="4572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 cap="flat" cmpd="sng" algn="ctr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36699"/>
                </a:solidFill>
                <a:ea typeface="ＭＳ Ｐゴシック"/>
                <a:cs typeface="ＭＳ Ｐゴシック"/>
              </a:rPr>
              <a:t>Graphic representation of the results through </a:t>
            </a:r>
            <a:r>
              <a:rPr lang="en-US" b="1" dirty="0" err="1">
                <a:solidFill>
                  <a:srgbClr val="336699"/>
                </a:solidFill>
                <a:ea typeface="ＭＳ Ｐゴシック"/>
                <a:cs typeface="ＭＳ Ｐゴシック"/>
              </a:rPr>
              <a:t>QtOctave</a:t>
            </a:r>
            <a:endParaRPr lang="en-US" b="1" dirty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25609" name="Left-Right Arrow 9"/>
          <p:cNvSpPr>
            <a:spLocks noChangeArrowheads="1"/>
          </p:cNvSpPr>
          <p:nvPr/>
        </p:nvSpPr>
        <p:spPr bwMode="auto">
          <a:xfrm rot="-2231590">
            <a:off x="2751138" y="2157413"/>
            <a:ext cx="381000" cy="152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5610" name="Right Arrow 10"/>
          <p:cNvSpPr>
            <a:spLocks noChangeArrowheads="1"/>
          </p:cNvSpPr>
          <p:nvPr/>
        </p:nvSpPr>
        <p:spPr bwMode="auto">
          <a:xfrm>
            <a:off x="5989638" y="1920875"/>
            <a:ext cx="152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5611" name="Down Arrow 11"/>
          <p:cNvSpPr>
            <a:spLocks noChangeArrowheads="1"/>
          </p:cNvSpPr>
          <p:nvPr/>
        </p:nvSpPr>
        <p:spPr bwMode="auto">
          <a:xfrm>
            <a:off x="7391400" y="26670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pic>
        <p:nvPicPr>
          <p:cNvPr id="25612" name="Picture 4" descr="http://www.ontor.com/images/isd/programcontrols/progrmmbl_contrl_imag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709738"/>
            <a:ext cx="17145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1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7" name="Rectangle 18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1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9" name="Rectangle 21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20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21" name="Rectangle 24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2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23" name="Rectangle 27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5624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708650"/>
            <a:ext cx="1181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638800"/>
            <a:ext cx="2085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98659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b="1" smtClean="0"/>
              <a:t>Non-deterministic timeline and </a:t>
            </a:r>
            <a:br>
              <a:rPr lang="en-US" sz="2500" b="1" smtClean="0"/>
            </a:br>
            <a:r>
              <a:rPr lang="en-US" sz="2500" b="1" smtClean="0"/>
              <a:t>random delays in the communication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038" y="1219200"/>
            <a:ext cx="3940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68763"/>
            <a:ext cx="40195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876800" y="9144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3399"/>
                </a:solidFill>
              </a:rPr>
              <a:t>Communication Mean Period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800600" y="3713163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3399"/>
                </a:solidFill>
              </a:rPr>
              <a:t>Standard Deviation Communication Period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914400" y="3346451"/>
            <a:ext cx="3962400" cy="31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i="1" dirty="0">
                <a:solidFill>
                  <a:srgbClr val="336699"/>
                </a:solidFill>
              </a:rPr>
              <a:t> </a:t>
            </a:r>
            <a:r>
              <a:rPr lang="en-US" sz="2000" i="1" dirty="0">
                <a:solidFill>
                  <a:srgbClr val="336699"/>
                </a:solidFill>
              </a:rPr>
              <a:t>Configuration:</a:t>
            </a:r>
            <a:endParaRPr lang="en-US" sz="2000" i="1" dirty="0"/>
          </a:p>
          <a:p>
            <a:pPr>
              <a:buFont typeface="Arial" pitchFamily="34" charset="0"/>
              <a:buChar char="•"/>
            </a:pPr>
            <a:r>
              <a:rPr lang="en-US" sz="2000" i="1" dirty="0">
                <a:solidFill>
                  <a:srgbClr val="336699"/>
                </a:solidFill>
              </a:rPr>
              <a:t> Device Name: S7-400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rgbClr val="336699"/>
                </a:solidFill>
              </a:rPr>
              <a:t>Module: CPU 412-2XG04-0AB0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rgbClr val="336699"/>
                </a:solidFill>
              </a:rPr>
              <a:t>Serial Number: SVPS6372088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rgbClr val="336699"/>
                </a:solidFill>
              </a:rPr>
              <a:t> Firmware Version: 4.0.2</a:t>
            </a:r>
            <a:endParaRPr lang="en-US" sz="2000" i="1" dirty="0">
              <a:solidFill>
                <a:srgbClr val="3366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>
                <a:solidFill>
                  <a:srgbClr val="336699"/>
                </a:solidFill>
              </a:rPr>
              <a:t> Device Name: CP 443-1Advan.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>
                <a:solidFill>
                  <a:srgbClr val="336699"/>
                </a:solidFill>
              </a:rPr>
              <a:t> </a:t>
            </a:r>
            <a:r>
              <a:rPr lang="en-US" i="1" dirty="0">
                <a:solidFill>
                  <a:srgbClr val="336699"/>
                </a:solidFill>
              </a:rPr>
              <a:t>Module: 443-1EX40-0xE0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rgbClr val="336699"/>
                </a:solidFill>
              </a:rPr>
              <a:t> Firmware Version: 1.0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>
                <a:solidFill>
                  <a:srgbClr val="336699"/>
                </a:solidFill>
              </a:rPr>
              <a:t> Device Name: DO422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>
                <a:solidFill>
                  <a:srgbClr val="336699"/>
                </a:solidFill>
              </a:rPr>
              <a:t> </a:t>
            </a:r>
            <a:r>
              <a:rPr lang="en-US" i="1" dirty="0">
                <a:solidFill>
                  <a:srgbClr val="336699"/>
                </a:solidFill>
              </a:rPr>
              <a:t>Model: 422-1BL00-0AA0</a:t>
            </a:r>
          </a:p>
          <a:p>
            <a:pPr>
              <a:buFont typeface="Arial" pitchFamily="34" charset="0"/>
              <a:buChar char="•"/>
            </a:pPr>
            <a:endParaRPr lang="en-US" sz="2000" i="1" dirty="0">
              <a:solidFill>
                <a:srgbClr val="336699"/>
              </a:solidFill>
            </a:endParaRPr>
          </a:p>
          <a:p>
            <a:endParaRPr lang="en-US" sz="2400" i="1" dirty="0"/>
          </a:p>
        </p:txBody>
      </p:sp>
      <p:pic>
        <p:nvPicPr>
          <p:cNvPr id="26632" name="Picture 5" descr="http://www.automation.siemens.com/simatic/controller/grafik/Produkte/s7-400-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143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524000"/>
            <a:ext cx="60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4419600"/>
            <a:ext cx="773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7099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4"/>
          <p:cNvSpPr txBox="1">
            <a:spLocks/>
          </p:cNvSpPr>
          <p:nvPr/>
        </p:nvSpPr>
        <p:spPr>
          <a:xfrm>
            <a:off x="1187624" y="1219200"/>
            <a:ext cx="7803976" cy="5306144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marL="341313" lvl="0" indent="-341313" algn="ctr" eaLnBrk="0" hangingPunct="0">
              <a:spcBef>
                <a:spcPct val="20000"/>
              </a:spcBef>
              <a:buClr>
                <a:srgbClr val="003399"/>
              </a:buClr>
            </a:pP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Industrial Control System (ICS) </a:t>
            </a:r>
            <a:r>
              <a:rPr lang="en-US" sz="2800" kern="0" dirty="0" smtClean="0">
                <a:solidFill>
                  <a:srgbClr val="15539C"/>
                </a:solidFill>
              </a:rPr>
              <a:t>Security</a:t>
            </a:r>
            <a:endParaRPr lang="en-US" sz="240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3000" b="0" kern="0" dirty="0" smtClean="0">
                <a:solidFill>
                  <a:srgbClr val="15539C"/>
                </a:solidFill>
                <a:latin typeface="+mn-lt"/>
                <a:cs typeface="+mn-cs"/>
              </a:rPr>
              <a:t>Possible Impacts: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cs typeface="+mn-cs"/>
              </a:rPr>
              <a:t>Control process downtimes or failures, catastrophes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cs typeface="+mn-cs"/>
              </a:rPr>
              <a:t>All </a:t>
            </a:r>
            <a:r>
              <a:rPr lang="en-US" sz="2600" b="0" kern="0" dirty="0" smtClean="0">
                <a:solidFill>
                  <a:srgbClr val="15539C"/>
                </a:solidFill>
              </a:rPr>
              <a:t>CERN </a:t>
            </a:r>
            <a:r>
              <a:rPr lang="en-US" sz="2600" b="0" kern="0" dirty="0" smtClean="0">
                <a:solidFill>
                  <a:srgbClr val="15539C"/>
                </a:solidFill>
                <a:latin typeface="+mn-lt"/>
                <a:cs typeface="+mn-cs"/>
              </a:rPr>
              <a:t>industrial environments: LHC machine, all experiments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US" sz="30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3000" b="0" kern="0" dirty="0" smtClean="0">
                <a:solidFill>
                  <a:srgbClr val="15539C"/>
                </a:solidFill>
                <a:latin typeface="+mn-lt"/>
                <a:cs typeface="+mn-cs"/>
              </a:rPr>
              <a:t>Goals and Approach: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cs typeface="+mn-cs"/>
              </a:rPr>
              <a:t>Define new security testing techniques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600" b="0" kern="0" dirty="0" smtClean="0">
                <a:solidFill>
                  <a:srgbClr val="15539C"/>
                </a:solidFill>
                <a:latin typeface="+mn-lt"/>
                <a:cs typeface="+mn-cs"/>
              </a:rPr>
              <a:t>Improve the ICS robustness 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300" b="0" kern="0" dirty="0" smtClean="0">
                <a:solidFill>
                  <a:srgbClr val="15539C"/>
                </a:solidFill>
                <a:latin typeface="+mn-lt"/>
                <a:cs typeface="+mn-cs"/>
              </a:rPr>
              <a:t>Enhancing the previous phase methodologies</a:t>
            </a:r>
          </a:p>
          <a:p>
            <a:pPr marL="1254126" lvl="2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300" b="0" kern="0" dirty="0" smtClean="0">
                <a:solidFill>
                  <a:srgbClr val="15539C"/>
                </a:solidFill>
              </a:rPr>
              <a:t>Including the Supervision level into analysis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331640" y="0"/>
            <a:ext cx="7659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SIEMENS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Openlab</a:t>
            </a:r>
            <a:r>
              <a:rPr lang="en-US" sz="3200" b="0" kern="0" dirty="0" smtClean="0">
                <a:solidFill>
                  <a:srgbClr val="15539C"/>
                </a:solidFill>
                <a:latin typeface="+mj-lt"/>
                <a:ea typeface="+mj-ea"/>
                <a:cs typeface="Tahoma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Security Project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796136" y="3429000"/>
            <a:ext cx="3096344" cy="36004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Sensors /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Actuators Devices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796136" y="2636912"/>
            <a:ext cx="3108442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Process Control: PLCs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796136" y="1844824"/>
            <a:ext cx="3118646" cy="432048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Operation &amp;Supervision: SCADA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860" y="1536440"/>
            <a:ext cx="3600400" cy="23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1.bp.blogspot.com/_2ZlI9fRFKaY/TUv8H3C6ZZI/AAAAAAAAAAk/t7kwcX6lMJU/s1600/Logo_Siem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8248" y="5982369"/>
            <a:ext cx="2298308" cy="542975"/>
          </a:xfrm>
          <a:prstGeom prst="rect">
            <a:avLst/>
          </a:prstGeom>
          <a:noFill/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Reporting system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Testing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Reporting System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494652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79512" y="1268760"/>
            <a:ext cx="3888432" cy="5070600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400" b="0" kern="0" dirty="0" smtClean="0">
              <a:solidFill>
                <a:srgbClr val="15539C"/>
              </a:solidFill>
              <a:latin typeface="+mn-lt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standard common format to store vulnerabilities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Vulnerability classification &amp; query support: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Improve data analysis 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Track progresses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Redeploy attacks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Check device version status</a:t>
            </a: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  <a:p>
            <a:pPr marL="741363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E-R DB diagram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1"/>
            <a:ext cx="7448128" cy="523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Reproducibility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619672" y="228600"/>
            <a:ext cx="737192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Fuzzing Test Generator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pic>
        <p:nvPicPr>
          <p:cNvPr id="2054" name="Picture 6" descr="http://atschool.eduweb.co.uk/nettsch/time/al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2088232" cy="595146"/>
          </a:xfrm>
          <a:prstGeom prst="rect">
            <a:avLst/>
          </a:prstGeom>
          <a:noFill/>
        </p:spPr>
      </p:pic>
      <p:grpSp>
        <p:nvGrpSpPr>
          <p:cNvPr id="2" name="Group 3"/>
          <p:cNvGrpSpPr/>
          <p:nvPr/>
        </p:nvGrpSpPr>
        <p:grpSpPr>
          <a:xfrm>
            <a:off x="7452320" y="2222534"/>
            <a:ext cx="1425340" cy="1494498"/>
            <a:chOff x="2285984" y="5357826"/>
            <a:chExt cx="1057237" cy="1012274"/>
          </a:xfrm>
        </p:grpSpPr>
        <p:pic>
          <p:nvPicPr>
            <p:cNvPr id="12" name="Picture 9" descr="http://srcaalmendralejo.files.wordpress.com/2009/12/simatic-s71200-web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4" y="5357826"/>
              <a:ext cx="1057237" cy="63962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357422" y="600076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Target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2058" name="Picture 10" descr="http://peachfuzzer.com/moin_static171/common/peac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73467"/>
            <a:ext cx="1296144" cy="1092422"/>
          </a:xfrm>
          <a:prstGeom prst="rect">
            <a:avLst/>
          </a:prstGeom>
          <a:noFill/>
        </p:spPr>
      </p:pic>
      <p:grpSp>
        <p:nvGrpSpPr>
          <p:cNvPr id="4" name="Group 19"/>
          <p:cNvGrpSpPr/>
          <p:nvPr/>
        </p:nvGrpSpPr>
        <p:grpSpPr>
          <a:xfrm>
            <a:off x="1187624" y="2641847"/>
            <a:ext cx="1795264" cy="1579241"/>
            <a:chOff x="1187624" y="2204864"/>
            <a:chExt cx="1795264" cy="1579241"/>
          </a:xfrm>
        </p:grpSpPr>
        <p:pic>
          <p:nvPicPr>
            <p:cNvPr id="2056" name="Picture 8" descr="http://findicons.com/files/icons/1636/file_icons_vs_3/128/xm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3688" y="2204864"/>
              <a:ext cx="1219200" cy="1219201"/>
            </a:xfrm>
            <a:prstGeom prst="rect">
              <a:avLst/>
            </a:prstGeom>
            <a:noFill/>
          </p:spPr>
        </p:pic>
        <p:pic>
          <p:nvPicPr>
            <p:cNvPr id="16" name="Picture 8" descr="http://findicons.com/files/icons/1636/file_icons_vs_3/128/xm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2348880"/>
              <a:ext cx="1219200" cy="1219201"/>
            </a:xfrm>
            <a:prstGeom prst="rect">
              <a:avLst/>
            </a:prstGeom>
            <a:noFill/>
          </p:spPr>
        </p:pic>
        <p:pic>
          <p:nvPicPr>
            <p:cNvPr id="17" name="Picture 8" descr="http://findicons.com/files/icons/1636/file_icons_vs_3/128/xm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2564904"/>
              <a:ext cx="1219200" cy="1219201"/>
            </a:xfrm>
            <a:prstGeom prst="rect">
              <a:avLst/>
            </a:prstGeom>
            <a:noFill/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995936" y="2636912"/>
            <a:ext cx="2232248" cy="64807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1313" indent="-341313" algn="ctr"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20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Customized Peach</a:t>
            </a:r>
          </a:p>
          <a:p>
            <a:pPr marL="341313" indent="-341313" algn="ctr"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20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Fuzzing Framework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331640" y="1772816"/>
            <a:ext cx="1872208" cy="3600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1313" indent="-341313" algn="ctr"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20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Grammars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979712" y="2060848"/>
            <a:ext cx="28803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2987824" y="2636912"/>
            <a:ext cx="108012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15539C"/>
                </a:solidFill>
                <a:effectLst/>
                <a:latin typeface="Arial" charset="0"/>
              </a:rPr>
              <a:t>INPUT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6300192" y="2636912"/>
            <a:ext cx="936104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15539C"/>
                </a:solidFill>
                <a:effectLst/>
                <a:latin typeface="Arial" charset="0"/>
              </a:rPr>
              <a:t>GEN.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259632" y="4365104"/>
            <a:ext cx="7884368" cy="195949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Generation and forging of any kind of communication load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Translate experts’ knowledge into grammar rules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Definition of proprietary and even not-existing protocols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Scalable in terms of: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Testing files</a:t>
            </a:r>
          </a:p>
          <a:p>
            <a:pPr marL="796926" lvl="1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Protocol testing behavior (state-machine, mutation strategies)</a:t>
            </a:r>
          </a:p>
          <a:p>
            <a:pPr marL="796926" lvl="1" indent="-341313" algn="ctr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200" b="0" kern="0" dirty="0" smtClean="0">
              <a:solidFill>
                <a:srgbClr val="15539C"/>
              </a:solidFill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Test-bench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User Interface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35731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371600" y="1219200"/>
            <a:ext cx="7620000" cy="483209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3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Main objectives</a:t>
            </a:r>
            <a:r>
              <a:rPr lang="en-US" sz="3200" b="0" dirty="0" smtClean="0">
                <a:solidFill>
                  <a:srgbClr val="15539C"/>
                </a:solidFill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dirty="0" smtClean="0">
                <a:solidFill>
                  <a:srgbClr val="15539C"/>
                </a:solidFill>
                <a:latin typeface="+mn-lt"/>
              </a:rPr>
              <a:t> Ability to run the tests against specific targets but not to change test definitions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dirty="0" smtClean="0">
                <a:solidFill>
                  <a:srgbClr val="15539C"/>
                </a:solidFill>
                <a:latin typeface="+mn-lt"/>
              </a:rPr>
              <a:t> Built-in or produced as a part of the </a:t>
            </a:r>
            <a:r>
              <a:rPr lang="en-US" sz="3200" b="0" dirty="0" err="1" smtClean="0">
                <a:solidFill>
                  <a:srgbClr val="15539C"/>
                </a:solidFill>
                <a:latin typeface="+mn-lt"/>
              </a:rPr>
              <a:t>TRoIE</a:t>
            </a:r>
            <a:r>
              <a:rPr lang="en-US" sz="3200" b="0" dirty="0" smtClean="0">
                <a:solidFill>
                  <a:srgbClr val="15539C"/>
                </a:solidFill>
                <a:latin typeface="+mn-lt"/>
              </a:rPr>
              <a:t> framework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dirty="0" smtClean="0">
                <a:solidFill>
                  <a:srgbClr val="15539C"/>
                </a:solidFill>
                <a:latin typeface="+mn-lt"/>
              </a:rPr>
              <a:t> No specific security knowledge is necessary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dirty="0" smtClean="0">
                <a:solidFill>
                  <a:srgbClr val="15539C"/>
                </a:solidFill>
                <a:latin typeface="+mn-lt"/>
              </a:rPr>
              <a:t> No client-side installation required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dirty="0" smtClean="0">
                <a:solidFill>
                  <a:srgbClr val="15539C"/>
                </a:solidFill>
                <a:latin typeface="+mn-lt"/>
              </a:rPr>
              <a:t> Client Compatibility with both Windows and Linux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Automated Start/Stop of tests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Authentication to run a test</a:t>
            </a:r>
          </a:p>
          <a:p>
            <a:pPr lvl="1"/>
            <a:r>
              <a:rPr lang="en-US" sz="3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Achievement: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kern="0" dirty="0" smtClean="0">
                <a:solidFill>
                  <a:srgbClr val="15539C"/>
                </a:solidFill>
                <a:latin typeface="+mn-lt"/>
                <a:ea typeface="ＭＳ Ｐゴシック" charset="-128"/>
                <a:cs typeface="ＭＳ Ｐゴシック"/>
              </a:rPr>
              <a:t> First implementation has been released to Siemens, but further developments are required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Test-bench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Reproducibility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163973" y="1143000"/>
            <a:ext cx="754380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solidFill>
                <a:srgbClr val="15539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4772" y="128850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539C"/>
                </a:solidFill>
                <a:latin typeface="Arial" pitchFamily="34" charset="0"/>
                <a:cs typeface="Arial" pitchFamily="34" charset="0"/>
              </a:rPr>
              <a:t>3-Layers Architecture</a:t>
            </a:r>
            <a:endParaRPr lang="en-US" sz="3200" b="1" dirty="0">
              <a:solidFill>
                <a:srgbClr val="15539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6637364" y="2008584"/>
            <a:ext cx="2172008" cy="1440160"/>
            <a:chOff x="7308304" y="1628800"/>
            <a:chExt cx="1368152" cy="144016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7308304" y="1628800"/>
              <a:ext cx="1368152" cy="1440160"/>
            </a:xfrm>
            <a:prstGeom prst="roundRect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15539C"/>
                  </a:solidFill>
                  <a:effectLst/>
                  <a:latin typeface="Arial" charset="0"/>
                </a:rPr>
                <a:t>Extended Peach Framework</a:t>
              </a:r>
            </a:p>
          </p:txBody>
        </p:sp>
        <p:pic>
          <p:nvPicPr>
            <p:cNvPr id="12" name="Picture 2" descr="http://peachfuzzer.com/moin_static171/common/peach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0342" y="2420888"/>
              <a:ext cx="703099" cy="592589"/>
            </a:xfrm>
            <a:prstGeom prst="rect">
              <a:avLst/>
            </a:prstGeom>
            <a:noFill/>
          </p:spPr>
        </p:pic>
      </p:grpSp>
      <p:grpSp>
        <p:nvGrpSpPr>
          <p:cNvPr id="13" name="Group 17"/>
          <p:cNvGrpSpPr/>
          <p:nvPr/>
        </p:nvGrpSpPr>
        <p:grpSpPr>
          <a:xfrm>
            <a:off x="3555380" y="2008584"/>
            <a:ext cx="2448272" cy="1440160"/>
            <a:chOff x="3563888" y="2852936"/>
            <a:chExt cx="2448272" cy="144016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5577" y="3450355"/>
              <a:ext cx="1733749" cy="657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ounded Rectangle 14"/>
            <p:cNvSpPr/>
            <p:nvPr/>
          </p:nvSpPr>
          <p:spPr bwMode="auto">
            <a:xfrm>
              <a:off x="3563888" y="2852936"/>
              <a:ext cx="2448272" cy="1440160"/>
            </a:xfrm>
            <a:prstGeom prst="roundRect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15539C"/>
                  </a:solidFill>
                  <a:effectLst/>
                  <a:latin typeface="Arial" charset="0"/>
                </a:rPr>
                <a:t>REST Web Service</a:t>
              </a: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459036" y="2008584"/>
            <a:ext cx="2448272" cy="144016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15539C"/>
                </a:solidFill>
                <a:effectLst/>
                <a:latin typeface="Arial" charset="0"/>
              </a:rPr>
              <a:t>Reverse Proxy &amp; Access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15539C"/>
                </a:solidFill>
                <a:effectLst/>
                <a:latin typeface="Arial" charset="0"/>
              </a:rPr>
              <a:t> Control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15539C"/>
              </a:solidFill>
              <a:effectLst/>
              <a:latin typeface="Arial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1990" y="2800672"/>
            <a:ext cx="1418666" cy="6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eft-Right Arrow 17"/>
          <p:cNvSpPr/>
          <p:nvPr/>
        </p:nvSpPr>
        <p:spPr bwMode="auto">
          <a:xfrm>
            <a:off x="2979316" y="2584648"/>
            <a:ext cx="504056" cy="21602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15539C"/>
              </a:solidFill>
              <a:effectLst/>
              <a:latin typeface="Arial" charset="0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6075660" y="2584648"/>
            <a:ext cx="504056" cy="21602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15539C"/>
              </a:solidFill>
              <a:effectLst/>
              <a:latin typeface="Arial" charset="0"/>
            </a:endParaRPr>
          </a:p>
        </p:txBody>
      </p:sp>
      <p:grpSp>
        <p:nvGrpSpPr>
          <p:cNvPr id="20" name="Group 45"/>
          <p:cNvGrpSpPr/>
          <p:nvPr/>
        </p:nvGrpSpPr>
        <p:grpSpPr>
          <a:xfrm>
            <a:off x="850268" y="5104928"/>
            <a:ext cx="1561875" cy="1224136"/>
            <a:chOff x="4018237" y="4941168"/>
            <a:chExt cx="1561875" cy="1224136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5373216"/>
              <a:ext cx="1142789" cy="7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ounded Rectangle 21"/>
            <p:cNvSpPr/>
            <p:nvPr/>
          </p:nvSpPr>
          <p:spPr bwMode="auto">
            <a:xfrm>
              <a:off x="4018237" y="4941168"/>
              <a:ext cx="1561875" cy="1224136"/>
            </a:xfrm>
            <a:prstGeom prst="roundRect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15539C"/>
                  </a:solidFill>
                  <a:effectLst/>
                  <a:latin typeface="Arial" charset="0"/>
                </a:rPr>
                <a:t>Client</a:t>
              </a:r>
            </a:p>
          </p:txBody>
        </p:sp>
      </p:grpSp>
      <p:sp>
        <p:nvSpPr>
          <p:cNvPr id="23" name="Left-Right Arrow 22"/>
          <p:cNvSpPr/>
          <p:nvPr/>
        </p:nvSpPr>
        <p:spPr bwMode="auto">
          <a:xfrm rot="5400000">
            <a:off x="886272" y="4132820"/>
            <a:ext cx="1440160" cy="21602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15539C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2356" y="39528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5539C"/>
                </a:solidFill>
              </a:rPr>
              <a:t>JSON </a:t>
            </a:r>
            <a:endParaRPr lang="en-US" dirty="0">
              <a:solidFill>
                <a:srgbClr val="15539C"/>
              </a:solidFill>
            </a:endParaRPr>
          </a:p>
        </p:txBody>
      </p:sp>
      <p:pic>
        <p:nvPicPr>
          <p:cNvPr id="25" name="Picture 9" descr="http://icons.iconarchive.com/icons/icons-land/play-stop-pause/256/Play-Hot-icon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9542" y="3589114"/>
            <a:ext cx="566192" cy="566192"/>
          </a:xfrm>
          <a:prstGeom prst="rect">
            <a:avLst/>
          </a:prstGeom>
          <a:noFill/>
        </p:spPr>
      </p:pic>
      <p:pic>
        <p:nvPicPr>
          <p:cNvPr id="26" name="Picture 11" descr="http://icons.iconarchive.com/icons/icons-land/play-stop-pause/256/Stop-Normal-Red-icon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2602" y="3589114"/>
            <a:ext cx="576064" cy="576064"/>
          </a:xfrm>
          <a:prstGeom prst="rect">
            <a:avLst/>
          </a:prstGeom>
          <a:noFill/>
        </p:spPr>
      </p:pic>
      <p:pic>
        <p:nvPicPr>
          <p:cNvPr id="27" name="Picture 13" descr="http://media.itsalltech.com/2010/11/mac-software-update-icon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478" y="3517106"/>
            <a:ext cx="648072" cy="648072"/>
          </a:xfrm>
          <a:prstGeom prst="rect">
            <a:avLst/>
          </a:prstGeom>
          <a:noFill/>
        </p:spPr>
      </p:pic>
      <p:pic>
        <p:nvPicPr>
          <p:cNvPr id="28" name="Picture 1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6278" y="3589114"/>
            <a:ext cx="579710" cy="57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 bwMode="auto">
          <a:xfrm>
            <a:off x="634244" y="4384848"/>
            <a:ext cx="7200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16" descr="http://www.pclaunches.com/entry_images/0309/19/ie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6452" y="5104928"/>
            <a:ext cx="432048" cy="432048"/>
          </a:xfrm>
          <a:prstGeom prst="rect">
            <a:avLst/>
          </a:prstGeom>
          <a:noFill/>
        </p:spPr>
      </p:pic>
      <p:pic>
        <p:nvPicPr>
          <p:cNvPr id="31" name="Picture 18" descr="http://proveedores.eling.com.ar/Resources/User_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8580" y="5176936"/>
            <a:ext cx="1204392" cy="1204392"/>
          </a:xfrm>
          <a:prstGeom prst="rect">
            <a:avLst/>
          </a:prstGeom>
          <a:noFill/>
        </p:spPr>
      </p:pic>
      <p:pic>
        <p:nvPicPr>
          <p:cNvPr id="32" name="Picture 20" descr="http://people.mozilla.com/~faaborg/files/shiretoko/firefoxIcon/firefox-512-noshado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6218" y="5104928"/>
            <a:ext cx="432048" cy="432048"/>
          </a:xfrm>
          <a:prstGeom prst="rect">
            <a:avLst/>
          </a:prstGeom>
          <a:noFill/>
        </p:spPr>
      </p:pic>
      <p:pic>
        <p:nvPicPr>
          <p:cNvPr id="33" name="Picture 22" descr="http://www.technotricks.in/wp-content/uploads/2011/01/chrome-ico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2556" y="5104928"/>
            <a:ext cx="451992" cy="451992"/>
          </a:xfrm>
          <a:prstGeom prst="rect">
            <a:avLst/>
          </a:prstGeom>
          <a:noFill/>
        </p:spPr>
      </p:pic>
      <p:pic>
        <p:nvPicPr>
          <p:cNvPr id="34" name="Picture 24" descr="http://www.lbcc.edu/PeopleSoft/images/FAC-safari-ico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6452" y="5527004"/>
            <a:ext cx="514028" cy="514028"/>
          </a:xfrm>
          <a:prstGeom prst="rect">
            <a:avLst/>
          </a:prstGeom>
          <a:noFill/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4788024" y="4578069"/>
            <a:ext cx="4464496" cy="2019283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Authentication to run a test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Built-in invariant test definitions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specific security knowledge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Compatibility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5539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172200" cy="579438"/>
          </a:xfrm>
        </p:spPr>
        <p:txBody>
          <a:bodyPr/>
          <a:lstStyle/>
          <a:p>
            <a:pPr eaLnBrk="1" hangingPunct="1"/>
            <a:r>
              <a:rPr lang="en-US" sz="3000" dirty="0" smtClean="0"/>
              <a:t>Reproduce Attack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620000" cy="2971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err="1" smtClean="0"/>
              <a:t>TCPReplay</a:t>
            </a:r>
            <a:r>
              <a:rPr lang="en-US" b="1" dirty="0" smtClean="0"/>
              <a:t> </a:t>
            </a:r>
            <a:r>
              <a:rPr lang="en-US" dirty="0" smtClean="0"/>
              <a:t>(Unix suite)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 smtClean="0"/>
              <a:t>tcpreplay</a:t>
            </a:r>
            <a:r>
              <a:rPr lang="en-US" dirty="0" smtClean="0"/>
              <a:t>: replays </a:t>
            </a:r>
            <a:r>
              <a:rPr lang="en-US" dirty="0" err="1" smtClean="0"/>
              <a:t>pcap</a:t>
            </a:r>
            <a:r>
              <a:rPr lang="en-US" dirty="0" smtClean="0"/>
              <a:t> files at arbitrary speeds onto the network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 smtClean="0"/>
              <a:t>Tcprewrite</a:t>
            </a:r>
            <a:r>
              <a:rPr lang="en-US" dirty="0" smtClean="0"/>
              <a:t>: </a:t>
            </a:r>
            <a:r>
              <a:rPr lang="en-US" dirty="0" err="1" smtClean="0"/>
              <a:t>pcap</a:t>
            </a:r>
            <a:r>
              <a:rPr lang="en-US" dirty="0" smtClean="0"/>
              <a:t> file editor (Network Layer 2, 3 and 4 headers)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 smtClean="0"/>
              <a:t>Tcpprep</a:t>
            </a:r>
            <a:r>
              <a:rPr lang="en-US" dirty="0" smtClean="0"/>
              <a:t>: </a:t>
            </a:r>
            <a:r>
              <a:rPr lang="en-US" dirty="0" err="1" smtClean="0"/>
              <a:t>pcap</a:t>
            </a:r>
            <a:r>
              <a:rPr lang="en-US" dirty="0" smtClean="0"/>
              <a:t> file pre-processor</a:t>
            </a:r>
            <a:endParaRPr lang="en-US" b="1" dirty="0" smtClean="0"/>
          </a:p>
          <a:p>
            <a:pPr eaLnBrk="1" hangingPunct="1">
              <a:defRPr/>
            </a:pPr>
            <a:r>
              <a:rPr lang="en-US" b="1" dirty="0" err="1" smtClean="0"/>
              <a:t>TCPDump</a:t>
            </a:r>
            <a:r>
              <a:rPr lang="en-US" b="1" dirty="0" smtClean="0"/>
              <a:t>: </a:t>
            </a:r>
            <a:r>
              <a:rPr lang="en-US" dirty="0" smtClean="0"/>
              <a:t>command line packet analyzer</a:t>
            </a:r>
          </a:p>
          <a:p>
            <a:pPr eaLnBrk="1" hangingPunct="1">
              <a:defRPr/>
            </a:pPr>
            <a:r>
              <a:rPr lang="en-US" b="1" dirty="0" err="1" smtClean="0"/>
              <a:t>JTCPReplay</a:t>
            </a:r>
            <a:endParaRPr lang="en-US" b="1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 smtClean="0"/>
              <a:t>OpenLab</a:t>
            </a:r>
            <a:r>
              <a:rPr lang="en-US" dirty="0" smtClean="0"/>
              <a:t> developed tool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Reproduce the packets sequence handling TCP connections (sequence and ack numbers)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It is only a “prototype” which could be useful to share and reproduce vulnerabilities</a:t>
            </a:r>
          </a:p>
        </p:txBody>
      </p:sp>
      <p:pic>
        <p:nvPicPr>
          <p:cNvPr id="27652" name="Picture 2" descr="http://www.ghacks.net/wp-content/uploads/2009/08/wireshark_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724400"/>
            <a:ext cx="19224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4343400"/>
            <a:ext cx="1905000" cy="3810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Packets Sequence</a:t>
            </a:r>
          </a:p>
        </p:txBody>
      </p:sp>
      <p:sp>
        <p:nvSpPr>
          <p:cNvPr id="27654" name="Right Arrow 6"/>
          <p:cNvSpPr>
            <a:spLocks noChangeArrowheads="1"/>
          </p:cNvSpPr>
          <p:nvPr/>
        </p:nvSpPr>
        <p:spPr bwMode="auto">
          <a:xfrm>
            <a:off x="4154488" y="5218113"/>
            <a:ext cx="2286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0" y="4359275"/>
            <a:ext cx="3962400" cy="1905000"/>
            <a:chOff x="4572000" y="4358640"/>
            <a:chExt cx="3962400" cy="19050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572000" y="4358640"/>
              <a:ext cx="3962400" cy="1905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336699"/>
                  </a:solidFill>
                  <a:latin typeface="Arial" charset="0"/>
                </a:rPr>
                <a:t>JTCPReplay</a:t>
              </a:r>
              <a:endParaRPr lang="en-US" b="1" dirty="0">
                <a:solidFill>
                  <a:srgbClr val="336699"/>
                </a:solidFill>
                <a:latin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724400" y="4959096"/>
              <a:ext cx="1143000" cy="91440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sz="1700" b="1" dirty="0">
                  <a:solidFill>
                    <a:srgbClr val="336699"/>
                  </a:solidFill>
                  <a:latin typeface="Arial" charset="0"/>
                </a:rPr>
                <a:t>Packets Handler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989320" y="4959096"/>
              <a:ext cx="1143000" cy="91440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sz="1700" b="1" dirty="0">
                  <a:solidFill>
                    <a:srgbClr val="336699"/>
                  </a:solidFill>
                  <a:latin typeface="Arial" charset="0"/>
                </a:rPr>
                <a:t>Sniffer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239000" y="4959096"/>
              <a:ext cx="1143000" cy="914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en-US" sz="1700" b="1" dirty="0">
                  <a:solidFill>
                    <a:srgbClr val="336699"/>
                  </a:solidFill>
                  <a:latin typeface="Arial" charset="0"/>
                </a:rPr>
                <a:t>Sender</a:t>
              </a:r>
            </a:p>
          </p:txBody>
        </p:sp>
      </p:grp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Run Peach Test cases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620000" cy="501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From the console:	</a:t>
            </a:r>
          </a:p>
          <a:p>
            <a:pPr lvl="1" eaLnBrk="1" hangingPunct="1">
              <a:defRPr/>
            </a:pPr>
            <a:r>
              <a:rPr lang="en-US" dirty="0" smtClean="0"/>
              <a:t>Running the agent: </a:t>
            </a:r>
            <a:r>
              <a:rPr lang="en-US" sz="2200" dirty="0" smtClean="0"/>
              <a:t>‘</a:t>
            </a:r>
            <a:r>
              <a:rPr lang="en-US" sz="2200" i="1" dirty="0" smtClean="0"/>
              <a:t>python peach –a‘</a:t>
            </a:r>
          </a:p>
          <a:p>
            <a:pPr lvl="1" eaLnBrk="1" hangingPunct="1">
              <a:defRPr/>
            </a:pPr>
            <a:r>
              <a:rPr lang="en-US" sz="2200" dirty="0" smtClean="0"/>
              <a:t>Running Peach: ‘python peach.py –strategy=Strategy testFile.xml’</a:t>
            </a:r>
          </a:p>
          <a:p>
            <a:pPr eaLnBrk="1" hangingPunct="1">
              <a:defRPr/>
            </a:pPr>
            <a:r>
              <a:rPr lang="en-US" sz="2600" dirty="0" smtClean="0"/>
              <a:t>From the Web:</a:t>
            </a:r>
          </a:p>
          <a:p>
            <a:pPr lvl="1"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endParaRPr lang="en-US" sz="2600" dirty="0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172200" cy="579438"/>
          </a:xfrm>
        </p:spPr>
        <p:txBody>
          <a:bodyPr/>
          <a:lstStyle/>
          <a:p>
            <a:pPr eaLnBrk="1" hangingPunct="1"/>
            <a:r>
              <a:rPr lang="en-US" sz="3000" dirty="0" smtClean="0"/>
              <a:t>How to run a test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4536504" cy="299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15616" y="3501008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Peach host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699792" y="3717032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55576" y="4437112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the list of Tests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411760" y="4869160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640940" y="4149080"/>
            <a:ext cx="15476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53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 to run Peach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7380312" y="4653136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7010400" cy="914400"/>
          </a:xfrm>
        </p:spPr>
        <p:txBody>
          <a:bodyPr lIns="91440" tIns="45720" rIns="91440" bIns="45720"/>
          <a:lstStyle/>
          <a:p>
            <a:r>
              <a:rPr lang="en-US" dirty="0" smtClean="0">
                <a:cs typeface="Tahoma" pitchFamily="34" charset="0"/>
              </a:rPr>
              <a:t>Scope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idx="4294967295"/>
          </p:nvPr>
        </p:nvSpPr>
        <p:spPr>
          <a:xfrm>
            <a:off x="1214414" y="928670"/>
            <a:ext cx="7548586" cy="5524518"/>
          </a:xfrm>
        </p:spPr>
        <p:txBody>
          <a:bodyPr lIns="91440" tIns="45720" rIns="91440" bIns="45720">
            <a:normAutofit fontScale="85000" lnSpcReduction="10000"/>
          </a:bodyPr>
          <a:lstStyle/>
          <a:p>
            <a:pPr>
              <a:buClr>
                <a:schemeClr val="accent6"/>
              </a:buClr>
            </a:pPr>
            <a:r>
              <a:rPr lang="en-US" sz="2600" dirty="0" smtClean="0">
                <a:cs typeface="Tahoma" pitchFamily="34" charset="0"/>
              </a:rPr>
              <a:t>Objective</a:t>
            </a:r>
          </a:p>
          <a:p>
            <a:pPr lvl="1">
              <a:buClr>
                <a:schemeClr val="accent6"/>
              </a:buClr>
            </a:pPr>
            <a:r>
              <a:rPr lang="en-US" sz="2200" dirty="0" smtClean="0">
                <a:ea typeface="ＭＳ Ｐゴシック"/>
                <a:cs typeface="Tahoma" pitchFamily="34" charset="0"/>
              </a:rPr>
              <a:t>Improve the Process Control System (PCS) security level</a:t>
            </a:r>
          </a:p>
          <a:p>
            <a:r>
              <a:rPr lang="en-US" sz="2600" dirty="0" smtClean="0">
                <a:ea typeface="ＭＳ Ｐゴシック"/>
                <a:cs typeface="Tahoma" pitchFamily="34" charset="0"/>
              </a:rPr>
              <a:t>More and more discovered vulnerabilities related to PCS</a:t>
            </a:r>
            <a:endParaRPr lang="en-US" sz="2600" dirty="0" smtClean="0">
              <a:cs typeface="Tahoma" pitchFamily="34" charset="0"/>
            </a:endParaRPr>
          </a:p>
          <a:p>
            <a:pPr lvl="1" algn="just">
              <a:buClr>
                <a:schemeClr val="accent6"/>
              </a:buClr>
            </a:pPr>
            <a:r>
              <a:rPr lang="en-US" sz="2200" dirty="0" smtClean="0">
                <a:ea typeface="ＭＳ Ｐゴシック"/>
                <a:cs typeface="Tahoma" pitchFamily="34" charset="0"/>
              </a:rPr>
              <a:t>2010: </a:t>
            </a:r>
            <a:r>
              <a:rPr lang="en-US" sz="2200" dirty="0" err="1" smtClean="0">
                <a:ea typeface="ＭＳ Ｐゴシック"/>
                <a:cs typeface="Tahoma" pitchFamily="34" charset="0"/>
              </a:rPr>
              <a:t>VxWorks</a:t>
            </a:r>
            <a:r>
              <a:rPr lang="en-US" sz="2200" dirty="0" smtClean="0">
                <a:ea typeface="ＭＳ Ｐゴシック"/>
                <a:cs typeface="Tahoma" pitchFamily="34" charset="0"/>
              </a:rPr>
              <a:t> and STUXNET</a:t>
            </a:r>
          </a:p>
          <a:p>
            <a:pPr lvl="1" algn="just">
              <a:buClr>
                <a:schemeClr val="accent6"/>
              </a:buClr>
            </a:pPr>
            <a:r>
              <a:rPr lang="en-US" sz="2200" dirty="0" smtClean="0">
                <a:ea typeface="ＭＳ Ｐゴシック"/>
                <a:cs typeface="Tahoma" pitchFamily="34" charset="0"/>
              </a:rPr>
              <a:t>2011: 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Sunway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ForceControl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and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pNetPower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,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Beckhoff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TwinCAT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'TCATSysSrv.exe' Network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DoS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, Rockwell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RSLogix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Overflow,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Measuresoft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ScadaPro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, Cogent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DataHub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,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AzeoTech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DAQFactory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Stack Overflow,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Progea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Movicon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,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ScadaTEC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ModbusTagServer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and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ScadaPhone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Remote Buffer Overflow,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Scadatec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Procyon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'Coreservice.exe' Stack Buffer Overflow, Siemens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WinCC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Flexible Runtime Heap Overflow, ActiveX in Advantech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Broadwin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WebAccess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, Sunway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ForceControl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SCADA SHE, Control Microsystems (Schneider Electric)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ClearSCADA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Remote Authentication Bypass, Inductive Automation Ignition Disclosure, Siemens SIMATIC S7-300 Hardcoded Credentials, Password Protection Vulnerability in Siemens SIMATIC Controllers (S7-200,300,400,1200), Siemens SIMATIC S7-1200 PLC, Honeywell </a:t>
            </a:r>
            <a:r>
              <a:rPr lang="en-US" sz="1500" dirty="0" err="1" smtClean="0">
                <a:ea typeface="ＭＳ Ｐゴシック"/>
                <a:cs typeface="Tahoma" pitchFamily="34" charset="0"/>
              </a:rPr>
              <a:t>ScanServer</a:t>
            </a:r>
            <a:r>
              <a:rPr lang="en-US" sz="1500" dirty="0" smtClean="0">
                <a:ea typeface="ＭＳ Ｐゴシック"/>
                <a:cs typeface="Tahoma" pitchFamily="34" charset="0"/>
              </a:rPr>
              <a:t> ActiveX Control Use-After-Free, </a:t>
            </a:r>
            <a:r>
              <a:rPr lang="en-US" dirty="0" smtClean="0">
                <a:ea typeface="ＭＳ Ｐゴシック"/>
                <a:cs typeface="Tahoma" pitchFamily="34" charset="0"/>
              </a:rPr>
              <a:t>DUQU as successor of STUXNET</a:t>
            </a:r>
          </a:p>
          <a:p>
            <a:pPr lvl="1" algn="just">
              <a:buClr>
                <a:schemeClr val="accent6"/>
              </a:buClr>
            </a:pPr>
            <a:r>
              <a:rPr lang="en-US" sz="2200" dirty="0" smtClean="0">
                <a:ea typeface="ＭＳ Ｐゴシック"/>
                <a:cs typeface="Tahoma" pitchFamily="34" charset="0"/>
              </a:rPr>
              <a:t>Result: loss of process control, damage propagation to critical PCSs</a:t>
            </a:r>
          </a:p>
          <a:p>
            <a:pPr>
              <a:buClr>
                <a:schemeClr val="accent6"/>
              </a:buClr>
            </a:pPr>
            <a:r>
              <a:rPr lang="en-US" sz="2600" dirty="0" smtClean="0">
                <a:ea typeface="ＭＳ Ｐゴシック"/>
              </a:rPr>
              <a:t>Strategy</a:t>
            </a:r>
          </a:p>
          <a:p>
            <a:pPr lvl="1">
              <a:buClr>
                <a:schemeClr val="accent6"/>
              </a:buClr>
            </a:pPr>
            <a:r>
              <a:rPr lang="en-US" sz="2200" dirty="0" smtClean="0">
                <a:ea typeface="ＭＳ Ｐゴシック"/>
              </a:rPr>
              <a:t>Design of a test-bench to evaluate the PCSs network robustness</a:t>
            </a:r>
          </a:p>
          <a:p>
            <a:pPr lvl="1">
              <a:buClr>
                <a:schemeClr val="accent6"/>
              </a:buClr>
            </a:pPr>
            <a:r>
              <a:rPr lang="en-US" sz="2200" dirty="0" smtClean="0">
                <a:ea typeface="ＭＳ Ｐゴシック"/>
              </a:rPr>
              <a:t>Determine key cyber security aspects relevant to CERN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Tests Download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CC833-85F5-6140-AACF-0FE8FC8ADB24}" type="slidenum">
              <a:rPr lang="en-GB" smtClean="0"/>
              <a:pPr/>
              <a:t>40</a:t>
            </a:fld>
            <a:endParaRPr lang="en-GB"/>
          </a:p>
        </p:txBody>
      </p:sp>
      <p:grpSp>
        <p:nvGrpSpPr>
          <p:cNvPr id="3" name="Group 17"/>
          <p:cNvGrpSpPr/>
          <p:nvPr/>
        </p:nvGrpSpPr>
        <p:grpSpPr>
          <a:xfrm>
            <a:off x="2051720" y="980728"/>
            <a:ext cx="2448272" cy="1440160"/>
            <a:chOff x="3563888" y="2852936"/>
            <a:chExt cx="2448272" cy="144016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95577" y="3450355"/>
              <a:ext cx="1733749" cy="657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ounded Rectangle 15"/>
            <p:cNvSpPr/>
            <p:nvPr/>
          </p:nvSpPr>
          <p:spPr bwMode="auto">
            <a:xfrm>
              <a:off x="3563888" y="2852936"/>
              <a:ext cx="2448272" cy="1440160"/>
            </a:xfrm>
            <a:prstGeom prst="roundRect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REST Web Service</a:t>
              </a:r>
            </a:p>
          </p:txBody>
        </p:sp>
      </p:grpSp>
      <p:pic>
        <p:nvPicPr>
          <p:cNvPr id="5134" name="Picture 1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579710" cy="57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8"/>
          <p:cNvGrpSpPr/>
          <p:nvPr/>
        </p:nvGrpSpPr>
        <p:grpSpPr>
          <a:xfrm>
            <a:off x="5508104" y="2060848"/>
            <a:ext cx="3168352" cy="4320480"/>
            <a:chOff x="5508104" y="2060848"/>
            <a:chExt cx="3168352" cy="4320480"/>
          </a:xfrm>
        </p:grpSpPr>
        <p:pic>
          <p:nvPicPr>
            <p:cNvPr id="22530" name="Picture 2" descr="C:\Documents and Settings\ftilaro\Local Settings\Temporary Internet Files\Content.IE5\B3OEOL6E\MC90043385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2060848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36" name="Picture 2" descr="C:\Documents and Settings\ftilaro\Local Settings\Temporary Internet Files\Content.IE5\B3OEOL6E\MC90043385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2708920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37" name="Picture 2" descr="C:\Documents and Settings\ftilaro\Local Settings\Temporary Internet Files\Content.IE5\B3OEOL6E\MC90043385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4221088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38" name="Picture 2" descr="C:\Documents and Settings\ftilaro\Local Settings\Temporary Internet Files\Content.IE5\B3OEOL6E\MC90043385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5301208"/>
              <a:ext cx="720080" cy="720080"/>
            </a:xfrm>
            <a:prstGeom prst="rect">
              <a:avLst/>
            </a:prstGeom>
            <a:noFill/>
          </p:spPr>
        </p:pic>
        <p:cxnSp>
          <p:nvCxnSpPr>
            <p:cNvPr id="40" name="Elbow Connector 39"/>
            <p:cNvCxnSpPr>
              <a:stCxn id="22530" idx="1"/>
              <a:endCxn id="36" idx="1"/>
            </p:cNvCxnSpPr>
            <p:nvPr/>
          </p:nvCxnSpPr>
          <p:spPr bwMode="auto">
            <a:xfrm rot="10800000" flipH="1" flipV="1">
              <a:off x="5508104" y="2420888"/>
              <a:ext cx="435496" cy="648072"/>
            </a:xfrm>
            <a:prstGeom prst="bentConnector3">
              <a:avLst>
                <a:gd name="adj1" fmla="val -5249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Elbow Connector 44"/>
            <p:cNvCxnSpPr>
              <a:stCxn id="22530" idx="1"/>
              <a:endCxn id="37" idx="1"/>
            </p:cNvCxnSpPr>
            <p:nvPr/>
          </p:nvCxnSpPr>
          <p:spPr bwMode="auto">
            <a:xfrm rot="10800000" flipH="1" flipV="1">
              <a:off x="5508104" y="2420888"/>
              <a:ext cx="435496" cy="2160240"/>
            </a:xfrm>
            <a:prstGeom prst="bentConnector3">
              <a:avLst>
                <a:gd name="adj1" fmla="val -5249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Elbow Connector 46"/>
            <p:cNvCxnSpPr>
              <a:stCxn id="22530" idx="1"/>
              <a:endCxn id="38" idx="1"/>
            </p:cNvCxnSpPr>
            <p:nvPr/>
          </p:nvCxnSpPr>
          <p:spPr bwMode="auto">
            <a:xfrm rot="10800000" flipH="1" flipV="1">
              <a:off x="5508104" y="2420888"/>
              <a:ext cx="435496" cy="3240360"/>
            </a:xfrm>
            <a:prstGeom prst="bentConnector3">
              <a:avLst>
                <a:gd name="adj1" fmla="val -5249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6300192" y="220486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Security Tests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60232" y="285293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IP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0232" y="436510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ICMP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32240" y="544522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TCP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pic>
          <p:nvPicPr>
            <p:cNvPr id="22532" name="Picture 4" descr="http://icons.iconarchive.com/icons/enhancedlabs/lha-objects/128/Filetype-XML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7304" y="3352055"/>
              <a:ext cx="436984" cy="436985"/>
            </a:xfrm>
            <a:prstGeom prst="rect">
              <a:avLst/>
            </a:prstGeom>
            <a:noFill/>
          </p:spPr>
        </p:pic>
        <p:pic>
          <p:nvPicPr>
            <p:cNvPr id="52" name="Picture 4" descr="http://icons.iconarchive.com/icons/enhancedlabs/lha-objects/128/Filetype-XML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2017" y="3933056"/>
              <a:ext cx="436984" cy="436985"/>
            </a:xfrm>
            <a:prstGeom prst="rect">
              <a:avLst/>
            </a:prstGeom>
            <a:noFill/>
          </p:spPr>
        </p:pic>
        <p:pic>
          <p:nvPicPr>
            <p:cNvPr id="53" name="Picture 4" descr="http://icons.iconarchive.com/icons/enhancedlabs/lha-objects/128/Filetype-XML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7526" y="4864223"/>
              <a:ext cx="436984" cy="436985"/>
            </a:xfrm>
            <a:prstGeom prst="rect">
              <a:avLst/>
            </a:prstGeom>
            <a:noFill/>
          </p:spPr>
        </p:pic>
        <p:pic>
          <p:nvPicPr>
            <p:cNvPr id="54" name="Picture 4" descr="http://icons.iconarchive.com/icons/enhancedlabs/lha-objects/128/Filetype-XML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90233" y="5944343"/>
              <a:ext cx="436984" cy="436985"/>
            </a:xfrm>
            <a:prstGeom prst="rect">
              <a:avLst/>
            </a:prstGeom>
            <a:noFill/>
          </p:spPr>
        </p:pic>
        <p:cxnSp>
          <p:nvCxnSpPr>
            <p:cNvPr id="56" name="Elbow Connector 55"/>
            <p:cNvCxnSpPr>
              <a:stCxn id="36" idx="1"/>
              <a:endCxn id="22532" idx="1"/>
            </p:cNvCxnSpPr>
            <p:nvPr/>
          </p:nvCxnSpPr>
          <p:spPr bwMode="auto">
            <a:xfrm rot="10800000" flipH="1" flipV="1">
              <a:off x="5943600" y="3068960"/>
              <a:ext cx="783704" cy="501588"/>
            </a:xfrm>
            <a:prstGeom prst="bentConnector3">
              <a:avLst>
                <a:gd name="adj1" fmla="val -2916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Elbow Connector 59"/>
            <p:cNvCxnSpPr>
              <a:stCxn id="36" idx="1"/>
              <a:endCxn id="52" idx="1"/>
            </p:cNvCxnSpPr>
            <p:nvPr/>
          </p:nvCxnSpPr>
          <p:spPr bwMode="auto">
            <a:xfrm rot="10800000" flipH="1" flipV="1">
              <a:off x="5943599" y="3068959"/>
              <a:ext cx="778417" cy="1082589"/>
            </a:xfrm>
            <a:prstGeom prst="bentConnector3">
              <a:avLst>
                <a:gd name="adj1" fmla="val -293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Elbow Connector 61"/>
            <p:cNvCxnSpPr>
              <a:stCxn id="37" idx="1"/>
              <a:endCxn id="53" idx="1"/>
            </p:cNvCxnSpPr>
            <p:nvPr/>
          </p:nvCxnSpPr>
          <p:spPr bwMode="auto">
            <a:xfrm rot="10800000" flipH="1" flipV="1">
              <a:off x="5943600" y="4581128"/>
              <a:ext cx="763926" cy="501588"/>
            </a:xfrm>
            <a:prstGeom prst="bentConnector3">
              <a:avLst>
                <a:gd name="adj1" fmla="val -2992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Elbow Connector 63"/>
            <p:cNvCxnSpPr>
              <a:stCxn id="38" idx="1"/>
              <a:endCxn id="54" idx="1"/>
            </p:cNvCxnSpPr>
            <p:nvPr/>
          </p:nvCxnSpPr>
          <p:spPr bwMode="auto">
            <a:xfrm rot="10800000" flipH="1" flipV="1">
              <a:off x="5943599" y="5661248"/>
              <a:ext cx="746633" cy="501588"/>
            </a:xfrm>
            <a:prstGeom prst="bentConnector3">
              <a:avLst>
                <a:gd name="adj1" fmla="val -3061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149797" y="3356992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Test1.xml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51931" y="3954542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Test2.xml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51931" y="4928811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Test1.xml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51931" y="5970766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Test1.xml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45514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fileinfo.com/images/icons/files/128/cfg-54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196752"/>
            <a:ext cx="792088" cy="792089"/>
          </a:xfrm>
          <a:prstGeom prst="rect">
            <a:avLst/>
          </a:prstGeom>
          <a:noFill/>
        </p:spPr>
      </p:pic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8AE75-B42E-4FD8-824C-5A03A4FE1202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6" name="Picture 2" descr="C:\Documents and Settings\ftilaro\Local Settings\Temporary Internet Files\Content.IE5\UE0QMS3C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680" y="1432520"/>
            <a:ext cx="2836683" cy="283668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108520" y="1203919"/>
            <a:ext cx="9448800" cy="5105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313" indent="-341313" algn="ctr">
              <a:spcBef>
                <a:spcPct val="20000"/>
              </a:spcBef>
              <a:buClr>
                <a:srgbClr val="003399"/>
              </a:buClr>
              <a:defRPr/>
            </a:pPr>
            <a:endParaRPr lang="en-US" sz="3200" b="1" dirty="0" smtClean="0">
              <a:solidFill>
                <a:srgbClr val="15539C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ct val="20000"/>
              </a:spcBef>
              <a:buClr>
                <a:srgbClr val="003399"/>
              </a:buClr>
              <a:defRPr/>
            </a:pPr>
            <a:endParaRPr lang="en-US" sz="3200" b="1" dirty="0" smtClean="0">
              <a:solidFill>
                <a:srgbClr val="15539C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3200" b="1" dirty="0" smtClean="0">
                <a:solidFill>
                  <a:srgbClr val="15539C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341313" indent="-341313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3200" b="1" dirty="0" smtClean="0">
                <a:solidFill>
                  <a:srgbClr val="15539C"/>
                </a:solidFill>
                <a:latin typeface="Arial" pitchFamily="34" charset="0"/>
                <a:cs typeface="Arial" pitchFamily="34" charset="0"/>
              </a:rPr>
              <a:t>			         Any Questions</a:t>
            </a:r>
          </a:p>
          <a:p>
            <a:pPr marL="341313" indent="-341313" algn="ctr">
              <a:spcBef>
                <a:spcPct val="20000"/>
              </a:spcBef>
              <a:buClr>
                <a:srgbClr val="003399"/>
              </a:buClr>
              <a:defRPr/>
            </a:pPr>
            <a:endParaRPr lang="en-US" sz="3200" b="1" dirty="0" smtClean="0">
              <a:solidFill>
                <a:srgbClr val="15539C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algn="ctr">
              <a:spcBef>
                <a:spcPct val="20000"/>
              </a:spcBef>
              <a:buClr>
                <a:srgbClr val="003399"/>
              </a:buClr>
              <a:defRPr/>
            </a:pPr>
            <a:endParaRPr lang="en-US" sz="3200" b="1" dirty="0" smtClean="0">
              <a:solidFill>
                <a:srgbClr val="15539C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algn="ctr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3200" b="1" dirty="0" smtClean="0">
                <a:solidFill>
                  <a:srgbClr val="15539C"/>
                </a:solidFill>
                <a:latin typeface="Arial" pitchFamily="34" charset="0"/>
                <a:cs typeface="Arial" pitchFamily="34" charset="0"/>
              </a:rPr>
              <a:t>Thank you for attending!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</a:t>
            </a:r>
            <a:br>
              <a:rPr lang="en-US" dirty="0" smtClean="0"/>
            </a:br>
            <a:r>
              <a:rPr lang="en-US" dirty="0" smtClean="0"/>
              <a:t>security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Study and comparison of the ISA-99, NERC-CIP, IEC-62351, ISA-95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Understand the scope and the level of convergence of these different standards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Extract some security patterns and possible specific procedures in order to improve the system security level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Analyze the reliability and effectiveness of these standards’ guidelines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99925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ISA-99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153400" cy="42672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800" dirty="0"/>
              <a:t>Benefits and Drawbacks of the general approach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Definition of common language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dirty="0"/>
              <a:t>Process Control Systems and IT Systems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dirty="0"/>
              <a:t>Improvements in the authentication process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Importance of the testing </a:t>
            </a:r>
            <a:r>
              <a:rPr lang="en-US" sz="1800" dirty="0" smtClean="0"/>
              <a:t>phase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dirty="0"/>
              <a:t>Auditing in Process Control </a:t>
            </a:r>
            <a:r>
              <a:rPr lang="en-US" sz="1800" dirty="0" smtClean="0"/>
              <a:t>Devices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How to apply the risk analysis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Do not use “obscure network protocol”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dirty="0" smtClean="0"/>
              <a:t>Integration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A dynamic standard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dirty="0"/>
              <a:t>An incomplete Defense-in-depth strategy</a:t>
            </a:r>
          </a:p>
          <a:p>
            <a:endParaRPr lang="en-US" sz="1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59948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3592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659960" cy="579438"/>
          </a:xfrm>
        </p:spPr>
        <p:txBody>
          <a:bodyPr/>
          <a:lstStyle/>
          <a:p>
            <a:pPr eaLnBrk="1" hangingPunct="1"/>
            <a:r>
              <a:rPr lang="en-US" sz="3000" dirty="0" smtClean="0"/>
              <a:t>Use of an open-source library: </a:t>
            </a:r>
            <a:r>
              <a:rPr lang="en-US" sz="3000" dirty="0" err="1" smtClean="0"/>
              <a:t>Libnodave</a:t>
            </a:r>
            <a:endParaRPr lang="en-US" sz="3000" dirty="0" smtClean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Possible Actions: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Stop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Run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Read not-codified diagnostic information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Read / Write Input Process Image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Read / Write Output Process Image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Read from / Write to Data-Block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Read blocks and programs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8671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Robustness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 defines  robustness  “</a:t>
            </a:r>
            <a:r>
              <a:rPr lang="en-US" i="1" dirty="0" smtClean="0"/>
              <a:t>in the  degree to which a system or component can function correctly in the presence  of invalid inputs or stressful environmental conditions</a:t>
            </a:r>
            <a:r>
              <a:rPr lang="en-US" dirty="0" smtClean="0"/>
              <a:t>.“</a:t>
            </a:r>
          </a:p>
          <a:p>
            <a:endParaRPr lang="en-US" sz="3200" dirty="0" smtClean="0"/>
          </a:p>
          <a:p>
            <a:r>
              <a:rPr lang="en-US" sz="3200" dirty="0" smtClean="0"/>
              <a:t>What is a robustness failure?</a:t>
            </a:r>
          </a:p>
          <a:p>
            <a:pPr lvl="1"/>
            <a:r>
              <a:rPr lang="en-US" sz="2200" dirty="0" smtClean="0"/>
              <a:t>Failure to return the expected packet</a:t>
            </a:r>
          </a:p>
          <a:p>
            <a:pPr lvl="1"/>
            <a:r>
              <a:rPr lang="en-US" sz="2200" dirty="0" smtClean="0"/>
              <a:t>Inability to progress to next protocol state</a:t>
            </a:r>
          </a:p>
          <a:p>
            <a:pPr lvl="1"/>
            <a:r>
              <a:rPr lang="en-US" sz="2200" dirty="0" smtClean="0"/>
              <a:t>Dropped connections</a:t>
            </a:r>
          </a:p>
          <a:p>
            <a:pPr lvl="1"/>
            <a:r>
              <a:rPr lang="en-US" sz="2200" dirty="0" smtClean="0"/>
              <a:t>Lost or modified data</a:t>
            </a:r>
          </a:p>
          <a:p>
            <a:pPr lvl="1"/>
            <a:r>
              <a:rPr lang="en-US" sz="2200" dirty="0" smtClean="0"/>
              <a:t>MORE IMPORTANT: </a:t>
            </a:r>
            <a:r>
              <a:rPr lang="en-US" sz="2200" b="1" dirty="0" smtClean="0"/>
              <a:t>Any unexpected effect in the process control</a:t>
            </a:r>
            <a:r>
              <a:rPr lang="en-US" sz="220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9096E-96BE-4760-8AF9-CCB71122D4C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Fuzzing?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Brute Force Testing:</a:t>
            </a:r>
          </a:p>
          <a:p>
            <a:pPr lvl="1"/>
            <a:r>
              <a:rPr lang="en-US" sz="2600" dirty="0" smtClean="0"/>
              <a:t>Simple but inefficient</a:t>
            </a:r>
          </a:p>
          <a:p>
            <a:pPr lvl="1"/>
            <a:r>
              <a:rPr lang="en-US" sz="2600" dirty="0" smtClean="0"/>
              <a:t>Input space infinite</a:t>
            </a:r>
          </a:p>
          <a:p>
            <a:pPr lvl="1"/>
            <a:r>
              <a:rPr lang="en-US" sz="2600" dirty="0" smtClean="0"/>
              <a:t>Not all the combinations are interesting </a:t>
            </a:r>
            <a:endParaRPr lang="en-US" sz="2400" dirty="0" smtClean="0"/>
          </a:p>
          <a:p>
            <a:r>
              <a:rPr lang="en-US" sz="3200" dirty="0" smtClean="0"/>
              <a:t>Fuzzing &amp; Grammar Testing:</a:t>
            </a:r>
          </a:p>
          <a:p>
            <a:pPr lvl="1"/>
            <a:r>
              <a:rPr lang="en-US" sz="2600" dirty="0" smtClean="0"/>
              <a:t>Not random: essential for debugging!</a:t>
            </a:r>
          </a:p>
          <a:p>
            <a:pPr lvl="1"/>
            <a:r>
              <a:rPr lang="en-US" sz="2600" dirty="0" smtClean="0"/>
              <a:t>Not exhaustive but we can cover specific “meaningful” sequences</a:t>
            </a:r>
          </a:p>
          <a:p>
            <a:pPr lvl="1"/>
            <a:r>
              <a:rPr lang="en-US" sz="2600" dirty="0" smtClean="0"/>
              <a:t>Context free grammar driven</a:t>
            </a:r>
          </a:p>
          <a:p>
            <a:pPr lvl="1"/>
            <a:r>
              <a:rPr lang="en-US" sz="2600" dirty="0" smtClean="0"/>
              <a:t>Integration of the security specialists’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C9096E-96BE-4760-8AF9-CCB71122D4C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ICE Tea Presentation 5 October </a:t>
            </a:r>
            <a:r>
              <a:rPr lang="en-US" dirty="0" smtClean="0"/>
              <a:t>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lab-empty">
  <a:themeElements>
    <a:clrScheme name="openlab-emp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lab-emp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penlab-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lab-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lab-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lab-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lab-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lab-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lab-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lab-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lab-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lab-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lab-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lab-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openlab-empty</Template>
  <TotalTime>9554</TotalTime>
  <Words>2333</Words>
  <Application>Microsoft Office PowerPoint</Application>
  <PresentationFormat>On-screen Show (4:3)</PresentationFormat>
  <Paragraphs>483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openlab-empty</vt:lpstr>
      <vt:lpstr>ICE Tea Presentation 5th October 2012</vt:lpstr>
      <vt:lpstr>Overview</vt:lpstr>
      <vt:lpstr>Slide 3</vt:lpstr>
      <vt:lpstr>Scope</vt:lpstr>
      <vt:lpstr>Analysis of the  security standards</vt:lpstr>
      <vt:lpstr>ISA-99 Review</vt:lpstr>
      <vt:lpstr>Use of an open-source library: Libnodave</vt:lpstr>
      <vt:lpstr>Protocol Robustness Testing</vt:lpstr>
      <vt:lpstr>Why Fuzzing?</vt:lpstr>
      <vt:lpstr>Fuzzing techniques</vt:lpstr>
      <vt:lpstr>Slide 11</vt:lpstr>
      <vt:lpstr>Slide 12</vt:lpstr>
      <vt:lpstr>Slide 13</vt:lpstr>
      <vt:lpstr>Slide 14</vt:lpstr>
      <vt:lpstr>Slide 15</vt:lpstr>
      <vt:lpstr>Test-Bench Implementation</vt:lpstr>
      <vt:lpstr>Test-bench diagram</vt:lpstr>
      <vt:lpstr>Fuzzing Testing Requirements</vt:lpstr>
      <vt:lpstr>Extended Fuzzing Framework</vt:lpstr>
      <vt:lpstr>Slide 20</vt:lpstr>
      <vt:lpstr>DUT Monitoring</vt:lpstr>
      <vt:lpstr>Slide 22</vt:lpstr>
      <vt:lpstr>Slide 23</vt:lpstr>
      <vt:lpstr>Cacti Server</vt:lpstr>
      <vt:lpstr>Slide 25</vt:lpstr>
      <vt:lpstr>Slide 26</vt:lpstr>
      <vt:lpstr>Slide 27</vt:lpstr>
      <vt:lpstr>Traffic analyzer  with Libnodave</vt:lpstr>
      <vt:lpstr>Non-deterministic timeline and  random delays in the communication </vt:lpstr>
      <vt:lpstr>Reporting system</vt:lpstr>
      <vt:lpstr>Slide 31</vt:lpstr>
      <vt:lpstr>Slide 32</vt:lpstr>
      <vt:lpstr>Reproducibility</vt:lpstr>
      <vt:lpstr>Slide 34</vt:lpstr>
      <vt:lpstr>Slide 35</vt:lpstr>
      <vt:lpstr>Slide 36</vt:lpstr>
      <vt:lpstr>Reproduce Attack Sequences</vt:lpstr>
      <vt:lpstr>Run Peach Test cases</vt:lpstr>
      <vt:lpstr>How to run a test</vt:lpstr>
      <vt:lpstr>Security Tests Download</vt:lpstr>
      <vt:lpstr>Slide 41</vt:lpstr>
    </vt:vector>
  </TitlesOfParts>
  <Company>EDS / CERN openlab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Openlab Quarterly Report</dc:title>
  <dc:creator>Daniel Rodrigues</dc:creator>
  <cp:lastModifiedBy>filippo tilaro</cp:lastModifiedBy>
  <cp:revision>652</cp:revision>
  <dcterms:created xsi:type="dcterms:W3CDTF">2009-09-18T11:44:00Z</dcterms:created>
  <dcterms:modified xsi:type="dcterms:W3CDTF">2012-10-04T13:41:47Z</dcterms:modified>
</cp:coreProperties>
</file>