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autoCompressPictures="0">
  <p:sldMasterIdLst>
    <p:sldMasterId id="2147483648" r:id="rId1"/>
  </p:sldMasterIdLst>
  <p:notesMasterIdLst>
    <p:notesMasterId r:id="rId7"/>
  </p:notesMasterIdLst>
  <p:handoutMasterIdLst>
    <p:handoutMasterId r:id="rId38"/>
  </p:handoutMasterIdLst>
  <p:sldIdLst>
    <p:sldId id="256" r:id="rId3"/>
    <p:sldId id="263" r:id="rId4"/>
    <p:sldId id="271" r:id="rId5"/>
    <p:sldId id="257" r:id="rId6"/>
    <p:sldId id="261" r:id="rId8"/>
    <p:sldId id="279" r:id="rId9"/>
    <p:sldId id="285" r:id="rId10"/>
    <p:sldId id="286" r:id="rId11"/>
    <p:sldId id="287" r:id="rId12"/>
    <p:sldId id="288" r:id="rId13"/>
    <p:sldId id="289" r:id="rId14"/>
    <p:sldId id="290" r:id="rId15"/>
    <p:sldId id="267" r:id="rId16"/>
    <p:sldId id="291" r:id="rId17"/>
    <p:sldId id="292" r:id="rId18"/>
    <p:sldId id="293" r:id="rId19"/>
    <p:sldId id="294" r:id="rId20"/>
    <p:sldId id="268" r:id="rId21"/>
    <p:sldId id="295" r:id="rId22"/>
    <p:sldId id="296" r:id="rId23"/>
    <p:sldId id="297" r:id="rId24"/>
    <p:sldId id="298" r:id="rId25"/>
    <p:sldId id="299" r:id="rId26"/>
    <p:sldId id="300" r:id="rId27"/>
    <p:sldId id="269" r:id="rId28"/>
    <p:sldId id="301" r:id="rId29"/>
    <p:sldId id="302" r:id="rId30"/>
    <p:sldId id="303" r:id="rId31"/>
    <p:sldId id="304" r:id="rId32"/>
    <p:sldId id="305" r:id="rId33"/>
    <p:sldId id="270" r:id="rId34"/>
    <p:sldId id="306" r:id="rId35"/>
    <p:sldId id="307" r:id="rId36"/>
    <p:sldId id="260" r:id="rId37"/>
  </p:sldIdLst>
  <p:sldSz cx="9144000" cy="5143500" type="screen16x9"/>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2" d="100"/>
          <a:sy n="92" d="100"/>
        </p:scale>
        <p:origin x="756" y="9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E8ADD-0C27-C740-8575-12FEFA2B11FE}" type="datetime1">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19A289-A9D3-5944-884E-A9D59F1B4CE2}"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16C0A-6548-9E4A-BA18-299DB3211BFA}" type="datetime1">
              <a:rPr kumimoji="1" lang="zh-CN" altLang="en-US" smtClean="0"/>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AD9C97-0CE2-354F-B336-50D10F022A33}"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DEAD9C97-0CE2-354F-B336-50D10F022A33}"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DEAD9C97-0CE2-354F-B336-50D10F022A33}"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DEAD9C97-0CE2-354F-B336-50D10F022A33}"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DEAD9C97-0CE2-354F-B336-50D10F022A33}"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DEAD9C97-0CE2-354F-B336-50D10F022A33}"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DEAD9C97-0CE2-354F-B336-50D10F022A33}"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4CDD615B-54AF-0A4E-A964-5EA46594032C}" type="datetime9">
              <a:rPr kumimoji="1" lang="zh-CN" altLang="en-US" smtClean="0"/>
            </a:fld>
            <a:endParaRPr kumimoji="1" lang="zh-CN" altLang="en-US"/>
          </a:p>
        </p:txBody>
      </p:sp>
      <p:sp>
        <p:nvSpPr>
          <p:cNvPr id="5" name="页脚占位符 4"/>
          <p:cNvSpPr>
            <a:spLocks noGrp="1"/>
          </p:cNvSpPr>
          <p:nvPr>
            <p:ph type="ftr" sz="quarter" idx="11"/>
          </p:nvPr>
        </p:nvSpPr>
        <p:spPr/>
        <p:txBody>
          <a:bodyPr/>
          <a:lstStyle/>
          <a:p>
            <a:r>
              <a:rPr kumimoji="1" lang="zh-CN" altLang="en-US" smtClean="0"/>
              <a:t>第一部分主标题</a:t>
            </a:r>
            <a:endParaRPr kumimoji="1" lang="zh-CN" altLang="en-US"/>
          </a:p>
        </p:txBody>
      </p:sp>
      <p:sp>
        <p:nvSpPr>
          <p:cNvPr id="6" name="幻灯片编号占位符 5"/>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51C05EC9-43C7-E54F-B2CC-B737DC9F768B}" type="datetime9">
              <a:rPr kumimoji="1" lang="zh-CN" altLang="en-US" smtClean="0"/>
            </a:fld>
            <a:endParaRPr kumimoji="1" lang="zh-CN" altLang="en-US"/>
          </a:p>
        </p:txBody>
      </p:sp>
      <p:sp>
        <p:nvSpPr>
          <p:cNvPr id="5" name="页脚占位符 4"/>
          <p:cNvSpPr>
            <a:spLocks noGrp="1"/>
          </p:cNvSpPr>
          <p:nvPr>
            <p:ph type="ftr" sz="quarter" idx="11"/>
          </p:nvPr>
        </p:nvSpPr>
        <p:spPr/>
        <p:txBody>
          <a:bodyPr/>
          <a:lstStyle/>
          <a:p>
            <a:r>
              <a:rPr kumimoji="1" lang="zh-CN" altLang="en-US" smtClean="0"/>
              <a:t>第一部分主标题</a:t>
            </a:r>
            <a:endParaRPr kumimoji="1" lang="zh-CN" altLang="en-US"/>
          </a:p>
        </p:txBody>
      </p:sp>
      <p:sp>
        <p:nvSpPr>
          <p:cNvPr id="6" name="幻灯片编号占位符 5"/>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154781"/>
            <a:ext cx="6019800" cy="3290888"/>
          </a:xfrm>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584ADEE7-E53E-FE4E-8441-4866615B307C}" type="datetime9">
              <a:rPr kumimoji="1" lang="zh-CN" altLang="en-US" smtClean="0"/>
            </a:fld>
            <a:endParaRPr kumimoji="1" lang="zh-CN" altLang="en-US"/>
          </a:p>
        </p:txBody>
      </p:sp>
      <p:sp>
        <p:nvSpPr>
          <p:cNvPr id="5" name="页脚占位符 4"/>
          <p:cNvSpPr>
            <a:spLocks noGrp="1"/>
          </p:cNvSpPr>
          <p:nvPr>
            <p:ph type="ftr" sz="quarter" idx="11"/>
          </p:nvPr>
        </p:nvSpPr>
        <p:spPr/>
        <p:txBody>
          <a:bodyPr/>
          <a:lstStyle/>
          <a:p>
            <a:r>
              <a:rPr kumimoji="1" lang="zh-CN" altLang="en-US" smtClean="0"/>
              <a:t>第一部分主标题</a:t>
            </a:r>
            <a:endParaRPr kumimoji="1" lang="zh-CN" altLang="en-US"/>
          </a:p>
        </p:txBody>
      </p:sp>
      <p:sp>
        <p:nvSpPr>
          <p:cNvPr id="6" name="幻灯片编号占位符 5"/>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E618B5D2-5266-2747-B9AD-30D5312440DC}" type="datetime9">
              <a:rPr kumimoji="1" lang="zh-CN" altLang="en-US" smtClean="0"/>
            </a:fld>
            <a:endParaRPr kumimoji="1" lang="zh-CN" altLang="en-US"/>
          </a:p>
        </p:txBody>
      </p:sp>
      <p:sp>
        <p:nvSpPr>
          <p:cNvPr id="5" name="页脚占位符 4"/>
          <p:cNvSpPr>
            <a:spLocks noGrp="1"/>
          </p:cNvSpPr>
          <p:nvPr>
            <p:ph type="ftr" sz="quarter" idx="11"/>
          </p:nvPr>
        </p:nvSpPr>
        <p:spPr/>
        <p:txBody>
          <a:bodyPr/>
          <a:lstStyle/>
          <a:p>
            <a:r>
              <a:rPr kumimoji="1" lang="zh-CN" altLang="en-US" smtClean="0"/>
              <a:t>第一部分主标题</a:t>
            </a:r>
            <a:endParaRPr kumimoji="1" lang="zh-CN" altLang="en-US"/>
          </a:p>
        </p:txBody>
      </p:sp>
      <p:sp>
        <p:nvSpPr>
          <p:cNvPr id="6" name="幻灯片编号占位符 5"/>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endParaRPr kumimoji="1" lang="zh-CN" altLang="en-US" smtClean="0"/>
          </a:p>
        </p:txBody>
      </p:sp>
      <p:sp>
        <p:nvSpPr>
          <p:cNvPr id="4" name="日期占位符 3"/>
          <p:cNvSpPr>
            <a:spLocks noGrp="1"/>
          </p:cNvSpPr>
          <p:nvPr>
            <p:ph type="dt" sz="half" idx="10"/>
          </p:nvPr>
        </p:nvSpPr>
        <p:spPr/>
        <p:txBody>
          <a:bodyPr/>
          <a:lstStyle/>
          <a:p>
            <a:fld id="{3424540F-0C4C-0946-8D4D-C7C8F354E1C1}" type="datetime9">
              <a:rPr kumimoji="1" lang="zh-CN" altLang="en-US" smtClean="0"/>
            </a:fld>
            <a:endParaRPr kumimoji="1" lang="zh-CN" altLang="en-US"/>
          </a:p>
        </p:txBody>
      </p:sp>
      <p:sp>
        <p:nvSpPr>
          <p:cNvPr id="5" name="页脚占位符 4"/>
          <p:cNvSpPr>
            <a:spLocks noGrp="1"/>
          </p:cNvSpPr>
          <p:nvPr>
            <p:ph type="ftr" sz="quarter" idx="11"/>
          </p:nvPr>
        </p:nvSpPr>
        <p:spPr/>
        <p:txBody>
          <a:bodyPr/>
          <a:lstStyle/>
          <a:p>
            <a:r>
              <a:rPr kumimoji="1" lang="zh-CN" altLang="en-US" smtClean="0"/>
              <a:t>第一部分主标题</a:t>
            </a:r>
            <a:endParaRPr kumimoji="1" lang="zh-CN" altLang="en-US"/>
          </a:p>
        </p:txBody>
      </p:sp>
      <p:sp>
        <p:nvSpPr>
          <p:cNvPr id="6" name="幻灯片编号占位符 5"/>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9094484C-131C-C64B-B312-DED205CB69D9}" type="datetime9">
              <a:rPr kumimoji="1" lang="zh-CN" altLang="en-US" smtClean="0"/>
            </a:fld>
            <a:endParaRPr kumimoji="1" lang="zh-CN" altLang="en-US"/>
          </a:p>
        </p:txBody>
      </p:sp>
      <p:sp>
        <p:nvSpPr>
          <p:cNvPr id="6" name="页脚占位符 5"/>
          <p:cNvSpPr>
            <a:spLocks noGrp="1"/>
          </p:cNvSpPr>
          <p:nvPr>
            <p:ph type="ftr" sz="quarter" idx="11"/>
          </p:nvPr>
        </p:nvSpPr>
        <p:spPr/>
        <p:txBody>
          <a:bodyPr/>
          <a:lstStyle/>
          <a:p>
            <a:r>
              <a:rPr kumimoji="1" lang="zh-CN" altLang="en-US" smtClean="0"/>
              <a:t>第一部分主标题</a:t>
            </a:r>
            <a:endParaRPr kumimoji="1" lang="zh-CN" altLang="en-US"/>
          </a:p>
        </p:txBody>
      </p:sp>
      <p:sp>
        <p:nvSpPr>
          <p:cNvPr id="7" name="幻灯片编号占位符 6"/>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52F560EC-F407-0245-848D-E2B565E40B59}" type="datetime9">
              <a:rPr kumimoji="1" lang="zh-CN" altLang="en-US" smtClean="0"/>
            </a:fld>
            <a:endParaRPr kumimoji="1" lang="zh-CN" altLang="en-US"/>
          </a:p>
        </p:txBody>
      </p:sp>
      <p:sp>
        <p:nvSpPr>
          <p:cNvPr id="8" name="页脚占位符 7"/>
          <p:cNvSpPr>
            <a:spLocks noGrp="1"/>
          </p:cNvSpPr>
          <p:nvPr>
            <p:ph type="ftr" sz="quarter" idx="11"/>
          </p:nvPr>
        </p:nvSpPr>
        <p:spPr/>
        <p:txBody>
          <a:bodyPr/>
          <a:lstStyle/>
          <a:p>
            <a:r>
              <a:rPr kumimoji="1" lang="zh-CN" altLang="en-US" smtClean="0"/>
              <a:t>第一部分主标题</a:t>
            </a:r>
            <a:endParaRPr kumimoji="1" lang="zh-CN" altLang="en-US"/>
          </a:p>
        </p:txBody>
      </p:sp>
      <p:sp>
        <p:nvSpPr>
          <p:cNvPr id="9" name="幻灯片编号占位符 8"/>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EED27225-D454-124D-AA47-85F56609FFD5}" type="datetime9">
              <a:rPr kumimoji="1" lang="zh-CN" altLang="en-US" smtClean="0"/>
            </a:fld>
            <a:endParaRPr kumimoji="1" lang="zh-CN" altLang="en-US"/>
          </a:p>
        </p:txBody>
      </p:sp>
      <p:sp>
        <p:nvSpPr>
          <p:cNvPr id="4" name="页脚占位符 3"/>
          <p:cNvSpPr>
            <a:spLocks noGrp="1"/>
          </p:cNvSpPr>
          <p:nvPr>
            <p:ph type="ftr" sz="quarter" idx="11"/>
          </p:nvPr>
        </p:nvSpPr>
        <p:spPr/>
        <p:txBody>
          <a:bodyPr/>
          <a:lstStyle/>
          <a:p>
            <a:r>
              <a:rPr kumimoji="1" lang="zh-CN" altLang="en-US" smtClean="0"/>
              <a:t>第一部分主标题</a:t>
            </a:r>
            <a:endParaRPr kumimoji="1" lang="zh-CN" altLang="en-US"/>
          </a:p>
        </p:txBody>
      </p:sp>
      <p:sp>
        <p:nvSpPr>
          <p:cNvPr id="5" name="幻灯片编号占位符 4"/>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F0C8BB-E250-4D47-B197-292A8CF94C67}" type="datetime9">
              <a:rPr kumimoji="1" lang="zh-CN" altLang="en-US" smtClean="0"/>
            </a:fld>
            <a:endParaRPr kumimoji="1" lang="zh-CN" altLang="en-US"/>
          </a:p>
        </p:txBody>
      </p:sp>
      <p:sp>
        <p:nvSpPr>
          <p:cNvPr id="3" name="页脚占位符 2"/>
          <p:cNvSpPr>
            <a:spLocks noGrp="1"/>
          </p:cNvSpPr>
          <p:nvPr>
            <p:ph type="ftr" sz="quarter" idx="11"/>
          </p:nvPr>
        </p:nvSpPr>
        <p:spPr/>
        <p:txBody>
          <a:bodyPr/>
          <a:lstStyle/>
          <a:p>
            <a:r>
              <a:rPr kumimoji="1" lang="zh-CN" altLang="en-US" smtClean="0"/>
              <a:t>第一部分主标题</a:t>
            </a:r>
            <a:endParaRPr kumimoji="1" lang="zh-CN" altLang="en-US"/>
          </a:p>
        </p:txBody>
      </p:sp>
      <p:sp>
        <p:nvSpPr>
          <p:cNvPr id="4" name="幻灯片编号占位符 3"/>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C21DB503-E151-0040-A8DD-DE3C1CEC9CAE}" type="datetime9">
              <a:rPr kumimoji="1" lang="zh-CN" altLang="en-US" smtClean="0"/>
            </a:fld>
            <a:endParaRPr kumimoji="1" lang="zh-CN" altLang="en-US"/>
          </a:p>
        </p:txBody>
      </p:sp>
      <p:sp>
        <p:nvSpPr>
          <p:cNvPr id="6" name="页脚占位符 5"/>
          <p:cNvSpPr>
            <a:spLocks noGrp="1"/>
          </p:cNvSpPr>
          <p:nvPr>
            <p:ph type="ftr" sz="quarter" idx="11"/>
          </p:nvPr>
        </p:nvSpPr>
        <p:spPr/>
        <p:txBody>
          <a:bodyPr/>
          <a:lstStyle/>
          <a:p>
            <a:r>
              <a:rPr kumimoji="1" lang="zh-CN" altLang="en-US" smtClean="0"/>
              <a:t>第一部分主标题</a:t>
            </a:r>
            <a:endParaRPr kumimoji="1" lang="zh-CN" altLang="en-US"/>
          </a:p>
        </p:txBody>
      </p:sp>
      <p:sp>
        <p:nvSpPr>
          <p:cNvPr id="7" name="幻灯片编号占位符 6"/>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F8D91665-3187-784C-A530-6D92E3555F7F}" type="datetime9">
              <a:rPr kumimoji="1" lang="zh-CN" altLang="en-US" smtClean="0"/>
            </a:fld>
            <a:endParaRPr kumimoji="1" lang="zh-CN" altLang="en-US"/>
          </a:p>
        </p:txBody>
      </p:sp>
      <p:sp>
        <p:nvSpPr>
          <p:cNvPr id="6" name="页脚占位符 5"/>
          <p:cNvSpPr>
            <a:spLocks noGrp="1"/>
          </p:cNvSpPr>
          <p:nvPr>
            <p:ph type="ftr" sz="quarter" idx="11"/>
          </p:nvPr>
        </p:nvSpPr>
        <p:spPr/>
        <p:txBody>
          <a:bodyPr/>
          <a:lstStyle/>
          <a:p>
            <a:r>
              <a:rPr kumimoji="1" lang="zh-CN" altLang="en-US" smtClean="0"/>
              <a:t>第一部分主标题</a:t>
            </a:r>
            <a:endParaRPr kumimoji="1" lang="zh-CN" altLang="en-US"/>
          </a:p>
        </p:txBody>
      </p:sp>
      <p:sp>
        <p:nvSpPr>
          <p:cNvPr id="7" name="幻灯片编号占位符 6"/>
          <p:cNvSpPr>
            <a:spLocks noGrp="1"/>
          </p:cNvSpPr>
          <p:nvPr>
            <p:ph type="sldNum" sz="quarter" idx="12"/>
          </p:nvPr>
        </p:nvSpPr>
        <p:spPr/>
        <p:txBody>
          <a:bodyPr/>
          <a:lstStyle/>
          <a:p>
            <a:fld id="{41C93BED-009E-8C41-8145-B15956E5A21D}"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17C46E9-40DC-DD48-B580-71FC8B5A9AA0}" type="datetime9">
              <a:rPr kumimoji="1" lang="zh-CN" altLang="en-US" smtClean="0"/>
            </a:fld>
            <a:endParaRPr kumimoji="1"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CN" altLang="en-US" smtClean="0"/>
              <a:t>第一部分主标题</a:t>
            </a:r>
            <a:endParaRPr kumimoji="1" lang="zh-CN" altLang="en-US"/>
          </a:p>
        </p:txBody>
      </p:sp>
      <p:sp>
        <p:nvSpPr>
          <p:cNvPr id="6" name="幻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1C93BED-009E-8C41-8145-B15956E5A21D}"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image" Target="../media/image56.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image" Target="../media/image59.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image" Target="../media/image63.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69.GIF"/><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image" Target="../media/image6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image" Target="../media/image70.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image" Target="../media/image75.GIF"/><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93.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95.png"/><Relationship Id="rId1" Type="http://schemas.openxmlformats.org/officeDocument/2006/relationships/image" Target="../media/image94.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97.png"/><Relationship Id="rId1" Type="http://schemas.openxmlformats.org/officeDocument/2006/relationships/image" Target="../media/image96.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847837" y="2379307"/>
            <a:ext cx="5448327" cy="548640"/>
          </a:xfrm>
          <a:prstGeom prst="rect">
            <a:avLst/>
          </a:prstGeom>
          <a:noFill/>
        </p:spPr>
        <p:txBody>
          <a:bodyPr wrap="square" rtlCol="0">
            <a:spAutoFit/>
          </a:bodyPr>
          <a:lstStyle/>
          <a:p>
            <a:pPr algn="ctr"/>
            <a:r>
              <a:rPr kumimoji="1" lang="zh-CN" altLang="en-US" sz="2800" dirty="0" smtClean="0">
                <a:solidFill>
                  <a:schemeClr val="bg1"/>
                </a:solidFill>
                <a:latin typeface="微软雅黑" panose="020B0503020204020204" charset="-122"/>
                <a:ea typeface="微软雅黑" panose="020B0503020204020204" charset="-122"/>
                <a:cs typeface="Heiti SC Light"/>
              </a:rPr>
              <a:t>塔防模型落地之运维大战情报</a:t>
            </a:r>
            <a:endParaRPr kumimoji="1" lang="zh-CN" altLang="en-US" sz="2800" dirty="0">
              <a:solidFill>
                <a:schemeClr val="bg1"/>
              </a:solidFill>
              <a:latin typeface="微软雅黑" panose="020B0503020204020204" charset="-122"/>
              <a:ea typeface="微软雅黑" panose="020B0503020204020204" charset="-122"/>
              <a:cs typeface="Heiti SC Light"/>
            </a:endParaRPr>
          </a:p>
        </p:txBody>
      </p:sp>
      <p:sp>
        <p:nvSpPr>
          <p:cNvPr id="6" name="文本框 5"/>
          <p:cNvSpPr txBox="1"/>
          <p:nvPr/>
        </p:nvSpPr>
        <p:spPr>
          <a:xfrm>
            <a:off x="2276475" y="2976880"/>
            <a:ext cx="4549140" cy="319405"/>
          </a:xfrm>
          <a:prstGeom prst="rect">
            <a:avLst/>
          </a:prstGeom>
          <a:noFill/>
        </p:spPr>
        <p:txBody>
          <a:bodyPr wrap="square" rtlCol="0">
            <a:spAutoFit/>
          </a:bodyPr>
          <a:lstStyle/>
          <a:p>
            <a:pPr algn="ctr"/>
            <a:r>
              <a:rPr kumimoji="1" lang="en-US" altLang="zh-CN" sz="1400" dirty="0" smtClean="0">
                <a:solidFill>
                  <a:schemeClr val="bg1">
                    <a:lumMod val="75000"/>
                  </a:schemeClr>
                </a:solidFill>
                <a:latin typeface="微软雅黑" panose="020B0503020204020204" charset="-122"/>
                <a:ea typeface="微软雅黑" panose="020B0503020204020204" charset="-122"/>
                <a:cs typeface="Heiti SC Light"/>
              </a:rPr>
              <a:t>[ </a:t>
            </a:r>
            <a:r>
              <a:rPr kumimoji="1" lang="zh-CN" altLang="en-US" sz="1400" dirty="0" err="1" smtClean="0">
                <a:solidFill>
                  <a:schemeClr val="bg1">
                    <a:lumMod val="75000"/>
                  </a:schemeClr>
                </a:solidFill>
                <a:latin typeface="微软雅黑" panose="020B0503020204020204" charset="-122"/>
                <a:ea typeface="微软雅黑" panose="020B0503020204020204" charset="-122"/>
                <a:cs typeface="Heiti SC Light"/>
              </a:rPr>
              <a:t>黑客叔叔</a:t>
            </a:r>
            <a:r>
              <a:rPr kumimoji="1" lang="en-US" altLang="zh-CN" sz="1400" dirty="0" err="1" smtClean="0">
                <a:solidFill>
                  <a:schemeClr val="bg1">
                    <a:lumMod val="75000"/>
                  </a:schemeClr>
                </a:solidFill>
                <a:latin typeface="微软雅黑" panose="020B0503020204020204" charset="-122"/>
                <a:ea typeface="微软雅黑" panose="020B0503020204020204" charset="-122"/>
                <a:cs typeface="Heiti SC Light"/>
              </a:rPr>
              <a:t>p0tt1@</a:t>
            </a:r>
            <a:r>
              <a:rPr kumimoji="1" lang="zh-CN" altLang="en-US" sz="1400" dirty="0" err="1" smtClean="0">
                <a:solidFill>
                  <a:schemeClr val="bg1">
                    <a:lumMod val="75000"/>
                  </a:schemeClr>
                </a:solidFill>
                <a:latin typeface="微软雅黑" panose="020B0503020204020204" charset="-122"/>
                <a:ea typeface="微软雅黑" panose="020B0503020204020204" charset="-122"/>
                <a:cs typeface="Heiti SC Light"/>
              </a:rPr>
              <a:t>凌晨网络科技</a:t>
            </a:r>
            <a:r>
              <a:rPr kumimoji="1" lang="en-US" altLang="zh-CN" sz="1400" dirty="0" smtClean="0">
                <a:solidFill>
                  <a:schemeClr val="bg1">
                    <a:lumMod val="75000"/>
                  </a:schemeClr>
                </a:solidFill>
                <a:latin typeface="微软雅黑" panose="020B0503020204020204" charset="-122"/>
                <a:ea typeface="微软雅黑" panose="020B0503020204020204" charset="-122"/>
                <a:cs typeface="Heiti SC Light"/>
              </a:rPr>
              <a:t> ]</a:t>
            </a:r>
            <a:endParaRPr kumimoji="1" lang="zh-CN" altLang="en-US" sz="1400" dirty="0">
              <a:solidFill>
                <a:schemeClr val="bg1">
                  <a:lumMod val="75000"/>
                </a:schemeClr>
              </a:solidFill>
              <a:latin typeface="微软雅黑" panose="020B0503020204020204" charset="-122"/>
              <a:ea typeface="微软雅黑" panose="020B0503020204020204" charset="-122"/>
              <a:cs typeface="Heiti SC Light"/>
            </a:endParaRPr>
          </a:p>
        </p:txBody>
      </p:sp>
      <p:pic>
        <p:nvPicPr>
          <p:cNvPr id="7" name="图片 6" descr="kcon 1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6042" y="1112233"/>
            <a:ext cx="1131916" cy="1131916"/>
          </a:xfrm>
          <a:prstGeom prst="rect">
            <a:avLst/>
          </a:prstGeom>
        </p:spPr>
      </p:pic>
      <p:grpSp>
        <p:nvGrpSpPr>
          <p:cNvPr id="3" name="组 2"/>
          <p:cNvGrpSpPr/>
          <p:nvPr/>
        </p:nvGrpSpPr>
        <p:grpSpPr>
          <a:xfrm>
            <a:off x="4358080" y="4495080"/>
            <a:ext cx="421388" cy="286666"/>
            <a:chOff x="4346788" y="4421991"/>
            <a:chExt cx="443971" cy="369144"/>
          </a:xfrm>
        </p:grpSpPr>
        <p:sp>
          <p:nvSpPr>
            <p:cNvPr id="2" name="任意形状 1"/>
            <p:cNvSpPr/>
            <p:nvPr/>
          </p:nvSpPr>
          <p:spPr>
            <a:xfrm>
              <a:off x="4346788" y="4656900"/>
              <a:ext cx="443971" cy="134235"/>
            </a:xfrm>
            <a:custGeom>
              <a:avLst/>
              <a:gdLst>
                <a:gd name="connsiteX0" fmla="*/ 0 w 443971"/>
                <a:gd name="connsiteY0" fmla="*/ 0 h 134235"/>
                <a:gd name="connsiteX1" fmla="*/ 227148 w 443971"/>
                <a:gd name="connsiteY1" fmla="*/ 134235 h 134235"/>
                <a:gd name="connsiteX2" fmla="*/ 443971 w 443971"/>
                <a:gd name="connsiteY2" fmla="*/ 10326 h 134235"/>
                <a:gd name="connsiteX3" fmla="*/ 443971 w 443971"/>
                <a:gd name="connsiteY3" fmla="*/ 10326 h 134235"/>
              </a:gdLst>
              <a:ahLst/>
              <a:cxnLst>
                <a:cxn ang="0">
                  <a:pos x="connsiteX0" y="connsiteY0"/>
                </a:cxn>
                <a:cxn ang="0">
                  <a:pos x="connsiteX1" y="connsiteY1"/>
                </a:cxn>
                <a:cxn ang="0">
                  <a:pos x="connsiteX2" y="connsiteY2"/>
                </a:cxn>
                <a:cxn ang="0">
                  <a:pos x="connsiteX3" y="connsiteY3"/>
                </a:cxn>
              </a:cxnLst>
              <a:rect l="l" t="t" r="r" b="b"/>
              <a:pathLst>
                <a:path w="443971" h="134235">
                  <a:moveTo>
                    <a:pt x="0" y="0"/>
                  </a:moveTo>
                  <a:lnTo>
                    <a:pt x="227148" y="134235"/>
                  </a:lnTo>
                  <a:lnTo>
                    <a:pt x="443971" y="10326"/>
                  </a:lnTo>
                  <a:lnTo>
                    <a:pt x="443971" y="10326"/>
                  </a:lnTo>
                </a:path>
              </a:pathLst>
            </a:custGeom>
            <a:ln>
              <a:solidFill>
                <a:srgbClr val="D5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8" name="任意形状 7"/>
            <p:cNvSpPr/>
            <p:nvPr/>
          </p:nvSpPr>
          <p:spPr>
            <a:xfrm>
              <a:off x="4394042" y="4536952"/>
              <a:ext cx="349464" cy="105662"/>
            </a:xfrm>
            <a:custGeom>
              <a:avLst/>
              <a:gdLst>
                <a:gd name="connsiteX0" fmla="*/ 0 w 443971"/>
                <a:gd name="connsiteY0" fmla="*/ 0 h 134235"/>
                <a:gd name="connsiteX1" fmla="*/ 227148 w 443971"/>
                <a:gd name="connsiteY1" fmla="*/ 134235 h 134235"/>
                <a:gd name="connsiteX2" fmla="*/ 443971 w 443971"/>
                <a:gd name="connsiteY2" fmla="*/ 10326 h 134235"/>
                <a:gd name="connsiteX3" fmla="*/ 443971 w 443971"/>
                <a:gd name="connsiteY3" fmla="*/ 10326 h 134235"/>
              </a:gdLst>
              <a:ahLst/>
              <a:cxnLst>
                <a:cxn ang="0">
                  <a:pos x="connsiteX0" y="connsiteY0"/>
                </a:cxn>
                <a:cxn ang="0">
                  <a:pos x="connsiteX1" y="connsiteY1"/>
                </a:cxn>
                <a:cxn ang="0">
                  <a:pos x="connsiteX2" y="connsiteY2"/>
                </a:cxn>
                <a:cxn ang="0">
                  <a:pos x="connsiteX3" y="connsiteY3"/>
                </a:cxn>
              </a:cxnLst>
              <a:rect l="l" t="t" r="r" b="b"/>
              <a:pathLst>
                <a:path w="443971" h="134235">
                  <a:moveTo>
                    <a:pt x="0" y="0"/>
                  </a:moveTo>
                  <a:lnTo>
                    <a:pt x="227148" y="134235"/>
                  </a:lnTo>
                  <a:lnTo>
                    <a:pt x="443971" y="10326"/>
                  </a:lnTo>
                  <a:lnTo>
                    <a:pt x="443971" y="10326"/>
                  </a:lnTo>
                </a:path>
              </a:pathLst>
            </a:custGeom>
            <a:ln>
              <a:solidFill>
                <a:srgbClr val="D50000">
                  <a:alpha val="58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9" name="任意形状 8"/>
            <p:cNvSpPr/>
            <p:nvPr/>
          </p:nvSpPr>
          <p:spPr>
            <a:xfrm>
              <a:off x="4457789" y="4421991"/>
              <a:ext cx="221970" cy="67114"/>
            </a:xfrm>
            <a:custGeom>
              <a:avLst/>
              <a:gdLst>
                <a:gd name="connsiteX0" fmla="*/ 0 w 443971"/>
                <a:gd name="connsiteY0" fmla="*/ 0 h 134235"/>
                <a:gd name="connsiteX1" fmla="*/ 227148 w 443971"/>
                <a:gd name="connsiteY1" fmla="*/ 134235 h 134235"/>
                <a:gd name="connsiteX2" fmla="*/ 443971 w 443971"/>
                <a:gd name="connsiteY2" fmla="*/ 10326 h 134235"/>
                <a:gd name="connsiteX3" fmla="*/ 443971 w 443971"/>
                <a:gd name="connsiteY3" fmla="*/ 10326 h 134235"/>
              </a:gdLst>
              <a:ahLst/>
              <a:cxnLst>
                <a:cxn ang="0">
                  <a:pos x="connsiteX0" y="connsiteY0"/>
                </a:cxn>
                <a:cxn ang="0">
                  <a:pos x="connsiteX1" y="connsiteY1"/>
                </a:cxn>
                <a:cxn ang="0">
                  <a:pos x="connsiteX2" y="connsiteY2"/>
                </a:cxn>
                <a:cxn ang="0">
                  <a:pos x="connsiteX3" y="connsiteY3"/>
                </a:cxn>
              </a:cxnLst>
              <a:rect l="l" t="t" r="r" b="b"/>
              <a:pathLst>
                <a:path w="443971" h="134235">
                  <a:moveTo>
                    <a:pt x="0" y="0"/>
                  </a:moveTo>
                  <a:lnTo>
                    <a:pt x="227148" y="134235"/>
                  </a:lnTo>
                  <a:lnTo>
                    <a:pt x="443971" y="10326"/>
                  </a:lnTo>
                  <a:lnTo>
                    <a:pt x="443971" y="10326"/>
                  </a:lnTo>
                </a:path>
              </a:pathLst>
            </a:custGeom>
            <a:ln>
              <a:solidFill>
                <a:srgbClr val="D50000">
                  <a:alpha val="26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针对企业或组织的攻击现状</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3" name="图片 2" descr="C:\Users\p0tt1\Downloads\2a7b6a4d2a4548b792f5cd7b71db87a3_1920_365.jpg2a7b6a4d2a4548b792f5cd7b71db87a3_1920_365"/>
          <p:cNvPicPr>
            <a:picLocks noChangeAspect="1"/>
          </p:cNvPicPr>
          <p:nvPr/>
        </p:nvPicPr>
        <p:blipFill>
          <a:blip r:embed="rId3"/>
          <a:srcRect/>
          <a:stretch>
            <a:fillRect/>
          </a:stretch>
        </p:blipFill>
        <p:spPr>
          <a:xfrm>
            <a:off x="-635" y="947420"/>
            <a:ext cx="9145270" cy="1737995"/>
          </a:xfrm>
          <a:prstGeom prst="rect">
            <a:avLst/>
          </a:prstGeom>
        </p:spPr>
      </p:pic>
      <p:sp>
        <p:nvSpPr>
          <p:cNvPr id="4" name="文本框 3"/>
          <p:cNvSpPr txBox="1"/>
          <p:nvPr/>
        </p:nvSpPr>
        <p:spPr>
          <a:xfrm>
            <a:off x="463550" y="2729865"/>
            <a:ext cx="3768725" cy="2059305"/>
          </a:xfrm>
          <a:prstGeom prst="rect">
            <a:avLst/>
          </a:prstGeom>
          <a:noFill/>
        </p:spPr>
        <p:txBody>
          <a:bodyPr wrap="square" rtlCol="0">
            <a:spAutoFit/>
          </a:bodyPr>
          <a:p>
            <a:r>
              <a:rPr lang="en-US" altLang="zh-CN" sz="1600">
                <a:solidFill>
                  <a:schemeClr val="bg1">
                    <a:lumMod val="75000"/>
                  </a:schemeClr>
                </a:solidFill>
                <a:latin typeface="微软雅黑" panose="020B0503020204020204" charset="-122"/>
                <a:ea typeface="微软雅黑" panose="020B0503020204020204" charset="-122"/>
              </a:rPr>
              <a:t>[!] </a:t>
            </a:r>
            <a:r>
              <a:rPr lang="zh-CN" altLang="en-US" sz="1600">
                <a:solidFill>
                  <a:schemeClr val="bg1">
                    <a:lumMod val="75000"/>
                  </a:schemeClr>
                </a:solidFill>
                <a:latin typeface="微软雅黑" panose="020B0503020204020204" charset="-122"/>
                <a:ea typeface="微软雅黑" panose="020B0503020204020204" charset="-122"/>
              </a:rPr>
              <a:t>防守方</a:t>
            </a:r>
            <a:r>
              <a:rPr lang="en-US" altLang="zh-CN" sz="1600">
                <a:solidFill>
                  <a:schemeClr val="bg1">
                    <a:lumMod val="75000"/>
                  </a:schemeClr>
                </a:solidFill>
                <a:latin typeface="微软雅黑" panose="020B0503020204020204" charset="-122"/>
                <a:ea typeface="微软雅黑" panose="020B0503020204020204" charset="-122"/>
              </a:rPr>
              <a:t>IDS</a:t>
            </a:r>
            <a:r>
              <a:rPr lang="zh-CN" altLang="en-US" sz="1600">
                <a:solidFill>
                  <a:schemeClr val="bg1">
                    <a:lumMod val="75000"/>
                  </a:schemeClr>
                </a:solidFill>
                <a:latin typeface="微软雅黑" panose="020B0503020204020204" charset="-122"/>
                <a:ea typeface="微软雅黑" panose="020B0503020204020204" charset="-122"/>
              </a:rPr>
              <a:t>，</a:t>
            </a:r>
            <a:r>
              <a:rPr lang="en-US" altLang="zh-CN" sz="1600">
                <a:solidFill>
                  <a:schemeClr val="bg1">
                    <a:lumMod val="75000"/>
                  </a:schemeClr>
                </a:solidFill>
                <a:latin typeface="微软雅黑" panose="020B0503020204020204" charset="-122"/>
                <a:ea typeface="微软雅黑" panose="020B0503020204020204" charset="-122"/>
              </a:rPr>
              <a:t>IPS</a:t>
            </a:r>
            <a:r>
              <a:rPr lang="zh-CN" altLang="en-US" sz="1600">
                <a:solidFill>
                  <a:schemeClr val="bg1">
                    <a:lumMod val="75000"/>
                  </a:schemeClr>
                </a:solidFill>
                <a:latin typeface="微软雅黑" panose="020B0503020204020204" charset="-122"/>
                <a:ea typeface="微软雅黑" panose="020B0503020204020204" charset="-122"/>
              </a:rPr>
              <a:t>部署完毕</a:t>
            </a:r>
            <a:endParaRPr lang="zh-CN" altLang="en-US" sz="1600">
              <a:solidFill>
                <a:schemeClr val="bg1">
                  <a:lumMod val="75000"/>
                </a:schemeClr>
              </a:solidFill>
              <a:latin typeface="微软雅黑" panose="020B0503020204020204" charset="-122"/>
              <a:ea typeface="微软雅黑" panose="020B0503020204020204" charset="-122"/>
            </a:endParaRPr>
          </a:p>
          <a:p>
            <a:r>
              <a:rPr lang="en-US" altLang="zh-CN" sz="1600">
                <a:solidFill>
                  <a:schemeClr val="bg1">
                    <a:lumMod val="75000"/>
                  </a:schemeClr>
                </a:solidFill>
                <a:latin typeface="微软雅黑" panose="020B0503020204020204" charset="-122"/>
                <a:ea typeface="微软雅黑" panose="020B0503020204020204" charset="-122"/>
                <a:sym typeface="+mn-ea"/>
              </a:rPr>
              <a:t>[!] </a:t>
            </a:r>
            <a:r>
              <a:rPr lang="zh-CN" altLang="en-US" sz="1600">
                <a:solidFill>
                  <a:schemeClr val="bg1">
                    <a:lumMod val="75000"/>
                  </a:schemeClr>
                </a:solidFill>
                <a:latin typeface="微软雅黑" panose="020B0503020204020204" charset="-122"/>
                <a:ea typeface="微软雅黑" panose="020B0503020204020204" charset="-122"/>
                <a:sym typeface="+mn-ea"/>
              </a:rPr>
              <a:t>防守方</a:t>
            </a:r>
            <a:r>
              <a:rPr lang="en-US" altLang="zh-CN" sz="1600">
                <a:solidFill>
                  <a:schemeClr val="bg1">
                    <a:lumMod val="75000"/>
                  </a:schemeClr>
                </a:solidFill>
                <a:latin typeface="微软雅黑" panose="020B0503020204020204" charset="-122"/>
                <a:ea typeface="微软雅黑" panose="020B0503020204020204" charset="-122"/>
                <a:sym typeface="+mn-ea"/>
              </a:rPr>
              <a:t>WEB</a:t>
            </a:r>
            <a:r>
              <a:rPr lang="zh-CN" altLang="en-US" sz="1600">
                <a:solidFill>
                  <a:schemeClr val="bg1">
                    <a:lumMod val="75000"/>
                  </a:schemeClr>
                </a:solidFill>
                <a:latin typeface="微软雅黑" panose="020B0503020204020204" charset="-122"/>
                <a:ea typeface="微软雅黑" panose="020B0503020204020204" charset="-122"/>
                <a:sym typeface="+mn-ea"/>
              </a:rPr>
              <a:t>端</a:t>
            </a:r>
            <a:r>
              <a:rPr lang="zh-CN" altLang="en-US" sz="1600">
                <a:solidFill>
                  <a:schemeClr val="bg1">
                    <a:lumMod val="75000"/>
                  </a:schemeClr>
                </a:solidFill>
                <a:latin typeface="微软雅黑" panose="020B0503020204020204" charset="-122"/>
                <a:ea typeface="微软雅黑" panose="020B0503020204020204" charset="-122"/>
                <a:sym typeface="+mn-ea"/>
              </a:rPr>
              <a:t>云</a:t>
            </a:r>
            <a:r>
              <a:rPr lang="en-US" altLang="zh-CN" sz="1600">
                <a:solidFill>
                  <a:schemeClr val="bg1">
                    <a:lumMod val="75000"/>
                  </a:schemeClr>
                </a:solidFill>
                <a:latin typeface="微软雅黑" panose="020B0503020204020204" charset="-122"/>
                <a:ea typeface="微软雅黑" panose="020B0503020204020204" charset="-122"/>
                <a:sym typeface="+mn-ea"/>
              </a:rPr>
              <a:t>WAF</a:t>
            </a:r>
            <a:r>
              <a:rPr lang="zh-CN" altLang="en-US" sz="1600">
                <a:solidFill>
                  <a:schemeClr val="bg1">
                    <a:lumMod val="75000"/>
                  </a:schemeClr>
                </a:solidFill>
                <a:latin typeface="微软雅黑" panose="020B0503020204020204" charset="-122"/>
                <a:ea typeface="微软雅黑" panose="020B0503020204020204" charset="-122"/>
                <a:sym typeface="+mn-ea"/>
              </a:rPr>
              <a:t>准备就绪</a:t>
            </a:r>
            <a:endParaRPr lang="zh-CN" altLang="en-US"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 </a:t>
            </a:r>
            <a:r>
              <a:rPr lang="zh-CN" altLang="en-US" sz="1600">
                <a:solidFill>
                  <a:schemeClr val="bg1">
                    <a:lumMod val="75000"/>
                  </a:schemeClr>
                </a:solidFill>
                <a:latin typeface="微软雅黑" panose="020B0503020204020204" charset="-122"/>
                <a:ea typeface="微软雅黑" panose="020B0503020204020204" charset="-122"/>
                <a:sym typeface="+mn-ea"/>
              </a:rPr>
              <a:t>防守方</a:t>
            </a:r>
            <a:r>
              <a:rPr lang="en-US" altLang="zh-CN" sz="1600">
                <a:solidFill>
                  <a:schemeClr val="bg1">
                    <a:lumMod val="75000"/>
                  </a:schemeClr>
                </a:solidFill>
                <a:latin typeface="微软雅黑" panose="020B0503020204020204" charset="-122"/>
                <a:ea typeface="微软雅黑" panose="020B0503020204020204" charset="-122"/>
                <a:sym typeface="+mn-ea"/>
              </a:rPr>
              <a:t>SRC</a:t>
            </a:r>
            <a:r>
              <a:rPr lang="zh-CN" altLang="en-US" sz="1600">
                <a:solidFill>
                  <a:schemeClr val="bg1">
                    <a:lumMod val="75000"/>
                  </a:schemeClr>
                </a:solidFill>
                <a:latin typeface="微软雅黑" panose="020B0503020204020204" charset="-122"/>
                <a:ea typeface="微软雅黑" panose="020B0503020204020204" charset="-122"/>
                <a:sym typeface="+mn-ea"/>
              </a:rPr>
              <a:t>正在接收漏洞提交</a:t>
            </a:r>
            <a:endParaRPr lang="zh-CN" altLang="en-US"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 </a:t>
            </a:r>
            <a:r>
              <a:rPr lang="zh-CN" altLang="en-US" sz="1600">
                <a:solidFill>
                  <a:schemeClr val="bg1">
                    <a:lumMod val="75000"/>
                  </a:schemeClr>
                </a:solidFill>
                <a:latin typeface="微软雅黑" panose="020B0503020204020204" charset="-122"/>
                <a:ea typeface="微软雅黑" panose="020B0503020204020204" charset="-122"/>
                <a:sym typeface="+mn-ea"/>
              </a:rPr>
              <a:t>防守方威胁情报接受中</a:t>
            </a:r>
            <a:endParaRPr lang="zh-CN" altLang="en-US"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 </a:t>
            </a:r>
            <a:r>
              <a:rPr lang="zh-CN" altLang="en-US" sz="1600">
                <a:solidFill>
                  <a:schemeClr val="bg1">
                    <a:lumMod val="75000"/>
                  </a:schemeClr>
                </a:solidFill>
                <a:latin typeface="微软雅黑" panose="020B0503020204020204" charset="-122"/>
                <a:ea typeface="微软雅黑" panose="020B0503020204020204" charset="-122"/>
                <a:sym typeface="+mn-ea"/>
              </a:rPr>
              <a:t>防守方成功抵御攻击，正在自检</a:t>
            </a:r>
            <a:endParaRPr lang="zh-CN" altLang="en-US"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 </a:t>
            </a:r>
            <a:r>
              <a:rPr lang="zh-CN" altLang="en-US" sz="1600">
                <a:solidFill>
                  <a:schemeClr val="bg1">
                    <a:lumMod val="75000"/>
                  </a:schemeClr>
                </a:solidFill>
                <a:latin typeface="微软雅黑" panose="020B0503020204020204" charset="-122"/>
                <a:ea typeface="微软雅黑" panose="020B0503020204020204" charset="-122"/>
                <a:sym typeface="+mn-ea"/>
              </a:rPr>
              <a:t>防守方资产梳理完成，正在自检</a:t>
            </a:r>
            <a:endParaRPr lang="zh-CN" altLang="en-US"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a:t>
            </a:r>
            <a:endParaRPr lang="en-US" altLang="zh-CN"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a:t>
            </a:r>
            <a:endParaRPr lang="en-US" altLang="zh-CN" sz="1600">
              <a:solidFill>
                <a:schemeClr val="bg1">
                  <a:lumMod val="75000"/>
                </a:schemeClr>
              </a:solidFill>
              <a:latin typeface="微软雅黑" panose="020B0503020204020204" charset="-122"/>
              <a:ea typeface="微软雅黑" panose="020B0503020204020204" charset="-122"/>
              <a:sym typeface="+mn-ea"/>
            </a:endParaRPr>
          </a:p>
        </p:txBody>
      </p:sp>
      <p:sp>
        <p:nvSpPr>
          <p:cNvPr id="5" name="文本框 4"/>
          <p:cNvSpPr txBox="1"/>
          <p:nvPr/>
        </p:nvSpPr>
        <p:spPr>
          <a:xfrm>
            <a:off x="5158740" y="2729865"/>
            <a:ext cx="3768725" cy="2059305"/>
          </a:xfrm>
          <a:prstGeom prst="rect">
            <a:avLst/>
          </a:prstGeom>
          <a:noFill/>
        </p:spPr>
        <p:txBody>
          <a:bodyPr wrap="square" rtlCol="0">
            <a:spAutoFit/>
          </a:bodyPr>
          <a:p>
            <a:r>
              <a:rPr lang="en-US" altLang="zh-CN" sz="1600">
                <a:solidFill>
                  <a:schemeClr val="bg1">
                    <a:lumMod val="75000"/>
                  </a:schemeClr>
                </a:solidFill>
                <a:latin typeface="微软雅黑" panose="020B0503020204020204" charset="-122"/>
                <a:ea typeface="微软雅黑" panose="020B0503020204020204" charset="-122"/>
              </a:rPr>
              <a:t>[!] </a:t>
            </a:r>
            <a:r>
              <a:rPr lang="zh-CN" altLang="en-US" sz="1600">
                <a:solidFill>
                  <a:schemeClr val="bg1">
                    <a:lumMod val="75000"/>
                  </a:schemeClr>
                </a:solidFill>
                <a:latin typeface="微软雅黑" panose="020B0503020204020204" charset="-122"/>
                <a:ea typeface="微软雅黑" panose="020B0503020204020204" charset="-122"/>
              </a:rPr>
              <a:t>攻击方获得泄露数据</a:t>
            </a:r>
            <a:endParaRPr lang="zh-CN" altLang="en-US" sz="1600">
              <a:solidFill>
                <a:schemeClr val="bg1">
                  <a:lumMod val="75000"/>
                </a:schemeClr>
              </a:solidFill>
              <a:latin typeface="微软雅黑" panose="020B0503020204020204" charset="-122"/>
              <a:ea typeface="微软雅黑" panose="020B0503020204020204" charset="-122"/>
            </a:endParaRPr>
          </a:p>
          <a:p>
            <a:r>
              <a:rPr lang="en-US" altLang="zh-CN" sz="1600">
                <a:solidFill>
                  <a:schemeClr val="bg1">
                    <a:lumMod val="75000"/>
                  </a:schemeClr>
                </a:solidFill>
                <a:latin typeface="微软雅黑" panose="020B0503020204020204" charset="-122"/>
                <a:ea typeface="微软雅黑" panose="020B0503020204020204" charset="-122"/>
                <a:sym typeface="+mn-ea"/>
              </a:rPr>
              <a:t>[!] </a:t>
            </a:r>
            <a:r>
              <a:rPr lang="zh-CN" sz="1600">
                <a:solidFill>
                  <a:schemeClr val="bg1">
                    <a:lumMod val="75000"/>
                  </a:schemeClr>
                </a:solidFill>
                <a:latin typeface="微软雅黑" panose="020B0503020204020204" charset="-122"/>
                <a:ea typeface="微软雅黑" panose="020B0503020204020204" charset="-122"/>
                <a:sym typeface="+mn-ea"/>
              </a:rPr>
              <a:t>攻击方于</a:t>
            </a:r>
            <a:r>
              <a:rPr lang="en-US" altLang="zh-CN" sz="1600">
                <a:solidFill>
                  <a:schemeClr val="bg1">
                    <a:lumMod val="75000"/>
                  </a:schemeClr>
                </a:solidFill>
                <a:latin typeface="微软雅黑" panose="020B0503020204020204" charset="-122"/>
                <a:ea typeface="微软雅黑" panose="020B0503020204020204" charset="-122"/>
                <a:sym typeface="+mn-ea"/>
              </a:rPr>
              <a:t>GIT</a:t>
            </a:r>
            <a:r>
              <a:rPr lang="zh-CN" altLang="en-US" sz="1600">
                <a:solidFill>
                  <a:schemeClr val="bg1">
                    <a:lumMod val="75000"/>
                  </a:schemeClr>
                </a:solidFill>
                <a:latin typeface="微软雅黑" panose="020B0503020204020204" charset="-122"/>
                <a:ea typeface="微软雅黑" panose="020B0503020204020204" charset="-122"/>
                <a:sym typeface="+mn-ea"/>
              </a:rPr>
              <a:t>上获取</a:t>
            </a:r>
            <a:r>
              <a:rPr lang="zh-CN" altLang="en-US" sz="1600">
                <a:solidFill>
                  <a:schemeClr val="bg1">
                    <a:lumMod val="75000"/>
                  </a:schemeClr>
                </a:solidFill>
                <a:latin typeface="微软雅黑" panose="020B0503020204020204" charset="-122"/>
                <a:ea typeface="微软雅黑" panose="020B0503020204020204" charset="-122"/>
                <a:sym typeface="+mn-ea"/>
              </a:rPr>
              <a:t>敏感源代码</a:t>
            </a:r>
            <a:endParaRPr lang="zh-CN" altLang="en-US"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 </a:t>
            </a:r>
            <a:r>
              <a:rPr lang="zh-CN" altLang="en-US" sz="1600">
                <a:solidFill>
                  <a:schemeClr val="bg1">
                    <a:lumMod val="75000"/>
                  </a:schemeClr>
                </a:solidFill>
                <a:latin typeface="微软雅黑" panose="020B0503020204020204" charset="-122"/>
                <a:ea typeface="微软雅黑" panose="020B0503020204020204" charset="-122"/>
                <a:sym typeface="+mn-ea"/>
              </a:rPr>
              <a:t>攻击方开始使用撞库攻击</a:t>
            </a:r>
            <a:endParaRPr lang="zh-CN" altLang="en-US"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 </a:t>
            </a:r>
            <a:r>
              <a:rPr lang="zh-CN" altLang="en-US" sz="1600">
                <a:solidFill>
                  <a:schemeClr val="bg1">
                    <a:lumMod val="75000"/>
                  </a:schemeClr>
                </a:solidFill>
                <a:latin typeface="微软雅黑" panose="020B0503020204020204" charset="-122"/>
                <a:ea typeface="微软雅黑" panose="020B0503020204020204" charset="-122"/>
                <a:sym typeface="+mn-ea"/>
              </a:rPr>
              <a:t>攻击方开始使用</a:t>
            </a:r>
            <a:r>
              <a:rPr lang="en-US" altLang="zh-CN" sz="1600">
                <a:solidFill>
                  <a:schemeClr val="bg1">
                    <a:lumMod val="75000"/>
                  </a:schemeClr>
                </a:solidFill>
                <a:latin typeface="微软雅黑" panose="020B0503020204020204" charset="-122"/>
                <a:ea typeface="微软雅黑" panose="020B0503020204020204" charset="-122"/>
                <a:sym typeface="+mn-ea"/>
              </a:rPr>
              <a:t>Nday</a:t>
            </a:r>
            <a:r>
              <a:rPr lang="zh-CN" altLang="en-US" sz="1600">
                <a:solidFill>
                  <a:schemeClr val="bg1">
                    <a:lumMod val="75000"/>
                  </a:schemeClr>
                </a:solidFill>
                <a:latin typeface="微软雅黑" panose="020B0503020204020204" charset="-122"/>
                <a:ea typeface="微软雅黑" panose="020B0503020204020204" charset="-122"/>
                <a:sym typeface="+mn-ea"/>
              </a:rPr>
              <a:t>循环攻击</a:t>
            </a:r>
            <a:endParaRPr lang="zh-CN" altLang="en-US"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 </a:t>
            </a:r>
            <a:r>
              <a:rPr lang="zh-CN" altLang="en-US" sz="1600">
                <a:solidFill>
                  <a:schemeClr val="bg1">
                    <a:lumMod val="75000"/>
                  </a:schemeClr>
                </a:solidFill>
                <a:latin typeface="微软雅黑" panose="020B0503020204020204" charset="-122"/>
                <a:ea typeface="微软雅黑" panose="020B0503020204020204" charset="-122"/>
                <a:sym typeface="+mn-ea"/>
              </a:rPr>
              <a:t>攻击方获取对方资产分布，攻击准备</a:t>
            </a:r>
            <a:endParaRPr lang="zh-CN" altLang="en-US"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 </a:t>
            </a:r>
            <a:r>
              <a:rPr lang="zh-CN" altLang="en-US" sz="1600">
                <a:solidFill>
                  <a:schemeClr val="bg1">
                    <a:lumMod val="75000"/>
                  </a:schemeClr>
                </a:solidFill>
                <a:latin typeface="微软雅黑" panose="020B0503020204020204" charset="-122"/>
                <a:ea typeface="微软雅黑" panose="020B0503020204020204" charset="-122"/>
                <a:sym typeface="+mn-ea"/>
              </a:rPr>
              <a:t>攻击方放弃使用</a:t>
            </a:r>
            <a:r>
              <a:rPr lang="en-US" altLang="zh-CN" sz="1600">
                <a:solidFill>
                  <a:schemeClr val="bg1">
                    <a:lumMod val="75000"/>
                  </a:schemeClr>
                </a:solidFill>
                <a:latin typeface="微软雅黑" panose="020B0503020204020204" charset="-122"/>
                <a:ea typeface="微软雅黑" panose="020B0503020204020204" charset="-122"/>
                <a:sym typeface="+mn-ea"/>
              </a:rPr>
              <a:t>0day</a:t>
            </a:r>
            <a:r>
              <a:rPr lang="zh-CN" altLang="en-US" sz="1600">
                <a:solidFill>
                  <a:schemeClr val="bg1">
                    <a:lumMod val="75000"/>
                  </a:schemeClr>
                </a:solidFill>
                <a:latin typeface="微软雅黑" panose="020B0503020204020204" charset="-122"/>
                <a:ea typeface="微软雅黑" panose="020B0503020204020204" charset="-122"/>
                <a:sym typeface="+mn-ea"/>
              </a:rPr>
              <a:t>，任务胜利</a:t>
            </a:r>
            <a:endParaRPr lang="zh-CN" altLang="en-US"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a:t>
            </a:r>
            <a:endParaRPr lang="en-US" altLang="zh-CN" sz="1600">
              <a:solidFill>
                <a:schemeClr val="bg1">
                  <a:lumMod val="75000"/>
                </a:schemeClr>
              </a:solidFill>
              <a:latin typeface="微软雅黑" panose="020B0503020204020204" charset="-122"/>
              <a:ea typeface="微软雅黑" panose="020B0503020204020204" charset="-122"/>
              <a:sym typeface="+mn-ea"/>
            </a:endParaRPr>
          </a:p>
          <a:p>
            <a:r>
              <a:rPr lang="en-US" altLang="zh-CN" sz="1600">
                <a:solidFill>
                  <a:schemeClr val="bg1">
                    <a:lumMod val="75000"/>
                  </a:schemeClr>
                </a:solidFill>
                <a:latin typeface="微软雅黑" panose="020B0503020204020204" charset="-122"/>
                <a:ea typeface="微软雅黑" panose="020B0503020204020204" charset="-122"/>
                <a:sym typeface="+mn-ea"/>
              </a:rPr>
              <a:t>......</a:t>
            </a:r>
            <a:endParaRPr lang="en-US" altLang="zh-CN" sz="1600">
              <a:solidFill>
                <a:schemeClr val="bg1">
                  <a:lumMod val="75000"/>
                </a:schemeClr>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最后插一嘴</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
        <p:nvSpPr>
          <p:cNvPr id="2" name="文本框 1"/>
          <p:cNvSpPr txBox="1"/>
          <p:nvPr/>
        </p:nvSpPr>
        <p:spPr>
          <a:xfrm>
            <a:off x="742315" y="1620520"/>
            <a:ext cx="7659370" cy="1795780"/>
          </a:xfrm>
          <a:prstGeom prst="rect">
            <a:avLst/>
          </a:prstGeom>
          <a:noFill/>
        </p:spPr>
        <p:txBody>
          <a:bodyPr wrap="square" rtlCol="0">
            <a:spAutoFit/>
          </a:bodyPr>
          <a:p>
            <a:pPr algn="ctr"/>
            <a:r>
              <a:rPr lang="en-US" altLang="zh-CN" sz="5400">
                <a:solidFill>
                  <a:schemeClr val="bg1">
                    <a:lumMod val="75000"/>
                  </a:schemeClr>
                </a:solidFill>
                <a:latin typeface="微软雅黑" panose="020B0503020204020204" charset="-122"/>
                <a:ea typeface="微软雅黑" panose="020B0503020204020204" charset="-122"/>
              </a:rPr>
              <a:t>0day</a:t>
            </a:r>
            <a:r>
              <a:rPr lang="zh-CN" altLang="en-US" sz="5400">
                <a:solidFill>
                  <a:schemeClr val="bg1">
                    <a:lumMod val="75000"/>
                  </a:schemeClr>
                </a:solidFill>
                <a:latin typeface="微软雅黑" panose="020B0503020204020204" charset="-122"/>
                <a:ea typeface="微软雅黑" panose="020B0503020204020204" charset="-122"/>
              </a:rPr>
              <a:t>固然可怕</a:t>
            </a:r>
            <a:endParaRPr lang="zh-CN" altLang="en-US" sz="5400">
              <a:solidFill>
                <a:schemeClr val="bg1">
                  <a:lumMod val="75000"/>
                </a:schemeClr>
              </a:solidFill>
              <a:latin typeface="微软雅黑" panose="020B0503020204020204" charset="-122"/>
              <a:ea typeface="微软雅黑" panose="020B0503020204020204" charset="-122"/>
            </a:endParaRPr>
          </a:p>
          <a:p>
            <a:pPr algn="ctr"/>
            <a:r>
              <a:rPr lang="zh-CN" altLang="en-US" sz="5400">
                <a:solidFill>
                  <a:schemeClr val="bg1">
                    <a:lumMod val="75000"/>
                  </a:schemeClr>
                </a:solidFill>
                <a:latin typeface="微软雅黑" panose="020B0503020204020204" charset="-122"/>
                <a:ea typeface="微软雅黑" panose="020B0503020204020204" charset="-122"/>
              </a:rPr>
              <a:t>然而你还不配</a:t>
            </a:r>
            <a:endParaRPr lang="zh-CN" altLang="en-US" sz="5400">
              <a:solidFill>
                <a:schemeClr val="bg1">
                  <a:lumMod val="7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pPr lvl="0">
              <a:buClr>
                <a:srgbClr val="C08E00"/>
              </a:buClr>
              <a:buFont typeface="Wingdings" panose="05000000000000000000" pitchFamily="2" charset="2"/>
              <a:buNone/>
            </a:pPr>
            <a:r>
              <a:rPr lang="zh-CN" altLang="en-US" sz="2000" b="1" dirty="0">
                <a:solidFill>
                  <a:schemeClr val="bg1">
                    <a:lumMod val="75000"/>
                  </a:schemeClr>
                </a:solidFill>
                <a:latin typeface="Arial" panose="020B0604020202020204" pitchFamily="34" charset="0"/>
                <a:ea typeface="微软雅黑" panose="020B0503020204020204" charset="-122"/>
                <a:sym typeface="+mn-ea"/>
              </a:rPr>
              <a:t>白象舞步的思考</a:t>
            </a:r>
            <a:endParaRPr kumimoji="1" lang="zh-CN" altLang="en-US" sz="2000" b="1" dirty="0" smtClean="0">
              <a:solidFill>
                <a:schemeClr val="bg1">
                  <a:lumMod val="75000"/>
                </a:schemeClr>
              </a:solidFill>
              <a:latin typeface="Arial" panose="020B0604020202020204" pitchFamily="34" charset="0"/>
              <a:ea typeface="微软雅黑" panose="020B0503020204020204" charset="-122"/>
              <a:cs typeface="Heiti SC Light"/>
              <a:sym typeface="+mn-ea"/>
            </a:endParaRPr>
          </a:p>
        </p:txBody>
      </p:sp>
      <p:sp>
        <p:nvSpPr>
          <p:cNvPr id="3" name="文本框 2"/>
          <p:cNvSpPr txBox="1"/>
          <p:nvPr/>
        </p:nvSpPr>
        <p:spPr>
          <a:xfrm>
            <a:off x="3766185" y="1405890"/>
            <a:ext cx="4887595" cy="2579370"/>
          </a:xfrm>
          <a:prstGeom prst="rect">
            <a:avLst/>
          </a:prstGeom>
          <a:noFill/>
        </p:spPr>
        <p:txBody>
          <a:bodyPr wrap="square" rtlCol="0" anchor="t">
            <a:spAutoFit/>
          </a:bodyPr>
          <a:p>
            <a:r>
              <a:rPr lang="zh-CN" altLang="en-US">
                <a:solidFill>
                  <a:schemeClr val="bg1">
                    <a:lumMod val="95000"/>
                  </a:schemeClr>
                </a:solidFill>
                <a:latin typeface="微软雅黑" panose="020B0503020204020204" charset="-122"/>
                <a:ea typeface="微软雅黑" panose="020B0503020204020204" charset="-122"/>
              </a:rPr>
              <a:t>第二攻击波普遍使用了具有极高社工构造技巧的鱼叉式钓鱼邮件进行定向投放，至少使用了</a:t>
            </a:r>
            <a:r>
              <a:rPr lang="zh-CN" altLang="en-US">
                <a:solidFill>
                  <a:srgbClr val="FF0000"/>
                </a:solidFill>
                <a:latin typeface="微软雅黑" panose="020B0503020204020204" charset="-122"/>
                <a:ea typeface="微软雅黑" panose="020B0503020204020204" charset="-122"/>
              </a:rPr>
              <a:t>CVE-2014-4114</a:t>
            </a:r>
            <a:r>
              <a:rPr lang="zh-CN" altLang="en-US">
                <a:solidFill>
                  <a:schemeClr val="bg1">
                    <a:lumMod val="95000"/>
                  </a:schemeClr>
                </a:solidFill>
                <a:latin typeface="微软雅黑" panose="020B0503020204020204" charset="-122"/>
                <a:ea typeface="微软雅黑" panose="020B0503020204020204" charset="-122"/>
              </a:rPr>
              <a:t>和</a:t>
            </a:r>
            <a:r>
              <a:rPr lang="zh-CN" altLang="en-US">
                <a:solidFill>
                  <a:srgbClr val="FF0000"/>
                </a:solidFill>
                <a:latin typeface="微软雅黑" panose="020B0503020204020204" charset="-122"/>
                <a:ea typeface="微软雅黑" panose="020B0503020204020204" charset="-122"/>
              </a:rPr>
              <a:t>CVE-2015-1641</a:t>
            </a:r>
            <a:r>
              <a:rPr lang="zh-CN" altLang="en-US">
                <a:solidFill>
                  <a:schemeClr val="bg1">
                    <a:lumMod val="95000"/>
                  </a:schemeClr>
                </a:solidFill>
                <a:latin typeface="微软雅黑" panose="020B0503020204020204" charset="-122"/>
                <a:ea typeface="微软雅黑" panose="020B0503020204020204" charset="-122"/>
              </a:rPr>
              <a:t>等三个漏洞;其在传播层上不再单纯采用附件而转为下载链接、部分漏洞利用采取了反检测技术对抗;其相关载荷的HASH数量则明显减少，其中使用了通过Autoit脚本语言和疑似由商业攻击平台MSF生成的ShellCode;同时其初步具备了更为清晰的远程控制的指令体系。</a:t>
            </a:r>
            <a:endParaRPr lang="zh-CN" altLang="en-US">
              <a:solidFill>
                <a:schemeClr val="bg1">
                  <a:lumMod val="95000"/>
                </a:schemeClr>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tretch>
            <a:fillRect/>
          </a:stretch>
        </p:blipFill>
        <p:spPr>
          <a:xfrm>
            <a:off x="266700" y="1261745"/>
            <a:ext cx="3334385" cy="2943225"/>
          </a:xfrm>
          <a:prstGeom prst="rect">
            <a:avLst/>
          </a:prstGeom>
        </p:spPr>
      </p:pic>
      <p:sp>
        <p:nvSpPr>
          <p:cNvPr id="5" name="文本框 4"/>
          <p:cNvSpPr txBox="1"/>
          <p:nvPr/>
        </p:nvSpPr>
        <p:spPr>
          <a:xfrm>
            <a:off x="3766185" y="3985260"/>
            <a:ext cx="5189855" cy="287020"/>
          </a:xfrm>
          <a:prstGeom prst="rect">
            <a:avLst/>
          </a:prstGeom>
          <a:noFill/>
        </p:spPr>
        <p:txBody>
          <a:bodyPr wrap="square" rtlCol="0" anchor="t">
            <a:spAutoFit/>
          </a:bodyPr>
          <a:p>
            <a:r>
              <a:rPr lang="zh-CN" altLang="en-US" sz="1200">
                <a:solidFill>
                  <a:schemeClr val="bg1">
                    <a:lumMod val="75000"/>
                  </a:schemeClr>
                </a:solidFill>
                <a:latin typeface="微软雅黑" panose="020B0503020204020204" charset="-122"/>
                <a:ea typeface="微软雅黑" panose="020B0503020204020204" charset="-122"/>
              </a:rPr>
              <a:t>摘自安天发布的《白象的舞步——来自南亚次大陆的网络攻击》分析报告</a:t>
            </a:r>
            <a:endParaRPr lang="zh-CN" altLang="en-US" sz="1200">
              <a:solidFill>
                <a:schemeClr val="bg1">
                  <a:lumMod val="7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3335354" y="1383647"/>
            <a:ext cx="2241550" cy="808990"/>
          </a:xfrm>
          <a:prstGeom prst="rect">
            <a:avLst/>
          </a:prstGeom>
          <a:noFill/>
        </p:spPr>
        <p:txBody>
          <a:bodyPr wrap="none" rtlCol="0">
            <a:spAutoFit/>
          </a:bodyPr>
          <a:lstStyle/>
          <a:p>
            <a:r>
              <a:rPr kumimoji="1" lang="en-US" altLang="zh-CN" sz="4400" dirty="0" smtClean="0">
                <a:solidFill>
                  <a:schemeClr val="bg1">
                    <a:lumMod val="75000"/>
                  </a:schemeClr>
                </a:solidFill>
                <a:latin typeface="微软雅黑" panose="020B0503020204020204" charset="-122"/>
                <a:ea typeface="微软雅黑" panose="020B0503020204020204" charset="-122"/>
                <a:cs typeface="Heiti SC Light"/>
              </a:rPr>
              <a:t>Part.</a:t>
            </a:r>
            <a:r>
              <a:rPr kumimoji="1" lang="zh-CN" altLang="en-US" sz="4400" dirty="0" smtClean="0">
                <a:solidFill>
                  <a:schemeClr val="bg1">
                    <a:lumMod val="75000"/>
                  </a:schemeClr>
                </a:solidFill>
                <a:latin typeface="微软雅黑" panose="020B0503020204020204" charset="-122"/>
                <a:ea typeface="微软雅黑" panose="020B0503020204020204" charset="-122"/>
                <a:cs typeface="Hiragino Sans GB W3"/>
              </a:rPr>
              <a:t> </a:t>
            </a:r>
            <a:r>
              <a:rPr kumimoji="1" lang="en-US" altLang="zh-CN" sz="4400" b="1" dirty="0" smtClean="0">
                <a:solidFill>
                  <a:schemeClr val="bg1">
                    <a:lumMod val="75000"/>
                  </a:schemeClr>
                </a:solidFill>
                <a:latin typeface="微软雅黑" panose="020B0503020204020204" charset="-122"/>
                <a:ea typeface="微软雅黑" panose="020B0503020204020204" charset="-122"/>
                <a:cs typeface="微软雅黑" panose="020B0503020204020204" charset="-122"/>
              </a:rPr>
              <a:t>02</a:t>
            </a:r>
            <a:endParaRPr kumimoji="1" lang="en-US" altLang="zh-CN" sz="4400" b="1" dirty="0" smtClean="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11" name="直线连接符 10"/>
          <p:cNvCxnSpPr/>
          <p:nvPr/>
        </p:nvCxnSpPr>
        <p:spPr>
          <a:xfrm>
            <a:off x="1299003" y="2302636"/>
            <a:ext cx="6545994" cy="0"/>
          </a:xfrm>
          <a:prstGeom prst="line">
            <a:avLst/>
          </a:prstGeom>
          <a:ln>
            <a:solidFill>
              <a:srgbClr val="D5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299845" y="2399030"/>
            <a:ext cx="6533515" cy="483235"/>
          </a:xfrm>
          <a:prstGeom prst="rect">
            <a:avLst/>
          </a:prstGeom>
          <a:noFill/>
        </p:spPr>
        <p:txBody>
          <a:bodyPr wrap="square" rtlCol="0">
            <a:spAutoFit/>
          </a:bodyPr>
          <a:lstStyle/>
          <a:p>
            <a:pPr algn="ctr"/>
            <a:r>
              <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rPr>
              <a:t>讲点废话，漏洞到底谁在修复呢？</a:t>
            </a:r>
            <a:endPar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endParaRPr>
          </a:p>
        </p:txBody>
      </p:sp>
      <p:cxnSp>
        <p:nvCxnSpPr>
          <p:cNvPr id="19" name="直线连接符 18"/>
          <p:cNvCxnSpPr/>
          <p:nvPr/>
        </p:nvCxnSpPr>
        <p:spPr>
          <a:xfrm>
            <a:off x="1299003" y="2981641"/>
            <a:ext cx="6545994" cy="0"/>
          </a:xfrm>
          <a:prstGeom prst="line">
            <a:avLst/>
          </a:prstGeom>
          <a:ln>
            <a:solidFill>
              <a:srgbClr val="D5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企业安全的各种角色</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
        <p:nvSpPr>
          <p:cNvPr id="14342" name="TextBox 10"/>
          <p:cNvSpPr txBox="1"/>
          <p:nvPr/>
        </p:nvSpPr>
        <p:spPr>
          <a:xfrm>
            <a:off x="935990" y="3418205"/>
            <a:ext cx="1536700" cy="27178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企业安全相关负责人</a:t>
            </a:r>
            <a:endParaRPr lang="zh-CN" altLang="en-US" sz="1200" b="1">
              <a:solidFill>
                <a:schemeClr val="bg1">
                  <a:lumMod val="75000"/>
                </a:schemeClr>
              </a:solidFill>
              <a:latin typeface="微软雅黑" panose="020B0503020204020204" charset="-122"/>
              <a:ea typeface="微软雅黑" panose="020B0503020204020204" charset="-122"/>
            </a:endParaRPr>
          </a:p>
        </p:txBody>
      </p:sp>
      <p:pic>
        <p:nvPicPr>
          <p:cNvPr id="3" name="图片 2" descr="Man_Smoking_ManInBlack_Black_128px_500500_easyicon.net"/>
          <p:cNvPicPr>
            <a:picLocks noChangeAspect="1"/>
          </p:cNvPicPr>
          <p:nvPr/>
        </p:nvPicPr>
        <p:blipFill>
          <a:blip r:embed="rId3"/>
          <a:stretch>
            <a:fillRect/>
          </a:stretch>
        </p:blipFill>
        <p:spPr>
          <a:xfrm>
            <a:off x="1003300" y="1800225"/>
            <a:ext cx="1400175" cy="1400175"/>
          </a:xfrm>
          <a:prstGeom prst="rect">
            <a:avLst/>
          </a:prstGeom>
        </p:spPr>
      </p:pic>
      <p:pic>
        <p:nvPicPr>
          <p:cNvPr id="4" name="图片 3" descr="Security_guard_512px_1099264_easyicon.net"/>
          <p:cNvPicPr>
            <a:picLocks noChangeAspect="1"/>
          </p:cNvPicPr>
          <p:nvPr/>
        </p:nvPicPr>
        <p:blipFill>
          <a:blip r:embed="rId4"/>
          <a:stretch>
            <a:fillRect/>
          </a:stretch>
        </p:blipFill>
        <p:spPr>
          <a:xfrm>
            <a:off x="2882900" y="1888490"/>
            <a:ext cx="1400175" cy="1400175"/>
          </a:xfrm>
          <a:prstGeom prst="rect">
            <a:avLst/>
          </a:prstGeom>
        </p:spPr>
      </p:pic>
      <p:pic>
        <p:nvPicPr>
          <p:cNvPr id="5" name="图片 4" descr="Service_man_512px_1097017_easyicon.net"/>
          <p:cNvPicPr>
            <a:picLocks noChangeAspect="1"/>
          </p:cNvPicPr>
          <p:nvPr/>
        </p:nvPicPr>
        <p:blipFill>
          <a:blip r:embed="rId5"/>
          <a:stretch>
            <a:fillRect/>
          </a:stretch>
        </p:blipFill>
        <p:spPr>
          <a:xfrm>
            <a:off x="4878070" y="1819275"/>
            <a:ext cx="1469390" cy="1469390"/>
          </a:xfrm>
          <a:prstGeom prst="rect">
            <a:avLst/>
          </a:prstGeom>
        </p:spPr>
      </p:pic>
      <p:pic>
        <p:nvPicPr>
          <p:cNvPr id="10" name="图片 9" descr="html5_geek_matt_html_512px_531948_easyicon.net"/>
          <p:cNvPicPr>
            <a:picLocks noChangeAspect="1"/>
          </p:cNvPicPr>
          <p:nvPr/>
        </p:nvPicPr>
        <p:blipFill>
          <a:blip r:embed="rId6"/>
          <a:stretch>
            <a:fillRect/>
          </a:stretch>
        </p:blipFill>
        <p:spPr>
          <a:xfrm>
            <a:off x="6595110" y="1864360"/>
            <a:ext cx="1447800" cy="1447800"/>
          </a:xfrm>
          <a:prstGeom prst="rect">
            <a:avLst/>
          </a:prstGeom>
        </p:spPr>
      </p:pic>
      <p:sp>
        <p:nvSpPr>
          <p:cNvPr id="11" name="TextBox 10"/>
          <p:cNvSpPr txBox="1"/>
          <p:nvPr/>
        </p:nvSpPr>
        <p:spPr>
          <a:xfrm>
            <a:off x="2814320" y="3418205"/>
            <a:ext cx="1536700" cy="27178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企业安全部门人员</a:t>
            </a:r>
            <a:endParaRPr lang="zh-CN" altLang="en-US" sz="1200" b="1">
              <a:solidFill>
                <a:schemeClr val="bg1">
                  <a:lumMod val="75000"/>
                </a:schemeClr>
              </a:solidFill>
              <a:latin typeface="微软雅黑" panose="020B0503020204020204" charset="-122"/>
              <a:ea typeface="微软雅黑" panose="020B0503020204020204" charset="-122"/>
            </a:endParaRPr>
          </a:p>
        </p:txBody>
      </p:sp>
      <p:sp>
        <p:nvSpPr>
          <p:cNvPr id="12" name="TextBox 10"/>
          <p:cNvSpPr txBox="1"/>
          <p:nvPr/>
        </p:nvSpPr>
        <p:spPr>
          <a:xfrm>
            <a:off x="4810760" y="3418205"/>
            <a:ext cx="1536700" cy="27178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企业运维人员</a:t>
            </a:r>
            <a:endParaRPr lang="zh-CN" altLang="en-US" sz="1200" b="1">
              <a:solidFill>
                <a:schemeClr val="bg1">
                  <a:lumMod val="75000"/>
                </a:schemeClr>
              </a:solidFill>
              <a:latin typeface="微软雅黑" panose="020B0503020204020204" charset="-122"/>
              <a:ea typeface="微软雅黑" panose="020B0503020204020204" charset="-122"/>
            </a:endParaRPr>
          </a:p>
        </p:txBody>
      </p:sp>
      <p:sp>
        <p:nvSpPr>
          <p:cNvPr id="13" name="TextBox 10"/>
          <p:cNvSpPr txBox="1"/>
          <p:nvPr/>
        </p:nvSpPr>
        <p:spPr>
          <a:xfrm>
            <a:off x="6753860" y="3418205"/>
            <a:ext cx="1536700" cy="27178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企业研发人员</a:t>
            </a:r>
            <a:endParaRPr lang="zh-CN" altLang="en-US" sz="1200" b="1">
              <a:solidFill>
                <a:schemeClr val="bg1">
                  <a:lumMod val="7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一个真实案例</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
        <p:nvSpPr>
          <p:cNvPr id="14342" name="TextBox 10"/>
          <p:cNvSpPr txBox="1"/>
          <p:nvPr/>
        </p:nvSpPr>
        <p:spPr>
          <a:xfrm>
            <a:off x="3395980" y="1602105"/>
            <a:ext cx="2128520" cy="63754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企业安全相关负责人</a:t>
            </a:r>
            <a:endParaRPr lang="zh-CN" altLang="en-US" sz="1200" b="1">
              <a:solidFill>
                <a:schemeClr val="bg1">
                  <a:lumMod val="75000"/>
                </a:schemeClr>
              </a:solidFill>
              <a:latin typeface="微软雅黑" panose="020B0503020204020204" charset="-122"/>
              <a:ea typeface="微软雅黑" panose="020B0503020204020204" charset="-122"/>
            </a:endParaRPr>
          </a:p>
          <a:p>
            <a:pPr lvl="0" algn="ctr"/>
            <a:endParaRPr lang="zh-CN" altLang="en-US" sz="1200" b="1">
              <a:solidFill>
                <a:schemeClr val="bg1">
                  <a:lumMod val="75000"/>
                </a:schemeClr>
              </a:solidFill>
              <a:latin typeface="微软雅黑" panose="020B0503020204020204" charset="-122"/>
              <a:ea typeface="微软雅黑" panose="020B0503020204020204" charset="-122"/>
            </a:endParaRPr>
          </a:p>
          <a:p>
            <a:pPr lvl="0" algn="ctr"/>
            <a:r>
              <a:rPr lang="zh-CN" altLang="en-US" sz="1200" b="1">
                <a:solidFill>
                  <a:schemeClr val="bg1">
                    <a:lumMod val="75000"/>
                  </a:schemeClr>
                </a:solidFill>
                <a:latin typeface="微软雅黑" panose="020B0503020204020204" charset="-122"/>
                <a:ea typeface="微软雅黑" panose="020B0503020204020204" charset="-122"/>
              </a:rPr>
              <a:t>你们赶紧修复呀</a:t>
            </a:r>
            <a:endParaRPr lang="zh-CN" altLang="en-US" sz="1200" b="1">
              <a:solidFill>
                <a:schemeClr val="bg1">
                  <a:lumMod val="75000"/>
                </a:schemeClr>
              </a:solidFill>
              <a:latin typeface="微软雅黑" panose="020B0503020204020204" charset="-122"/>
              <a:ea typeface="微软雅黑" panose="020B0503020204020204" charset="-122"/>
            </a:endParaRPr>
          </a:p>
        </p:txBody>
      </p:sp>
      <p:pic>
        <p:nvPicPr>
          <p:cNvPr id="3" name="图片 2" descr="Man_Smoking_ManInBlack_Black_128px_500500_easyicon.net"/>
          <p:cNvPicPr>
            <a:picLocks noChangeAspect="1"/>
          </p:cNvPicPr>
          <p:nvPr/>
        </p:nvPicPr>
        <p:blipFill>
          <a:blip r:embed="rId3"/>
          <a:stretch>
            <a:fillRect/>
          </a:stretch>
        </p:blipFill>
        <p:spPr>
          <a:xfrm>
            <a:off x="3942080" y="601980"/>
            <a:ext cx="1000125" cy="1000125"/>
          </a:xfrm>
          <a:prstGeom prst="rect">
            <a:avLst/>
          </a:prstGeom>
        </p:spPr>
      </p:pic>
      <p:pic>
        <p:nvPicPr>
          <p:cNvPr id="4" name="图片 3" descr="Security_guard_512px_1099264_easyicon.net"/>
          <p:cNvPicPr>
            <a:picLocks noChangeAspect="1"/>
          </p:cNvPicPr>
          <p:nvPr/>
        </p:nvPicPr>
        <p:blipFill>
          <a:blip r:embed="rId4"/>
          <a:stretch>
            <a:fillRect/>
          </a:stretch>
        </p:blipFill>
        <p:spPr>
          <a:xfrm>
            <a:off x="1332865" y="1733550"/>
            <a:ext cx="1140460" cy="1140460"/>
          </a:xfrm>
          <a:prstGeom prst="rect">
            <a:avLst/>
          </a:prstGeom>
        </p:spPr>
      </p:pic>
      <p:pic>
        <p:nvPicPr>
          <p:cNvPr id="5" name="图片 4" descr="Service_man_512px_1097017_easyicon.net"/>
          <p:cNvPicPr>
            <a:picLocks noChangeAspect="1"/>
          </p:cNvPicPr>
          <p:nvPr/>
        </p:nvPicPr>
        <p:blipFill>
          <a:blip r:embed="rId5"/>
          <a:stretch>
            <a:fillRect/>
          </a:stretch>
        </p:blipFill>
        <p:spPr>
          <a:xfrm>
            <a:off x="6424295" y="1569085"/>
            <a:ext cx="1045845" cy="1045845"/>
          </a:xfrm>
          <a:prstGeom prst="rect">
            <a:avLst/>
          </a:prstGeom>
        </p:spPr>
      </p:pic>
      <p:pic>
        <p:nvPicPr>
          <p:cNvPr id="10" name="图片 9" descr="html5_geek_matt_html_512px_531948_easyicon.net"/>
          <p:cNvPicPr>
            <a:picLocks noChangeAspect="1"/>
          </p:cNvPicPr>
          <p:nvPr/>
        </p:nvPicPr>
        <p:blipFill>
          <a:blip r:embed="rId6"/>
          <a:stretch>
            <a:fillRect/>
          </a:stretch>
        </p:blipFill>
        <p:spPr>
          <a:xfrm>
            <a:off x="6356350" y="3418205"/>
            <a:ext cx="1113790" cy="1113790"/>
          </a:xfrm>
          <a:prstGeom prst="rect">
            <a:avLst/>
          </a:prstGeom>
        </p:spPr>
      </p:pic>
      <p:sp>
        <p:nvSpPr>
          <p:cNvPr id="11" name="TextBox 10"/>
          <p:cNvSpPr txBox="1"/>
          <p:nvPr/>
        </p:nvSpPr>
        <p:spPr>
          <a:xfrm>
            <a:off x="744220" y="2874010"/>
            <a:ext cx="2212340" cy="100330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企业安全部门人员</a:t>
            </a:r>
            <a:endParaRPr lang="zh-CN" altLang="en-US" sz="1200" b="1">
              <a:solidFill>
                <a:schemeClr val="bg1">
                  <a:lumMod val="75000"/>
                </a:schemeClr>
              </a:solidFill>
              <a:latin typeface="微软雅黑" panose="020B0503020204020204" charset="-122"/>
              <a:ea typeface="微软雅黑" panose="020B0503020204020204" charset="-122"/>
            </a:endParaRPr>
          </a:p>
          <a:p>
            <a:pPr lvl="0" algn="ctr"/>
            <a:endParaRPr lang="zh-CN" altLang="en-US" sz="1200" b="1">
              <a:solidFill>
                <a:schemeClr val="bg1">
                  <a:lumMod val="75000"/>
                </a:schemeClr>
              </a:solidFill>
              <a:latin typeface="微软雅黑" panose="020B0503020204020204" charset="-122"/>
              <a:ea typeface="微软雅黑" panose="020B0503020204020204" charset="-122"/>
            </a:endParaRPr>
          </a:p>
          <a:p>
            <a:pPr lvl="0" algn="ctr"/>
            <a:r>
              <a:rPr lang="en-US" altLang="zh-CN" sz="1200" b="1">
                <a:solidFill>
                  <a:schemeClr val="bg1">
                    <a:lumMod val="75000"/>
                  </a:schemeClr>
                </a:solidFill>
                <a:latin typeface="微软雅黑" panose="020B0503020204020204" charset="-122"/>
                <a:ea typeface="微软雅黑" panose="020B0503020204020204" charset="-122"/>
              </a:rPr>
              <a:t>SRC</a:t>
            </a:r>
            <a:r>
              <a:rPr lang="zh-CN" altLang="en-US" sz="1200" b="1">
                <a:solidFill>
                  <a:schemeClr val="bg1">
                    <a:lumMod val="75000"/>
                  </a:schemeClr>
                </a:solidFill>
                <a:latin typeface="微软雅黑" panose="020B0503020204020204" charset="-122"/>
                <a:ea typeface="微软雅黑" panose="020B0503020204020204" charset="-122"/>
              </a:rPr>
              <a:t>收到一个弱密码漏洞</a:t>
            </a:r>
            <a:endParaRPr lang="zh-CN" altLang="en-US" sz="1200" b="1">
              <a:solidFill>
                <a:schemeClr val="bg1">
                  <a:lumMod val="75000"/>
                </a:schemeClr>
              </a:solidFill>
              <a:latin typeface="微软雅黑" panose="020B0503020204020204" charset="-122"/>
              <a:ea typeface="微软雅黑" panose="020B0503020204020204" charset="-122"/>
            </a:endParaRPr>
          </a:p>
          <a:p>
            <a:pPr lvl="0" algn="ctr"/>
            <a:r>
              <a:rPr lang="zh-CN" altLang="en-US" sz="1200" b="1">
                <a:solidFill>
                  <a:schemeClr val="bg1">
                    <a:lumMod val="75000"/>
                  </a:schemeClr>
                </a:solidFill>
                <a:latin typeface="微软雅黑" panose="020B0503020204020204" charset="-122"/>
                <a:ea typeface="微软雅黑" panose="020B0503020204020204" charset="-122"/>
              </a:rPr>
              <a:t>我们自己的人又检测出一个</a:t>
            </a:r>
            <a:r>
              <a:rPr lang="en-US" altLang="zh-CN" sz="1200" b="1">
                <a:solidFill>
                  <a:schemeClr val="bg1">
                    <a:lumMod val="75000"/>
                  </a:schemeClr>
                </a:solidFill>
                <a:latin typeface="微软雅黑" panose="020B0503020204020204" charset="-122"/>
                <a:ea typeface="微软雅黑" panose="020B0503020204020204" charset="-122"/>
              </a:rPr>
              <a:t>SQL</a:t>
            </a:r>
            <a:r>
              <a:rPr lang="zh-CN" altLang="en-US" sz="1200" b="1">
                <a:solidFill>
                  <a:schemeClr val="bg1">
                    <a:lumMod val="75000"/>
                  </a:schemeClr>
                </a:solidFill>
                <a:latin typeface="微软雅黑" panose="020B0503020204020204" charset="-122"/>
                <a:ea typeface="微软雅黑" panose="020B0503020204020204" charset="-122"/>
              </a:rPr>
              <a:t>注入漏洞</a:t>
            </a:r>
            <a:endParaRPr lang="zh-CN" altLang="en-US" sz="1200" b="1">
              <a:solidFill>
                <a:schemeClr val="bg1">
                  <a:lumMod val="75000"/>
                </a:schemeClr>
              </a:solidFill>
              <a:latin typeface="微软雅黑" panose="020B0503020204020204" charset="-122"/>
              <a:ea typeface="微软雅黑" panose="020B0503020204020204" charset="-122"/>
            </a:endParaRPr>
          </a:p>
        </p:txBody>
      </p:sp>
      <p:sp>
        <p:nvSpPr>
          <p:cNvPr id="12" name="TextBox 10"/>
          <p:cNvSpPr txBox="1"/>
          <p:nvPr/>
        </p:nvSpPr>
        <p:spPr>
          <a:xfrm>
            <a:off x="7106920" y="2343150"/>
            <a:ext cx="1536700" cy="27178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企业运维人员</a:t>
            </a:r>
            <a:endParaRPr lang="zh-CN" altLang="en-US" sz="1200" b="1">
              <a:solidFill>
                <a:schemeClr val="bg1">
                  <a:lumMod val="75000"/>
                </a:schemeClr>
              </a:solidFill>
              <a:latin typeface="微软雅黑" panose="020B0503020204020204" charset="-122"/>
              <a:ea typeface="微软雅黑" panose="020B0503020204020204" charset="-122"/>
            </a:endParaRPr>
          </a:p>
        </p:txBody>
      </p:sp>
      <p:sp>
        <p:nvSpPr>
          <p:cNvPr id="13" name="TextBox 10"/>
          <p:cNvSpPr txBox="1"/>
          <p:nvPr/>
        </p:nvSpPr>
        <p:spPr>
          <a:xfrm>
            <a:off x="7106920" y="4260215"/>
            <a:ext cx="1536700" cy="27178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企业研发人员</a:t>
            </a:r>
            <a:endParaRPr lang="zh-CN" altLang="en-US" sz="1200" b="1">
              <a:solidFill>
                <a:schemeClr val="bg1">
                  <a:lumMod val="75000"/>
                </a:schemeClr>
              </a:solidFill>
              <a:latin typeface="微软雅黑" panose="020B0503020204020204" charset="-122"/>
              <a:ea typeface="微软雅黑" panose="020B0503020204020204" charset="-122"/>
            </a:endParaRPr>
          </a:p>
        </p:txBody>
      </p:sp>
      <p:cxnSp>
        <p:nvCxnSpPr>
          <p:cNvPr id="2" name="直接箭头连接符 1"/>
          <p:cNvCxnSpPr/>
          <p:nvPr/>
        </p:nvCxnSpPr>
        <p:spPr>
          <a:xfrm flipH="1">
            <a:off x="2723515" y="2061210"/>
            <a:ext cx="832485" cy="553720"/>
          </a:xfrm>
          <a:prstGeom prst="straightConnector1">
            <a:avLst/>
          </a:prstGeom>
          <a:ln>
            <a:solidFill>
              <a:schemeClr val="bg1">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直接箭头连接符 8"/>
          <p:cNvCxnSpPr/>
          <p:nvPr/>
        </p:nvCxnSpPr>
        <p:spPr>
          <a:xfrm flipV="1">
            <a:off x="2911475" y="2614930"/>
            <a:ext cx="3444875" cy="636905"/>
          </a:xfrm>
          <a:prstGeom prst="straightConnector1">
            <a:avLst/>
          </a:prstGeom>
          <a:ln>
            <a:solidFill>
              <a:schemeClr val="bg1">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直接箭头连接符 13"/>
          <p:cNvCxnSpPr/>
          <p:nvPr/>
        </p:nvCxnSpPr>
        <p:spPr>
          <a:xfrm>
            <a:off x="2905760" y="3877310"/>
            <a:ext cx="3518535" cy="502285"/>
          </a:xfrm>
          <a:prstGeom prst="straightConnector1">
            <a:avLst/>
          </a:prstGeom>
          <a:ln>
            <a:solidFill>
              <a:schemeClr val="bg1">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直接箭头连接符 14"/>
          <p:cNvCxnSpPr/>
          <p:nvPr/>
        </p:nvCxnSpPr>
        <p:spPr>
          <a:xfrm>
            <a:off x="6859270" y="2672715"/>
            <a:ext cx="8255" cy="745490"/>
          </a:xfrm>
          <a:prstGeom prst="straightConnector1">
            <a:avLst/>
          </a:prstGeom>
          <a:ln>
            <a:solidFill>
              <a:schemeClr val="bg1">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一个真实的现状</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
        <p:nvSpPr>
          <p:cNvPr id="14342" name="TextBox 10"/>
          <p:cNvSpPr txBox="1"/>
          <p:nvPr/>
        </p:nvSpPr>
        <p:spPr>
          <a:xfrm>
            <a:off x="935990" y="3418205"/>
            <a:ext cx="1536700" cy="82042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企业安全相关负责人</a:t>
            </a:r>
            <a:endParaRPr lang="zh-CN" altLang="en-US" sz="1200" b="1">
              <a:solidFill>
                <a:schemeClr val="bg1">
                  <a:lumMod val="75000"/>
                </a:schemeClr>
              </a:solidFill>
              <a:latin typeface="微软雅黑" panose="020B0503020204020204" charset="-122"/>
              <a:ea typeface="微软雅黑" panose="020B0503020204020204" charset="-122"/>
            </a:endParaRPr>
          </a:p>
          <a:p>
            <a:pPr lvl="0" algn="ctr"/>
            <a:endParaRPr lang="zh-CN" altLang="en-US" sz="1200" b="1">
              <a:solidFill>
                <a:schemeClr val="bg1">
                  <a:lumMod val="75000"/>
                </a:schemeClr>
              </a:solidFill>
              <a:latin typeface="微软雅黑" panose="020B0503020204020204" charset="-122"/>
              <a:ea typeface="微软雅黑" panose="020B0503020204020204" charset="-122"/>
            </a:endParaRPr>
          </a:p>
          <a:p>
            <a:pPr lvl="0" algn="ctr"/>
            <a:r>
              <a:rPr lang="zh-CN" altLang="en-US" sz="1200" b="1">
                <a:solidFill>
                  <a:srgbClr val="FF0000"/>
                </a:solidFill>
                <a:latin typeface="微软雅黑" panose="020B0503020204020204" charset="-122"/>
                <a:ea typeface="微软雅黑" panose="020B0503020204020204" charset="-122"/>
              </a:rPr>
              <a:t>看来漏洞永远补不完</a:t>
            </a:r>
            <a:endParaRPr lang="zh-CN" altLang="en-US" sz="1200" b="1">
              <a:solidFill>
                <a:srgbClr val="FF0000"/>
              </a:solidFill>
              <a:latin typeface="微软雅黑" panose="020B0503020204020204" charset="-122"/>
              <a:ea typeface="微软雅黑" panose="020B0503020204020204" charset="-122"/>
            </a:endParaRPr>
          </a:p>
          <a:p>
            <a:pPr lvl="0" algn="ctr"/>
            <a:r>
              <a:rPr lang="zh-CN" altLang="en-US" sz="1200" b="1">
                <a:solidFill>
                  <a:srgbClr val="FF0000"/>
                </a:solidFill>
                <a:latin typeface="微软雅黑" panose="020B0503020204020204" charset="-122"/>
                <a:ea typeface="微软雅黑" panose="020B0503020204020204" charset="-122"/>
              </a:rPr>
              <a:t>甚至不可能减少</a:t>
            </a:r>
            <a:endParaRPr lang="zh-CN" altLang="en-US" sz="1200" b="1">
              <a:solidFill>
                <a:srgbClr val="FF0000"/>
              </a:solidFill>
              <a:latin typeface="微软雅黑" panose="020B0503020204020204" charset="-122"/>
              <a:ea typeface="微软雅黑" panose="020B0503020204020204" charset="-122"/>
            </a:endParaRPr>
          </a:p>
        </p:txBody>
      </p:sp>
      <p:pic>
        <p:nvPicPr>
          <p:cNvPr id="3" name="图片 2" descr="Man_Smoking_ManInBlack_Black_128px_500500_easyicon.net"/>
          <p:cNvPicPr>
            <a:picLocks noChangeAspect="1"/>
          </p:cNvPicPr>
          <p:nvPr/>
        </p:nvPicPr>
        <p:blipFill>
          <a:blip r:embed="rId3"/>
          <a:stretch>
            <a:fillRect/>
          </a:stretch>
        </p:blipFill>
        <p:spPr>
          <a:xfrm>
            <a:off x="1003300" y="1800225"/>
            <a:ext cx="1400175" cy="1400175"/>
          </a:xfrm>
          <a:prstGeom prst="rect">
            <a:avLst/>
          </a:prstGeom>
        </p:spPr>
      </p:pic>
      <p:pic>
        <p:nvPicPr>
          <p:cNvPr id="4" name="图片 3" descr="Security_guard_512px_1099264_easyicon.net"/>
          <p:cNvPicPr>
            <a:picLocks noChangeAspect="1"/>
          </p:cNvPicPr>
          <p:nvPr/>
        </p:nvPicPr>
        <p:blipFill>
          <a:blip r:embed="rId4"/>
          <a:stretch>
            <a:fillRect/>
          </a:stretch>
        </p:blipFill>
        <p:spPr>
          <a:xfrm>
            <a:off x="2882900" y="1888490"/>
            <a:ext cx="1400175" cy="1400175"/>
          </a:xfrm>
          <a:prstGeom prst="rect">
            <a:avLst/>
          </a:prstGeom>
        </p:spPr>
      </p:pic>
      <p:pic>
        <p:nvPicPr>
          <p:cNvPr id="5" name="图片 4" descr="Service_man_512px_1097017_easyicon.net"/>
          <p:cNvPicPr>
            <a:picLocks noChangeAspect="1"/>
          </p:cNvPicPr>
          <p:nvPr/>
        </p:nvPicPr>
        <p:blipFill>
          <a:blip r:embed="rId5"/>
          <a:stretch>
            <a:fillRect/>
          </a:stretch>
        </p:blipFill>
        <p:spPr>
          <a:xfrm>
            <a:off x="4878070" y="1819275"/>
            <a:ext cx="1469390" cy="1469390"/>
          </a:xfrm>
          <a:prstGeom prst="rect">
            <a:avLst/>
          </a:prstGeom>
        </p:spPr>
      </p:pic>
      <p:pic>
        <p:nvPicPr>
          <p:cNvPr id="10" name="图片 9" descr="html5_geek_matt_html_512px_531948_easyicon.net"/>
          <p:cNvPicPr>
            <a:picLocks noChangeAspect="1"/>
          </p:cNvPicPr>
          <p:nvPr/>
        </p:nvPicPr>
        <p:blipFill>
          <a:blip r:embed="rId6"/>
          <a:stretch>
            <a:fillRect/>
          </a:stretch>
        </p:blipFill>
        <p:spPr>
          <a:xfrm>
            <a:off x="6595110" y="1864360"/>
            <a:ext cx="1447800" cy="1447800"/>
          </a:xfrm>
          <a:prstGeom prst="rect">
            <a:avLst/>
          </a:prstGeom>
        </p:spPr>
      </p:pic>
      <p:sp>
        <p:nvSpPr>
          <p:cNvPr id="11" name="TextBox 10"/>
          <p:cNvSpPr txBox="1"/>
          <p:nvPr/>
        </p:nvSpPr>
        <p:spPr>
          <a:xfrm>
            <a:off x="2814320" y="3418205"/>
            <a:ext cx="1536700" cy="82042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企业安全部门人员</a:t>
            </a:r>
            <a:endParaRPr lang="zh-CN" altLang="en-US" sz="1200" b="1">
              <a:solidFill>
                <a:schemeClr val="bg1">
                  <a:lumMod val="75000"/>
                </a:schemeClr>
              </a:solidFill>
              <a:latin typeface="微软雅黑" panose="020B0503020204020204" charset="-122"/>
              <a:ea typeface="微软雅黑" panose="020B0503020204020204" charset="-122"/>
            </a:endParaRPr>
          </a:p>
          <a:p>
            <a:pPr lvl="0" algn="ctr"/>
            <a:endParaRPr lang="zh-CN" altLang="en-US" sz="1200" b="1">
              <a:solidFill>
                <a:schemeClr val="bg1">
                  <a:lumMod val="75000"/>
                </a:schemeClr>
              </a:solidFill>
              <a:latin typeface="微软雅黑" panose="020B0503020204020204" charset="-122"/>
              <a:ea typeface="微软雅黑" panose="020B0503020204020204" charset="-122"/>
            </a:endParaRPr>
          </a:p>
          <a:p>
            <a:pPr lvl="0" algn="ctr"/>
            <a:r>
              <a:rPr lang="zh-CN" altLang="en-US" sz="1200" b="1">
                <a:solidFill>
                  <a:srgbClr val="FF0000"/>
                </a:solidFill>
                <a:latin typeface="微软雅黑" panose="020B0503020204020204" charset="-122"/>
                <a:ea typeface="微软雅黑" panose="020B0503020204020204" charset="-122"/>
              </a:rPr>
              <a:t>漏洞类别没有增加</a:t>
            </a:r>
            <a:endParaRPr lang="zh-CN" altLang="en-US" sz="1200" b="1">
              <a:solidFill>
                <a:srgbClr val="FF0000"/>
              </a:solidFill>
              <a:latin typeface="微软雅黑" panose="020B0503020204020204" charset="-122"/>
              <a:ea typeface="微软雅黑" panose="020B0503020204020204" charset="-122"/>
            </a:endParaRPr>
          </a:p>
          <a:p>
            <a:pPr lvl="0" algn="ctr"/>
            <a:r>
              <a:rPr lang="zh-CN" altLang="en-US" sz="1200" b="1">
                <a:solidFill>
                  <a:srgbClr val="FF0000"/>
                </a:solidFill>
                <a:latin typeface="微软雅黑" panose="020B0503020204020204" charset="-122"/>
                <a:ea typeface="微软雅黑" panose="020B0503020204020204" charset="-122"/>
              </a:rPr>
              <a:t>漏洞数量还在增加</a:t>
            </a:r>
            <a:endParaRPr lang="zh-CN" altLang="en-US" sz="1200" b="1">
              <a:solidFill>
                <a:srgbClr val="FF0000"/>
              </a:solidFill>
              <a:latin typeface="微软雅黑" panose="020B0503020204020204" charset="-122"/>
              <a:ea typeface="微软雅黑" panose="020B0503020204020204" charset="-122"/>
            </a:endParaRPr>
          </a:p>
        </p:txBody>
      </p:sp>
      <p:sp>
        <p:nvSpPr>
          <p:cNvPr id="12" name="TextBox 10"/>
          <p:cNvSpPr txBox="1"/>
          <p:nvPr/>
        </p:nvSpPr>
        <p:spPr>
          <a:xfrm>
            <a:off x="4810760" y="3418205"/>
            <a:ext cx="1536700" cy="82042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企业运维人员</a:t>
            </a:r>
            <a:endParaRPr lang="zh-CN" altLang="en-US" sz="1200" b="1">
              <a:solidFill>
                <a:schemeClr val="bg1">
                  <a:lumMod val="75000"/>
                </a:schemeClr>
              </a:solidFill>
              <a:latin typeface="微软雅黑" panose="020B0503020204020204" charset="-122"/>
              <a:ea typeface="微软雅黑" panose="020B0503020204020204" charset="-122"/>
            </a:endParaRPr>
          </a:p>
          <a:p>
            <a:pPr lvl="0" algn="ctr"/>
            <a:endParaRPr lang="zh-CN" altLang="en-US" sz="1200" b="1">
              <a:solidFill>
                <a:schemeClr val="bg1">
                  <a:lumMod val="75000"/>
                </a:schemeClr>
              </a:solidFill>
              <a:latin typeface="微软雅黑" panose="020B0503020204020204" charset="-122"/>
              <a:ea typeface="微软雅黑" panose="020B0503020204020204" charset="-122"/>
            </a:endParaRPr>
          </a:p>
          <a:p>
            <a:pPr lvl="0" algn="ctr"/>
            <a:r>
              <a:rPr lang="zh-CN" altLang="en-US" sz="1200" b="1">
                <a:solidFill>
                  <a:srgbClr val="FF0000"/>
                </a:solidFill>
                <a:latin typeface="微软雅黑" panose="020B0503020204020204" charset="-122"/>
                <a:ea typeface="微软雅黑" panose="020B0503020204020204" charset="-122"/>
              </a:rPr>
              <a:t>下次设置密码</a:t>
            </a:r>
            <a:endParaRPr lang="zh-CN" altLang="en-US" sz="1200" b="1">
              <a:solidFill>
                <a:srgbClr val="FF0000"/>
              </a:solidFill>
              <a:latin typeface="微软雅黑" panose="020B0503020204020204" charset="-122"/>
              <a:ea typeface="微软雅黑" panose="020B0503020204020204" charset="-122"/>
            </a:endParaRPr>
          </a:p>
          <a:p>
            <a:pPr lvl="0" algn="ctr"/>
            <a:r>
              <a:rPr lang="zh-CN" altLang="en-US" sz="1200" b="1">
                <a:solidFill>
                  <a:srgbClr val="FF0000"/>
                </a:solidFill>
                <a:latin typeface="微软雅黑" panose="020B0503020204020204" charset="-122"/>
                <a:ea typeface="微软雅黑" panose="020B0503020204020204" charset="-122"/>
              </a:rPr>
              <a:t>还是</a:t>
            </a:r>
            <a:r>
              <a:rPr lang="en-US" altLang="zh-CN" sz="1200" b="1">
                <a:solidFill>
                  <a:srgbClr val="FF0000"/>
                </a:solidFill>
                <a:latin typeface="微软雅黑" panose="020B0503020204020204" charset="-122"/>
                <a:ea typeface="微软雅黑" panose="020B0503020204020204" charset="-122"/>
              </a:rPr>
              <a:t>qaz@123</a:t>
            </a:r>
            <a:endParaRPr lang="en-US" altLang="zh-CN" sz="1200" b="1">
              <a:solidFill>
                <a:srgbClr val="FF0000"/>
              </a:solidFill>
              <a:latin typeface="微软雅黑" panose="020B0503020204020204" charset="-122"/>
              <a:ea typeface="微软雅黑" panose="020B0503020204020204" charset="-122"/>
            </a:endParaRPr>
          </a:p>
        </p:txBody>
      </p:sp>
      <p:sp>
        <p:nvSpPr>
          <p:cNvPr id="13" name="TextBox 10"/>
          <p:cNvSpPr txBox="1"/>
          <p:nvPr/>
        </p:nvSpPr>
        <p:spPr>
          <a:xfrm>
            <a:off x="6753860" y="3418205"/>
            <a:ext cx="1536700" cy="820420"/>
          </a:xfrm>
          <a:prstGeom prst="rect">
            <a:avLst/>
          </a:prstGeom>
          <a:noFill/>
          <a:ln w="9525">
            <a:noFill/>
          </a:ln>
        </p:spPr>
        <p:txBody>
          <a:bodyPr vert="horz" wrap="square" lIns="76412" tIns="38206" rIns="76412" bIns="38206" anchor="t">
            <a:spAutoFit/>
          </a:bodyPr>
          <a:p>
            <a:pPr lvl="0" algn="ctr"/>
            <a:r>
              <a:rPr lang="zh-CN" altLang="en-US" sz="1200" b="1">
                <a:solidFill>
                  <a:schemeClr val="bg1">
                    <a:lumMod val="75000"/>
                  </a:schemeClr>
                </a:solidFill>
                <a:latin typeface="微软雅黑" panose="020B0503020204020204" charset="-122"/>
                <a:ea typeface="微软雅黑" panose="020B0503020204020204" charset="-122"/>
              </a:rPr>
              <a:t>企业研发人员</a:t>
            </a:r>
            <a:endParaRPr lang="zh-CN" altLang="en-US" sz="1200" b="1">
              <a:solidFill>
                <a:schemeClr val="bg1">
                  <a:lumMod val="75000"/>
                </a:schemeClr>
              </a:solidFill>
              <a:latin typeface="微软雅黑" panose="020B0503020204020204" charset="-122"/>
              <a:ea typeface="微软雅黑" panose="020B0503020204020204" charset="-122"/>
            </a:endParaRPr>
          </a:p>
          <a:p>
            <a:pPr lvl="0" algn="ctr"/>
            <a:endParaRPr lang="zh-CN" altLang="en-US" sz="1200" b="1">
              <a:solidFill>
                <a:schemeClr val="bg1">
                  <a:lumMod val="75000"/>
                </a:schemeClr>
              </a:solidFill>
              <a:latin typeface="微软雅黑" panose="020B0503020204020204" charset="-122"/>
              <a:ea typeface="微软雅黑" panose="020B0503020204020204" charset="-122"/>
            </a:endParaRPr>
          </a:p>
          <a:p>
            <a:pPr lvl="0" algn="ctr"/>
            <a:r>
              <a:rPr lang="zh-CN" altLang="en-US" sz="1200" b="1">
                <a:solidFill>
                  <a:srgbClr val="FF0000"/>
                </a:solidFill>
                <a:latin typeface="微软雅黑" panose="020B0503020204020204" charset="-122"/>
                <a:ea typeface="微软雅黑" panose="020B0503020204020204" charset="-122"/>
              </a:rPr>
              <a:t>下次写数据库查询还是不带过滤的</a:t>
            </a:r>
            <a:endParaRPr lang="zh-CN" altLang="en-US" sz="1200" b="1">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又得插一嘴</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
        <p:nvSpPr>
          <p:cNvPr id="2" name="文本框 1"/>
          <p:cNvSpPr txBox="1"/>
          <p:nvPr/>
        </p:nvSpPr>
        <p:spPr>
          <a:xfrm>
            <a:off x="742315" y="1620520"/>
            <a:ext cx="7659370" cy="1795780"/>
          </a:xfrm>
          <a:prstGeom prst="rect">
            <a:avLst/>
          </a:prstGeom>
          <a:noFill/>
        </p:spPr>
        <p:txBody>
          <a:bodyPr wrap="square" rtlCol="0">
            <a:spAutoFit/>
          </a:bodyPr>
          <a:p>
            <a:pPr algn="ctr"/>
            <a:r>
              <a:rPr lang="zh-CN" altLang="en-US" sz="5400">
                <a:solidFill>
                  <a:schemeClr val="bg1">
                    <a:lumMod val="75000"/>
                  </a:schemeClr>
                </a:solidFill>
                <a:latin typeface="微软雅黑" panose="020B0503020204020204" charset="-122"/>
                <a:ea typeface="微软雅黑" panose="020B0503020204020204" charset="-122"/>
              </a:rPr>
              <a:t>补洞的人不懂安全</a:t>
            </a:r>
            <a:endParaRPr lang="zh-CN" altLang="en-US" sz="5400">
              <a:solidFill>
                <a:schemeClr val="bg1">
                  <a:lumMod val="75000"/>
                </a:schemeClr>
              </a:solidFill>
              <a:latin typeface="微软雅黑" panose="020B0503020204020204" charset="-122"/>
              <a:ea typeface="微软雅黑" panose="020B0503020204020204" charset="-122"/>
            </a:endParaRPr>
          </a:p>
          <a:p>
            <a:pPr algn="ctr"/>
            <a:r>
              <a:rPr lang="zh-CN" altLang="en-US" sz="5400">
                <a:solidFill>
                  <a:schemeClr val="bg1">
                    <a:lumMod val="75000"/>
                  </a:schemeClr>
                </a:solidFill>
                <a:latin typeface="微软雅黑" panose="020B0503020204020204" charset="-122"/>
                <a:ea typeface="微软雅黑" panose="020B0503020204020204" charset="-122"/>
              </a:rPr>
              <a:t>懂安全的插不上手</a:t>
            </a:r>
            <a:endParaRPr lang="zh-CN" altLang="en-US" sz="5400">
              <a:solidFill>
                <a:schemeClr val="bg1">
                  <a:lumMod val="7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3335354" y="1383647"/>
            <a:ext cx="2241550" cy="808990"/>
          </a:xfrm>
          <a:prstGeom prst="rect">
            <a:avLst/>
          </a:prstGeom>
          <a:noFill/>
        </p:spPr>
        <p:txBody>
          <a:bodyPr wrap="none" rtlCol="0">
            <a:spAutoFit/>
          </a:bodyPr>
          <a:lstStyle/>
          <a:p>
            <a:r>
              <a:rPr kumimoji="1" lang="en-US" altLang="zh-CN" sz="4400" dirty="0" smtClean="0">
                <a:solidFill>
                  <a:schemeClr val="bg1">
                    <a:lumMod val="75000"/>
                  </a:schemeClr>
                </a:solidFill>
                <a:latin typeface="微软雅黑" panose="020B0503020204020204" charset="-122"/>
                <a:ea typeface="微软雅黑" panose="020B0503020204020204" charset="-122"/>
                <a:cs typeface="Heiti SC Light"/>
              </a:rPr>
              <a:t>Part.</a:t>
            </a:r>
            <a:r>
              <a:rPr kumimoji="1" lang="zh-CN" altLang="en-US" sz="4400" dirty="0" smtClean="0">
                <a:solidFill>
                  <a:schemeClr val="bg1">
                    <a:lumMod val="75000"/>
                  </a:schemeClr>
                </a:solidFill>
                <a:latin typeface="微软雅黑" panose="020B0503020204020204" charset="-122"/>
                <a:ea typeface="微软雅黑" panose="020B0503020204020204" charset="-122"/>
                <a:cs typeface="Hiragino Sans GB W3"/>
              </a:rPr>
              <a:t> </a:t>
            </a:r>
            <a:r>
              <a:rPr kumimoji="1" lang="en-US" altLang="zh-CN" sz="4400" b="1" dirty="0" smtClean="0">
                <a:solidFill>
                  <a:schemeClr val="bg1">
                    <a:lumMod val="75000"/>
                  </a:schemeClr>
                </a:solidFill>
                <a:latin typeface="微软雅黑" panose="020B0503020204020204" charset="-122"/>
                <a:ea typeface="微软雅黑" panose="020B0503020204020204" charset="-122"/>
                <a:cs typeface="微软雅黑" panose="020B0503020204020204" charset="-122"/>
              </a:rPr>
              <a:t>03</a:t>
            </a:r>
            <a:endParaRPr kumimoji="1" lang="en-US" altLang="zh-CN" sz="4400" b="1" dirty="0" smtClean="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11" name="直线连接符 10"/>
          <p:cNvCxnSpPr/>
          <p:nvPr/>
        </p:nvCxnSpPr>
        <p:spPr>
          <a:xfrm>
            <a:off x="1299003" y="2302636"/>
            <a:ext cx="6545994" cy="0"/>
          </a:xfrm>
          <a:prstGeom prst="line">
            <a:avLst/>
          </a:prstGeom>
          <a:ln>
            <a:solidFill>
              <a:srgbClr val="D5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299845" y="2399030"/>
            <a:ext cx="6533515" cy="483235"/>
          </a:xfrm>
          <a:prstGeom prst="rect">
            <a:avLst/>
          </a:prstGeom>
          <a:noFill/>
        </p:spPr>
        <p:txBody>
          <a:bodyPr wrap="square" rtlCol="0">
            <a:spAutoFit/>
          </a:bodyPr>
          <a:lstStyle/>
          <a:p>
            <a:pPr algn="ctr"/>
            <a:r>
              <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rPr>
              <a:t>谈点老话，纵深防御和塔防到底是个啥？</a:t>
            </a:r>
            <a:endPar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endParaRPr>
          </a:p>
        </p:txBody>
      </p:sp>
      <p:cxnSp>
        <p:nvCxnSpPr>
          <p:cNvPr id="19" name="直线连接符 18"/>
          <p:cNvCxnSpPr/>
          <p:nvPr/>
        </p:nvCxnSpPr>
        <p:spPr>
          <a:xfrm>
            <a:off x="1299003" y="2981641"/>
            <a:ext cx="6545994" cy="0"/>
          </a:xfrm>
          <a:prstGeom prst="line">
            <a:avLst/>
          </a:prstGeom>
          <a:ln>
            <a:solidFill>
              <a:srgbClr val="D5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纵深防御和塔防到底是个啥？</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4" name="图片 3" descr="2fdda3cc7cd98d108072c115203fb80e7bec9074"/>
          <p:cNvPicPr>
            <a:picLocks noChangeAspect="1"/>
          </p:cNvPicPr>
          <p:nvPr/>
        </p:nvPicPr>
        <p:blipFill>
          <a:blip r:embed="rId3"/>
          <a:stretch>
            <a:fillRect/>
          </a:stretch>
        </p:blipFill>
        <p:spPr>
          <a:xfrm>
            <a:off x="457200" y="711200"/>
            <a:ext cx="7720330" cy="4064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348105" y="594360"/>
            <a:ext cx="5868670" cy="548640"/>
          </a:xfrm>
          <a:prstGeom prst="rect">
            <a:avLst/>
          </a:prstGeom>
          <a:noFill/>
        </p:spPr>
        <p:txBody>
          <a:bodyPr wrap="square" rtlCol="0">
            <a:spAutoFit/>
          </a:bodyPr>
          <a:lstStyle/>
          <a:p>
            <a:r>
              <a:rPr kumimoji="1" lang="en-US" sz="2800" dirty="0">
                <a:solidFill>
                  <a:schemeClr val="bg1"/>
                </a:solidFill>
                <a:latin typeface="微软雅黑" panose="020B0503020204020204" charset="-122"/>
                <a:ea typeface="微软雅黑" panose="020B0503020204020204" charset="-122"/>
                <a:cs typeface="Heiti SC Light"/>
              </a:rPr>
              <a:t>About Me</a:t>
            </a:r>
            <a:endParaRPr kumimoji="1" lang="en-US" sz="2800" dirty="0" smtClean="0">
              <a:solidFill>
                <a:schemeClr val="bg1"/>
              </a:solidFill>
              <a:latin typeface="微软雅黑" panose="020B0503020204020204" charset="-122"/>
              <a:ea typeface="微软雅黑" panose="020B0503020204020204" charset="-122"/>
              <a:cs typeface="Heiti SC Light"/>
            </a:endParaRPr>
          </a:p>
        </p:txBody>
      </p:sp>
      <p:pic>
        <p:nvPicPr>
          <p:cNvPr id="7" name="图片 6" descr="kcon 1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6" y="386488"/>
            <a:ext cx="725745" cy="725745"/>
          </a:xfrm>
          <a:prstGeom prst="rect">
            <a:avLst/>
          </a:prstGeom>
        </p:spPr>
      </p:pic>
      <p:sp>
        <p:nvSpPr>
          <p:cNvPr id="3" name="文本框 2"/>
          <p:cNvSpPr txBox="1"/>
          <p:nvPr/>
        </p:nvSpPr>
        <p:spPr>
          <a:xfrm>
            <a:off x="622300" y="1295400"/>
            <a:ext cx="4549140" cy="1917065"/>
          </a:xfrm>
          <a:prstGeom prst="rect">
            <a:avLst/>
          </a:prstGeom>
          <a:noFill/>
        </p:spPr>
        <p:txBody>
          <a:bodyPr wrap="square" rtlCol="0">
            <a:spAutoFit/>
          </a:bodyPr>
          <a:p>
            <a:pPr algn="l"/>
            <a:r>
              <a:rPr lang="zh-CN" altLang="en-US" sz="1400">
                <a:solidFill>
                  <a:schemeClr val="bg1">
                    <a:lumMod val="75000"/>
                  </a:schemeClr>
                </a:solidFill>
                <a:latin typeface="微软雅黑" panose="020B0503020204020204" charset="-122"/>
                <a:ea typeface="微软雅黑" panose="020B0503020204020204" charset="-122"/>
                <a:sym typeface="微软雅黑" panose="020B0503020204020204" charset="-122"/>
              </a:rPr>
              <a:t>姚威</a:t>
            </a:r>
            <a:endParaRPr lang="zh-CN" altLang="en-US" sz="1400">
              <a:solidFill>
                <a:schemeClr val="bg1">
                  <a:lumMod val="75000"/>
                </a:schemeClr>
              </a:solidFill>
              <a:latin typeface="微软雅黑" panose="020B0503020204020204" charset="-122"/>
              <a:ea typeface="微软雅黑" panose="020B0503020204020204" charset="-122"/>
              <a:sym typeface="微软雅黑" panose="020B0503020204020204" charset="-122"/>
            </a:endParaRPr>
          </a:p>
          <a:p>
            <a:pPr lvl="0">
              <a:lnSpc>
                <a:spcPct val="130000"/>
              </a:lnSpc>
            </a:pPr>
            <a:r>
              <a:rPr lang="en-US" altLang="zh-CN" sz="1400">
                <a:solidFill>
                  <a:schemeClr val="bg1">
                    <a:lumMod val="75000"/>
                  </a:schemeClr>
                </a:solidFill>
                <a:latin typeface="微软雅黑" panose="020B0503020204020204" charset="-122"/>
                <a:ea typeface="微软雅黑" panose="020B0503020204020204" charset="-122"/>
                <a:sym typeface="微软雅黑" panose="020B0503020204020204" charset="-122"/>
              </a:rPr>
              <a:t>ID:</a:t>
            </a:r>
            <a:r>
              <a:rPr lang="zh-CN" altLang="en-US" sz="1400">
                <a:solidFill>
                  <a:schemeClr val="bg1">
                    <a:lumMod val="75000"/>
                  </a:schemeClr>
                </a:solidFill>
                <a:latin typeface="微软雅黑" panose="020B0503020204020204" charset="-122"/>
                <a:ea typeface="微软雅黑" panose="020B0503020204020204" charset="-122"/>
                <a:sym typeface="微软雅黑" panose="020B0503020204020204" charset="-122"/>
              </a:rPr>
              <a:t>黑客叔叔</a:t>
            </a:r>
            <a:r>
              <a:rPr lang="en-US" altLang="zh-CN" sz="1400">
                <a:solidFill>
                  <a:schemeClr val="bg1">
                    <a:lumMod val="75000"/>
                  </a:schemeClr>
                </a:solidFill>
                <a:latin typeface="微软雅黑" panose="020B0503020204020204" charset="-122"/>
                <a:ea typeface="微软雅黑" panose="020B0503020204020204" charset="-122"/>
                <a:sym typeface="微软雅黑" panose="020B0503020204020204" charset="-122"/>
              </a:rPr>
              <a:t>p0tt1</a:t>
            </a:r>
            <a:endParaRPr lang="en-US" altLang="zh-CN" sz="1400">
              <a:solidFill>
                <a:schemeClr val="bg1">
                  <a:lumMod val="75000"/>
                </a:schemeClr>
              </a:solidFill>
              <a:latin typeface="微软雅黑" panose="020B0503020204020204" charset="-122"/>
              <a:ea typeface="微软雅黑" panose="020B0503020204020204" charset="-122"/>
              <a:sym typeface="微软雅黑" panose="020B0503020204020204" charset="-122"/>
            </a:endParaRPr>
          </a:p>
          <a:p>
            <a:pPr lvl="0">
              <a:lnSpc>
                <a:spcPct val="130000"/>
              </a:lnSpc>
            </a:pPr>
            <a:r>
              <a:rPr lang="zh-CN" altLang="en-US" sz="1400">
                <a:solidFill>
                  <a:schemeClr val="bg1">
                    <a:lumMod val="75000"/>
                  </a:schemeClr>
                </a:solidFill>
                <a:latin typeface="微软雅黑" panose="020B0503020204020204" charset="-122"/>
                <a:ea typeface="微软雅黑" panose="020B0503020204020204" charset="-122"/>
                <a:sym typeface="微软雅黑" panose="020B0503020204020204" charset="-122"/>
              </a:rPr>
              <a:t>大家口中的</a:t>
            </a:r>
            <a:r>
              <a:rPr lang="en-US" altLang="zh-CN" sz="1400">
                <a:solidFill>
                  <a:schemeClr val="bg1">
                    <a:lumMod val="75000"/>
                  </a:schemeClr>
                </a:solidFill>
                <a:latin typeface="微软雅黑" panose="020B0503020204020204" charset="-122"/>
                <a:ea typeface="微软雅黑" panose="020B0503020204020204" charset="-122"/>
                <a:sym typeface="微软雅黑" panose="020B0503020204020204" charset="-122"/>
              </a:rPr>
              <a:t>“</a:t>
            </a:r>
            <a:r>
              <a:rPr lang="zh-CN" altLang="en-US" sz="1400">
                <a:solidFill>
                  <a:schemeClr val="bg1">
                    <a:lumMod val="75000"/>
                  </a:schemeClr>
                </a:solidFill>
                <a:latin typeface="微软雅黑" panose="020B0503020204020204" charset="-122"/>
                <a:ea typeface="微软雅黑" panose="020B0503020204020204" charset="-122"/>
                <a:sym typeface="微软雅黑" panose="020B0503020204020204" charset="-122"/>
              </a:rPr>
              <a:t>大炮</a:t>
            </a:r>
            <a:r>
              <a:rPr lang="en-US" altLang="zh-CN" sz="1400">
                <a:solidFill>
                  <a:schemeClr val="bg1">
                    <a:lumMod val="75000"/>
                  </a:schemeClr>
                </a:solidFill>
                <a:latin typeface="微软雅黑" panose="020B0503020204020204" charset="-122"/>
                <a:ea typeface="微软雅黑" panose="020B0503020204020204" charset="-122"/>
                <a:sym typeface="微软雅黑" panose="020B0503020204020204" charset="-122"/>
              </a:rPr>
              <a:t>”</a:t>
            </a:r>
            <a:endParaRPr lang="en-US" altLang="zh-CN" sz="1400">
              <a:solidFill>
                <a:schemeClr val="bg1">
                  <a:lumMod val="75000"/>
                </a:schemeClr>
              </a:solidFill>
              <a:latin typeface="微软雅黑" panose="020B0503020204020204" charset="-122"/>
              <a:ea typeface="微软雅黑" panose="020B0503020204020204" charset="-122"/>
              <a:sym typeface="微软雅黑" panose="020B0503020204020204" charset="-122"/>
            </a:endParaRPr>
          </a:p>
          <a:p>
            <a:pPr lvl="0">
              <a:lnSpc>
                <a:spcPct val="130000"/>
              </a:lnSpc>
            </a:pPr>
            <a:r>
              <a:rPr lang="zh-CN" altLang="en-US" sz="1400">
                <a:solidFill>
                  <a:schemeClr val="bg1">
                    <a:lumMod val="75000"/>
                  </a:schemeClr>
                </a:solidFill>
                <a:latin typeface="微软雅黑" panose="020B0503020204020204" charset="-122"/>
                <a:ea typeface="微软雅黑" panose="020B0503020204020204" charset="-122"/>
                <a:sym typeface="微软雅黑" panose="020B0503020204020204" charset="-122"/>
              </a:rPr>
              <a:t>广州凌晨网络科技有限公司 </a:t>
            </a:r>
            <a:r>
              <a:rPr lang="en-US" altLang="zh-CN" sz="1400">
                <a:solidFill>
                  <a:schemeClr val="bg1">
                    <a:lumMod val="75000"/>
                  </a:schemeClr>
                </a:solidFill>
                <a:latin typeface="微软雅黑" panose="020B0503020204020204" charset="-122"/>
                <a:ea typeface="微软雅黑" panose="020B0503020204020204" charset="-122"/>
                <a:sym typeface="微软雅黑" panose="020B0503020204020204" charset="-122"/>
              </a:rPr>
              <a:t>CEO</a:t>
            </a:r>
            <a:endParaRPr lang="en-US" altLang="zh-CN" sz="1400">
              <a:solidFill>
                <a:schemeClr val="bg1">
                  <a:lumMod val="75000"/>
                </a:schemeClr>
              </a:solidFill>
              <a:latin typeface="微软雅黑" panose="020B0503020204020204" charset="-122"/>
              <a:ea typeface="微软雅黑" panose="020B0503020204020204" charset="-122"/>
              <a:sym typeface="微软雅黑" panose="020B0503020204020204" charset="-122"/>
            </a:endParaRPr>
          </a:p>
          <a:p>
            <a:pPr lvl="0">
              <a:lnSpc>
                <a:spcPct val="130000"/>
              </a:lnSpc>
            </a:pPr>
            <a:r>
              <a:rPr lang="en-US" altLang="zh-CN" sz="1400">
                <a:solidFill>
                  <a:schemeClr val="bg1">
                    <a:lumMod val="75000"/>
                  </a:schemeClr>
                </a:solidFill>
                <a:latin typeface="微软雅黑" panose="020B0503020204020204" charset="-122"/>
                <a:ea typeface="微软雅黑" panose="020B0503020204020204" charset="-122"/>
                <a:sym typeface="微软雅黑" panose="020B0503020204020204" charset="-122"/>
              </a:rPr>
              <a:t>RainRaid Crew </a:t>
            </a:r>
            <a:r>
              <a:rPr lang="zh-CN" altLang="en-US" sz="1400">
                <a:solidFill>
                  <a:schemeClr val="bg1">
                    <a:lumMod val="75000"/>
                  </a:schemeClr>
                </a:solidFill>
                <a:latin typeface="微软雅黑" panose="020B0503020204020204" charset="-122"/>
                <a:ea typeface="微软雅黑" panose="020B0503020204020204" charset="-122"/>
                <a:sym typeface="微软雅黑" panose="020B0503020204020204" charset="-122"/>
              </a:rPr>
              <a:t>信息安全团队负责人</a:t>
            </a:r>
            <a:endParaRPr lang="zh-CN" altLang="en-US" sz="1400">
              <a:solidFill>
                <a:schemeClr val="bg1">
                  <a:lumMod val="75000"/>
                </a:schemeClr>
              </a:solidFill>
              <a:latin typeface="微软雅黑" panose="020B0503020204020204" charset="-122"/>
              <a:ea typeface="微软雅黑" panose="020B0503020204020204" charset="-122"/>
              <a:sym typeface="微软雅黑" panose="020B0503020204020204" charset="-122"/>
            </a:endParaRPr>
          </a:p>
          <a:p>
            <a:pPr lvl="0">
              <a:lnSpc>
                <a:spcPct val="130000"/>
              </a:lnSpc>
            </a:pPr>
            <a:r>
              <a:rPr lang="en-US" altLang="zh-CN" sz="1400">
                <a:solidFill>
                  <a:schemeClr val="bg1">
                    <a:lumMod val="75000"/>
                  </a:schemeClr>
                </a:solidFill>
                <a:latin typeface="微软雅黑" panose="020B0503020204020204" charset="-122"/>
                <a:ea typeface="微软雅黑" panose="020B0503020204020204" charset="-122"/>
                <a:sym typeface="微软雅黑" panose="020B0503020204020204" charset="-122"/>
              </a:rPr>
              <a:t>3.A.M Lab </a:t>
            </a:r>
            <a:r>
              <a:rPr lang="zh-CN" altLang="en-US" sz="1400">
                <a:solidFill>
                  <a:schemeClr val="bg1">
                    <a:lumMod val="75000"/>
                  </a:schemeClr>
                </a:solidFill>
                <a:latin typeface="微软雅黑" panose="020B0503020204020204" charset="-122"/>
                <a:ea typeface="微软雅黑" panose="020B0503020204020204" charset="-122"/>
                <a:sym typeface="微软雅黑" panose="020B0503020204020204" charset="-122"/>
              </a:rPr>
              <a:t>凌晨三点安全实验室负责人</a:t>
            </a:r>
            <a:endParaRPr lang="zh-CN" altLang="en-US" sz="1400">
              <a:solidFill>
                <a:schemeClr val="bg1">
                  <a:lumMod val="75000"/>
                </a:schemeClr>
              </a:solidFill>
              <a:latin typeface="微软雅黑" panose="020B0503020204020204" charset="-122"/>
              <a:ea typeface="微软雅黑" panose="020B0503020204020204" charset="-122"/>
              <a:sym typeface="微软雅黑" panose="020B0503020204020204" charset="-122"/>
            </a:endParaRPr>
          </a:p>
          <a:p>
            <a:pPr algn="l"/>
            <a:endParaRPr kumimoji="1" lang="zh-CN" altLang="en-US" sz="1400" dirty="0">
              <a:solidFill>
                <a:schemeClr val="bg1">
                  <a:lumMod val="75000"/>
                </a:schemeClr>
              </a:solidFill>
              <a:latin typeface="微软雅黑" panose="020B0503020204020204" charset="-122"/>
              <a:ea typeface="微软雅黑" panose="020B0503020204020204" charset="-122"/>
              <a:cs typeface="Heiti SC Light"/>
            </a:endParaRPr>
          </a:p>
        </p:txBody>
      </p:sp>
      <p:pic>
        <p:nvPicPr>
          <p:cNvPr id="8" name="图片 7"/>
          <p:cNvPicPr>
            <a:picLocks noChangeAspect="1"/>
          </p:cNvPicPr>
          <p:nvPr/>
        </p:nvPicPr>
        <p:blipFill>
          <a:blip r:embed="rId3"/>
          <a:stretch>
            <a:fillRect/>
          </a:stretch>
        </p:blipFill>
        <p:spPr>
          <a:xfrm>
            <a:off x="736600" y="3050540"/>
            <a:ext cx="1743075" cy="438150"/>
          </a:xfrm>
          <a:prstGeom prst="rect">
            <a:avLst/>
          </a:prstGeom>
        </p:spPr>
      </p:pic>
      <p:pic>
        <p:nvPicPr>
          <p:cNvPr id="10" name="图片 9" descr="C:\Users\p0tt1\Pictures\20140920122722_ZYEkL.jpeg20140920122722_ZYEkL"/>
          <p:cNvPicPr>
            <a:picLocks noChangeAspect="1"/>
          </p:cNvPicPr>
          <p:nvPr/>
        </p:nvPicPr>
        <p:blipFill>
          <a:blip r:embed="rId4"/>
          <a:srcRect/>
          <a:stretch>
            <a:fillRect/>
          </a:stretch>
        </p:blipFill>
        <p:spPr>
          <a:xfrm>
            <a:off x="5726430" y="1227455"/>
            <a:ext cx="1612900" cy="3046730"/>
          </a:xfrm>
          <a:prstGeom prst="rect">
            <a:avLst/>
          </a:prstGeom>
        </p:spPr>
      </p:pic>
      <p:sp>
        <p:nvSpPr>
          <p:cNvPr id="11" name="文本框 10"/>
          <p:cNvSpPr txBox="1"/>
          <p:nvPr/>
        </p:nvSpPr>
        <p:spPr>
          <a:xfrm>
            <a:off x="4272280" y="4411345"/>
            <a:ext cx="4549140" cy="319405"/>
          </a:xfrm>
          <a:prstGeom prst="rect">
            <a:avLst/>
          </a:prstGeom>
          <a:noFill/>
        </p:spPr>
        <p:txBody>
          <a:bodyPr wrap="square" rtlCol="0">
            <a:spAutoFit/>
          </a:bodyPr>
          <a:p>
            <a:pPr algn="ctr"/>
            <a:r>
              <a:rPr kumimoji="1" lang="zh-CN" altLang="en-US" sz="1400" dirty="0">
                <a:solidFill>
                  <a:schemeClr val="bg1">
                    <a:lumMod val="75000"/>
                  </a:schemeClr>
                </a:solidFill>
                <a:latin typeface="微软雅黑" panose="020B0503020204020204" charset="-122"/>
                <a:ea typeface="微软雅黑" panose="020B0503020204020204" charset="-122"/>
                <a:cs typeface="Heiti SC Light"/>
              </a:rPr>
              <a:t>非典型双子座的信息安全创业者</a:t>
            </a:r>
            <a:endParaRPr kumimoji="1" lang="zh-CN" altLang="en-US" sz="1400" dirty="0">
              <a:solidFill>
                <a:schemeClr val="bg1">
                  <a:lumMod val="75000"/>
                </a:schemeClr>
              </a:solidFill>
              <a:latin typeface="微软雅黑" panose="020B0503020204020204" charset="-122"/>
              <a:ea typeface="微软雅黑" panose="020B0503020204020204" charset="-122"/>
              <a:cs typeface="Heiti SC Ligh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纵深防御和塔防到底是个啥？</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3" name="图片 2" descr="20120817103437598_副本"/>
          <p:cNvPicPr>
            <a:picLocks noChangeAspect="1"/>
          </p:cNvPicPr>
          <p:nvPr/>
        </p:nvPicPr>
        <p:blipFill>
          <a:blip r:embed="rId3"/>
          <a:stretch>
            <a:fillRect/>
          </a:stretch>
        </p:blipFill>
        <p:spPr>
          <a:xfrm>
            <a:off x="737235" y="1340485"/>
            <a:ext cx="3397885" cy="2908935"/>
          </a:xfrm>
          <a:prstGeom prst="rect">
            <a:avLst/>
          </a:prstGeom>
        </p:spPr>
      </p:pic>
      <p:pic>
        <p:nvPicPr>
          <p:cNvPr id="5" name="图片 4" descr="1049187_104938001_2"/>
          <p:cNvPicPr>
            <a:picLocks noChangeAspect="1"/>
          </p:cNvPicPr>
          <p:nvPr/>
        </p:nvPicPr>
        <p:blipFill>
          <a:blip r:embed="rId4"/>
          <a:stretch>
            <a:fillRect/>
          </a:stretch>
        </p:blipFill>
        <p:spPr>
          <a:xfrm>
            <a:off x="5001260" y="1340485"/>
            <a:ext cx="3397250" cy="29337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我知道你们都是这么干的！</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2" name="图片 1" descr="C:\Users\p0tt1\Downloads\1049187_104938001_2_副本w.gif1049187_104938001_2_副本w"/>
          <p:cNvPicPr>
            <a:picLocks noChangeAspect="1"/>
          </p:cNvPicPr>
          <p:nvPr/>
        </p:nvPicPr>
        <p:blipFill>
          <a:blip r:embed="rId3"/>
          <a:srcRect/>
          <a:stretch>
            <a:fillRect/>
          </a:stretch>
        </p:blipFill>
        <p:spPr>
          <a:xfrm>
            <a:off x="1437005" y="763270"/>
            <a:ext cx="6205220" cy="409448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说好的</a:t>
            </a:r>
            <a:r>
              <a:rPr kumimoji="1" 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边界防御设备</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呢？</a:t>
            </a:r>
            <a:endPar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endParaRPr>
          </a:p>
        </p:txBody>
      </p:sp>
      <p:pic>
        <p:nvPicPr>
          <p:cNvPr id="4" name="图片 3" descr="1753649_dcbc24c5e39945556a87df03f7032b10_1429697566"/>
          <p:cNvPicPr>
            <a:picLocks noChangeAspect="1"/>
          </p:cNvPicPr>
          <p:nvPr/>
        </p:nvPicPr>
        <p:blipFill>
          <a:blip r:embed="rId3"/>
          <a:stretch>
            <a:fillRect/>
          </a:stretch>
        </p:blipFill>
        <p:spPr>
          <a:xfrm>
            <a:off x="457200" y="746760"/>
            <a:ext cx="4732655" cy="2557145"/>
          </a:xfrm>
          <a:prstGeom prst="rect">
            <a:avLst/>
          </a:prstGeom>
        </p:spPr>
      </p:pic>
      <p:sp>
        <p:nvSpPr>
          <p:cNvPr id="5" name="文本框 4"/>
          <p:cNvSpPr txBox="1"/>
          <p:nvPr/>
        </p:nvSpPr>
        <p:spPr>
          <a:xfrm>
            <a:off x="5189855" y="746760"/>
            <a:ext cx="3197860" cy="417830"/>
          </a:xfrm>
          <a:prstGeom prst="rect">
            <a:avLst/>
          </a:prstGeom>
          <a:noFill/>
        </p:spPr>
        <p:txBody>
          <a:bodyPr wrap="square" rtlCol="0">
            <a:spAutoFit/>
          </a:bodyPr>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我们的防御是坚不可摧的！</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sym typeface="+mn-ea"/>
            </a:endParaRPr>
          </a:p>
        </p:txBody>
      </p:sp>
      <p:sp>
        <p:nvSpPr>
          <p:cNvPr id="9" name="文本框 8"/>
          <p:cNvSpPr txBox="1"/>
          <p:nvPr/>
        </p:nvSpPr>
        <p:spPr>
          <a:xfrm>
            <a:off x="659130" y="4587240"/>
            <a:ext cx="3197860" cy="417830"/>
          </a:xfrm>
          <a:prstGeom prst="rect">
            <a:avLst/>
          </a:prstGeom>
          <a:noFill/>
        </p:spPr>
        <p:txBody>
          <a:bodyPr wrap="square" rtlCol="0">
            <a:spAutoFit/>
          </a:bodyPr>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事实上成了攻击的跳板</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 -</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a:t>
            </a:r>
            <a:endPar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endParaRPr>
          </a:p>
        </p:txBody>
      </p:sp>
      <p:pic>
        <p:nvPicPr>
          <p:cNvPr id="10" name="图片 9" descr="85cccab3tw1esk26vozw2g20dw07tb29"/>
          <p:cNvPicPr>
            <a:picLocks noChangeAspect="1"/>
          </p:cNvPicPr>
          <p:nvPr/>
        </p:nvPicPr>
        <p:blipFill>
          <a:blip r:embed="rId4"/>
          <a:stretch>
            <a:fillRect/>
          </a:stretch>
        </p:blipFill>
        <p:spPr>
          <a:xfrm>
            <a:off x="3856990" y="2585085"/>
            <a:ext cx="4813935" cy="2419985"/>
          </a:xfrm>
          <a:prstGeom prst="rect">
            <a:avLst/>
          </a:prstGeom>
        </p:spPr>
      </p:pic>
      <p:sp>
        <p:nvSpPr>
          <p:cNvPr id="166" name=" 166"/>
          <p:cNvSpPr/>
          <p:nvPr/>
        </p:nvSpPr>
        <p:spPr>
          <a:xfrm>
            <a:off x="7637780" y="4852035"/>
            <a:ext cx="1033145" cy="15303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文本框 10"/>
          <p:cNvSpPr txBox="1"/>
          <p:nvPr/>
        </p:nvSpPr>
        <p:spPr>
          <a:xfrm>
            <a:off x="7583170" y="4792980"/>
            <a:ext cx="1311275" cy="287020"/>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rPr>
              <a:t>骄傲的马赛克</a:t>
            </a:r>
            <a:endParaRPr lang="zh-CN" altLang="en-US" sz="120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关于纵深防御的两个浅显误区</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
        <p:nvSpPr>
          <p:cNvPr id="2" name="文本框 1"/>
          <p:cNvSpPr txBox="1"/>
          <p:nvPr/>
        </p:nvSpPr>
        <p:spPr>
          <a:xfrm>
            <a:off x="742315" y="1800225"/>
            <a:ext cx="7659370" cy="1402080"/>
          </a:xfrm>
          <a:prstGeom prst="rect">
            <a:avLst/>
          </a:prstGeom>
          <a:noFill/>
        </p:spPr>
        <p:txBody>
          <a:bodyPr wrap="square" rtlCol="0">
            <a:spAutoFit/>
          </a:bodyPr>
          <a:p>
            <a:pPr algn="ctr"/>
            <a:r>
              <a:rPr lang="en-US" altLang="zh-CN" sz="2800">
                <a:solidFill>
                  <a:schemeClr val="bg1">
                    <a:lumMod val="75000"/>
                  </a:schemeClr>
                </a:solidFill>
                <a:latin typeface="微软雅黑" panose="020B0503020204020204" charset="-122"/>
                <a:ea typeface="微软雅黑" panose="020B0503020204020204" charset="-122"/>
              </a:rPr>
              <a:t>IPS,IDS</a:t>
            </a:r>
            <a:r>
              <a:rPr lang="zh-CN" altLang="en-US" sz="2800">
                <a:solidFill>
                  <a:schemeClr val="bg1">
                    <a:lumMod val="75000"/>
                  </a:schemeClr>
                </a:solidFill>
                <a:latin typeface="微软雅黑" panose="020B0503020204020204" charset="-122"/>
                <a:ea typeface="微软雅黑" panose="020B0503020204020204" charset="-122"/>
              </a:rPr>
              <a:t>等等安全设备的堆叠并没有纵深</a:t>
            </a:r>
            <a:endParaRPr lang="zh-CN" altLang="en-US" sz="2800">
              <a:solidFill>
                <a:schemeClr val="bg1">
                  <a:lumMod val="75000"/>
                </a:schemeClr>
              </a:solidFill>
              <a:latin typeface="微软雅黑" panose="020B0503020204020204" charset="-122"/>
              <a:ea typeface="微软雅黑" panose="020B0503020204020204" charset="-122"/>
            </a:endParaRPr>
          </a:p>
          <a:p>
            <a:pPr algn="ctr"/>
            <a:endParaRPr lang="zh-CN" altLang="en-US" sz="2800">
              <a:solidFill>
                <a:schemeClr val="bg1">
                  <a:lumMod val="75000"/>
                </a:schemeClr>
              </a:solidFill>
              <a:latin typeface="微软雅黑" panose="020B0503020204020204" charset="-122"/>
              <a:ea typeface="微软雅黑" panose="020B0503020204020204" charset="-122"/>
            </a:endParaRPr>
          </a:p>
          <a:p>
            <a:pPr algn="ctr"/>
            <a:r>
              <a:rPr lang="zh-CN" altLang="en-US" sz="2800">
                <a:solidFill>
                  <a:schemeClr val="bg1">
                    <a:lumMod val="75000"/>
                  </a:schemeClr>
                </a:solidFill>
                <a:latin typeface="微软雅黑" panose="020B0503020204020204" charset="-122"/>
                <a:ea typeface="微软雅黑" panose="020B0503020204020204" charset="-122"/>
              </a:rPr>
              <a:t>有足够纵深的却没有限制攻击路线等于没有防御</a:t>
            </a:r>
            <a:endParaRPr lang="zh-CN" altLang="en-US" sz="2800">
              <a:solidFill>
                <a:schemeClr val="bg1">
                  <a:lumMod val="7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为了便于理解我只能选择</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rPr>
              <a:t>“</a:t>
            </a:r>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放毒</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rPr>
              <a:t>”</a:t>
            </a:r>
            <a:endPar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3" name="图片 2" descr="TallHonorableErin"/>
          <p:cNvPicPr>
            <a:picLocks noChangeAspect="1"/>
          </p:cNvPicPr>
          <p:nvPr/>
        </p:nvPicPr>
        <p:blipFill>
          <a:blip r:embed="rId3"/>
          <a:stretch>
            <a:fillRect/>
          </a:stretch>
        </p:blipFill>
        <p:spPr>
          <a:xfrm>
            <a:off x="457200" y="919480"/>
            <a:ext cx="4011295" cy="2259965"/>
          </a:xfrm>
          <a:prstGeom prst="rect">
            <a:avLst/>
          </a:prstGeom>
        </p:spPr>
      </p:pic>
      <p:pic>
        <p:nvPicPr>
          <p:cNvPr id="4" name="图片 3" descr="C:\Users\p0tt1\Downloads\006cvB2ejw1evltjmt4dyg308w050qv8.gif006cvB2ejw1evltjmt4dyg308w050qv8"/>
          <p:cNvPicPr>
            <a:picLocks noChangeAspect="1"/>
          </p:cNvPicPr>
          <p:nvPr/>
        </p:nvPicPr>
        <p:blipFill>
          <a:blip r:embed="rId4"/>
          <a:srcRect/>
          <a:stretch>
            <a:fillRect/>
          </a:stretch>
        </p:blipFill>
        <p:spPr>
          <a:xfrm>
            <a:off x="4471035" y="2573020"/>
            <a:ext cx="4258945" cy="2395855"/>
          </a:xfrm>
          <a:prstGeom prst="rect">
            <a:avLst/>
          </a:prstGeom>
        </p:spPr>
      </p:pic>
      <p:sp>
        <p:nvSpPr>
          <p:cNvPr id="5" name="文本框 4"/>
          <p:cNvSpPr txBox="1"/>
          <p:nvPr/>
        </p:nvSpPr>
        <p:spPr>
          <a:xfrm>
            <a:off x="4471035" y="919480"/>
            <a:ext cx="3556635" cy="722630"/>
          </a:xfrm>
          <a:prstGeom prst="rect">
            <a:avLst/>
          </a:prstGeom>
          <a:noFill/>
        </p:spPr>
        <p:txBody>
          <a:bodyPr wrap="square" rtlCol="0">
            <a:spAutoFit/>
          </a:bodyPr>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一个按照攻击路线的攻击者</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你的防御体系和设备才有用</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
        <p:nvSpPr>
          <p:cNvPr id="9" name="文本框 8"/>
          <p:cNvSpPr txBox="1"/>
          <p:nvPr/>
        </p:nvSpPr>
        <p:spPr>
          <a:xfrm>
            <a:off x="911860" y="4246245"/>
            <a:ext cx="3556635" cy="722630"/>
          </a:xfrm>
          <a:prstGeom prst="rect">
            <a:avLst/>
          </a:prstGeom>
          <a:noFill/>
        </p:spPr>
        <p:txBody>
          <a:bodyPr wrap="square" rtlCol="0">
            <a:spAutoFit/>
          </a:bodyPr>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一个允许攻击者自由瞬移的防御谈不上纵深防御或塔防</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3335354" y="1383647"/>
            <a:ext cx="2241550" cy="808990"/>
          </a:xfrm>
          <a:prstGeom prst="rect">
            <a:avLst/>
          </a:prstGeom>
          <a:noFill/>
        </p:spPr>
        <p:txBody>
          <a:bodyPr wrap="none" rtlCol="0">
            <a:spAutoFit/>
          </a:bodyPr>
          <a:lstStyle/>
          <a:p>
            <a:r>
              <a:rPr kumimoji="1" lang="en-US" altLang="zh-CN" sz="4400" dirty="0" smtClean="0">
                <a:solidFill>
                  <a:schemeClr val="bg1">
                    <a:lumMod val="75000"/>
                  </a:schemeClr>
                </a:solidFill>
                <a:latin typeface="微软雅黑" panose="020B0503020204020204" charset="-122"/>
                <a:ea typeface="微软雅黑" panose="020B0503020204020204" charset="-122"/>
                <a:cs typeface="Heiti SC Light"/>
              </a:rPr>
              <a:t>Part.</a:t>
            </a:r>
            <a:r>
              <a:rPr kumimoji="1" lang="zh-CN" altLang="en-US" sz="4400" dirty="0" smtClean="0">
                <a:solidFill>
                  <a:schemeClr val="bg1">
                    <a:lumMod val="75000"/>
                  </a:schemeClr>
                </a:solidFill>
                <a:latin typeface="微软雅黑" panose="020B0503020204020204" charset="-122"/>
                <a:ea typeface="微软雅黑" panose="020B0503020204020204" charset="-122"/>
                <a:cs typeface="Hiragino Sans GB W3"/>
              </a:rPr>
              <a:t> </a:t>
            </a:r>
            <a:r>
              <a:rPr kumimoji="1" lang="en-US" altLang="zh-CN" sz="4400" b="1" dirty="0" smtClean="0">
                <a:solidFill>
                  <a:schemeClr val="bg1">
                    <a:lumMod val="75000"/>
                  </a:schemeClr>
                </a:solidFill>
                <a:latin typeface="微软雅黑" panose="020B0503020204020204" charset="-122"/>
                <a:ea typeface="微软雅黑" panose="020B0503020204020204" charset="-122"/>
                <a:cs typeface="微软雅黑" panose="020B0503020204020204" charset="-122"/>
              </a:rPr>
              <a:t>04</a:t>
            </a:r>
            <a:endParaRPr kumimoji="1" lang="en-US" altLang="zh-CN" sz="4400" b="1" dirty="0" smtClean="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11" name="直线连接符 10"/>
          <p:cNvCxnSpPr/>
          <p:nvPr/>
        </p:nvCxnSpPr>
        <p:spPr>
          <a:xfrm>
            <a:off x="1299003" y="2302636"/>
            <a:ext cx="6545994" cy="0"/>
          </a:xfrm>
          <a:prstGeom prst="line">
            <a:avLst/>
          </a:prstGeom>
          <a:ln>
            <a:solidFill>
              <a:srgbClr val="D5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299845" y="2399030"/>
            <a:ext cx="6533515" cy="483235"/>
          </a:xfrm>
          <a:prstGeom prst="rect">
            <a:avLst/>
          </a:prstGeom>
          <a:noFill/>
        </p:spPr>
        <p:txBody>
          <a:bodyPr wrap="square" rtlCol="0">
            <a:spAutoFit/>
          </a:bodyPr>
          <a:lstStyle/>
          <a:p>
            <a:pPr algn="ctr"/>
            <a:r>
              <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rPr>
              <a:t>放点狠话，运维</a:t>
            </a:r>
            <a:r>
              <a:rPr kumimoji="1" lang="en-US" altLang="zh-CN" sz="2400" dirty="0" smtClean="0">
                <a:solidFill>
                  <a:schemeClr val="bg1">
                    <a:lumMod val="75000"/>
                  </a:schemeClr>
                </a:solidFill>
                <a:latin typeface="微软雅黑" panose="020B0503020204020204" charset="-122"/>
                <a:ea typeface="微软雅黑" panose="020B0503020204020204" charset="-122"/>
                <a:cs typeface="Heiti SC Light"/>
              </a:rPr>
              <a:t>VS</a:t>
            </a:r>
            <a:r>
              <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rPr>
              <a:t>情报 谁将获胜？</a:t>
            </a:r>
            <a:endPar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endParaRPr>
          </a:p>
        </p:txBody>
      </p:sp>
      <p:cxnSp>
        <p:nvCxnSpPr>
          <p:cNvPr id="19" name="直线连接符 18"/>
          <p:cNvCxnSpPr/>
          <p:nvPr/>
        </p:nvCxnSpPr>
        <p:spPr>
          <a:xfrm>
            <a:off x="1299003" y="2981641"/>
            <a:ext cx="6545994" cy="0"/>
          </a:xfrm>
          <a:prstGeom prst="line">
            <a:avLst/>
          </a:prstGeom>
          <a:ln>
            <a:solidFill>
              <a:srgbClr val="D5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不对等的不仅仅是攻防，还有</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rPr>
              <a:t>“</a:t>
            </a:r>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甲乙</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rPr>
              <a:t>”</a:t>
            </a:r>
            <a:endPar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3" name="图片 2"/>
          <p:cNvPicPr>
            <a:picLocks noChangeAspect="1"/>
          </p:cNvPicPr>
          <p:nvPr/>
        </p:nvPicPr>
        <p:blipFill>
          <a:blip r:embed="rId3"/>
          <a:stretch>
            <a:fillRect/>
          </a:stretch>
        </p:blipFill>
        <p:spPr>
          <a:xfrm>
            <a:off x="121920" y="972185"/>
            <a:ext cx="8900160" cy="410591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7226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不对等的不仅仅是攻防，还有</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a:t>
            </a:r>
            <a:r>
              <a:rPr kumimoji="1" 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甲乙</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a:t>
            </a:r>
            <a:endPar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endParaRPr>
          </a:p>
          <a:p>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3" name="图片 2"/>
          <p:cNvPicPr>
            <a:picLocks noChangeAspect="1"/>
          </p:cNvPicPr>
          <p:nvPr/>
        </p:nvPicPr>
        <p:blipFill>
          <a:blip r:embed="rId3"/>
          <a:stretch>
            <a:fillRect/>
          </a:stretch>
        </p:blipFill>
        <p:spPr>
          <a:xfrm>
            <a:off x="457200" y="796925"/>
            <a:ext cx="7824470" cy="419417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7226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不对等的不仅仅是攻防，还有</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a:t>
            </a:r>
            <a:r>
              <a:rPr kumimoji="1" 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甲乙</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a:t>
            </a:r>
            <a:endPar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endParaRPr>
          </a:p>
          <a:p>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3" name="图片 2"/>
          <p:cNvPicPr>
            <a:picLocks noChangeAspect="1"/>
          </p:cNvPicPr>
          <p:nvPr/>
        </p:nvPicPr>
        <p:blipFill>
          <a:blip r:embed="rId3"/>
          <a:stretch>
            <a:fillRect/>
          </a:stretch>
        </p:blipFill>
        <p:spPr>
          <a:xfrm>
            <a:off x="90170" y="1151255"/>
            <a:ext cx="8963025" cy="366522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说到产品和服务了，我们就看下</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9" name="图片 8" descr="Sound_801px_1183378_easyicon.net"/>
          <p:cNvPicPr>
            <a:picLocks noChangeAspect="1"/>
          </p:cNvPicPr>
          <p:nvPr/>
        </p:nvPicPr>
        <p:blipFill>
          <a:blip r:embed="rId3"/>
          <a:stretch>
            <a:fillRect/>
          </a:stretch>
        </p:blipFill>
        <p:spPr>
          <a:xfrm>
            <a:off x="1346200" y="1482090"/>
            <a:ext cx="1840230" cy="1668145"/>
          </a:xfrm>
          <a:prstGeom prst="rect">
            <a:avLst/>
          </a:prstGeom>
        </p:spPr>
      </p:pic>
      <p:pic>
        <p:nvPicPr>
          <p:cNvPr id="10" name="图片 9" descr="network_256px_1163372_easyicon.net"/>
          <p:cNvPicPr>
            <a:picLocks noChangeAspect="1"/>
          </p:cNvPicPr>
          <p:nvPr/>
        </p:nvPicPr>
        <p:blipFill>
          <a:blip r:embed="rId4"/>
          <a:stretch>
            <a:fillRect/>
          </a:stretch>
        </p:blipFill>
        <p:spPr>
          <a:xfrm>
            <a:off x="4976495" y="690880"/>
            <a:ext cx="3250565" cy="3250565"/>
          </a:xfrm>
          <a:prstGeom prst="rect">
            <a:avLst/>
          </a:prstGeom>
        </p:spPr>
      </p:pic>
      <p:sp>
        <p:nvSpPr>
          <p:cNvPr id="11" name="文本框 10"/>
          <p:cNvSpPr txBox="1"/>
          <p:nvPr/>
        </p:nvSpPr>
        <p:spPr>
          <a:xfrm>
            <a:off x="1342390" y="3235960"/>
            <a:ext cx="1844040" cy="613410"/>
          </a:xfrm>
          <a:prstGeom prst="rect">
            <a:avLst/>
          </a:prstGeom>
          <a:noFill/>
        </p:spPr>
        <p:txBody>
          <a:bodyPr wrap="square" rtlCol="0">
            <a:spAutoFit/>
          </a:bodyPr>
          <a:p>
            <a:r>
              <a:rPr lang="zh-CN" altLang="en-US" sz="3200">
                <a:solidFill>
                  <a:schemeClr val="bg1">
                    <a:lumMod val="75000"/>
                  </a:schemeClr>
                </a:solidFill>
                <a:latin typeface="微软雅黑" panose="020B0503020204020204" charset="-122"/>
                <a:ea typeface="微软雅黑" panose="020B0503020204020204" charset="-122"/>
              </a:rPr>
              <a:t>威胁情报</a:t>
            </a:r>
            <a:endParaRPr lang="zh-CN" altLang="en-US" sz="3200">
              <a:solidFill>
                <a:schemeClr val="bg1">
                  <a:lumMod val="75000"/>
                </a:schemeClr>
              </a:solidFill>
              <a:latin typeface="微软雅黑" panose="020B0503020204020204" charset="-122"/>
              <a:ea typeface="微软雅黑" panose="020B0503020204020204" charset="-122"/>
            </a:endParaRPr>
          </a:p>
        </p:txBody>
      </p:sp>
      <p:sp>
        <p:nvSpPr>
          <p:cNvPr id="12" name="文本框 11"/>
          <p:cNvSpPr txBox="1"/>
          <p:nvPr/>
        </p:nvSpPr>
        <p:spPr>
          <a:xfrm>
            <a:off x="5680075" y="3235960"/>
            <a:ext cx="1844040" cy="613410"/>
          </a:xfrm>
          <a:prstGeom prst="rect">
            <a:avLst/>
          </a:prstGeom>
          <a:noFill/>
        </p:spPr>
        <p:txBody>
          <a:bodyPr wrap="square" rtlCol="0">
            <a:spAutoFit/>
          </a:bodyPr>
          <a:p>
            <a:r>
              <a:rPr lang="zh-CN" altLang="en-US" sz="3200">
                <a:solidFill>
                  <a:schemeClr val="bg1">
                    <a:lumMod val="75000"/>
                  </a:schemeClr>
                </a:solidFill>
                <a:latin typeface="微软雅黑" panose="020B0503020204020204" charset="-122"/>
                <a:ea typeface="微软雅黑" panose="020B0503020204020204" charset="-122"/>
              </a:rPr>
              <a:t>资产管理</a:t>
            </a:r>
            <a:endParaRPr lang="zh-CN" altLang="en-US" sz="3200">
              <a:solidFill>
                <a:schemeClr val="bg1">
                  <a:lumMod val="7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348105" y="594360"/>
            <a:ext cx="5868670" cy="548640"/>
          </a:xfrm>
          <a:prstGeom prst="rect">
            <a:avLst/>
          </a:prstGeom>
          <a:noFill/>
        </p:spPr>
        <p:txBody>
          <a:bodyPr wrap="square" rtlCol="0">
            <a:spAutoFit/>
          </a:bodyPr>
          <a:lstStyle/>
          <a:p>
            <a:r>
              <a:rPr kumimoji="1" lang="zh-CN" altLang="en-US" sz="2800" dirty="0" smtClean="0">
                <a:solidFill>
                  <a:schemeClr val="bg1"/>
                </a:solidFill>
                <a:latin typeface="微软雅黑" panose="020B0503020204020204" charset="-122"/>
                <a:ea typeface="微软雅黑" panose="020B0503020204020204" charset="-122"/>
                <a:cs typeface="Heiti SC Light"/>
              </a:rPr>
              <a:t>目录</a:t>
            </a:r>
            <a:endParaRPr kumimoji="1" lang="zh-CN" altLang="en-US" sz="2800" dirty="0" smtClean="0">
              <a:solidFill>
                <a:schemeClr val="bg1"/>
              </a:solidFill>
              <a:latin typeface="微软雅黑" panose="020B0503020204020204" charset="-122"/>
              <a:ea typeface="微软雅黑" panose="020B0503020204020204" charset="-122"/>
              <a:cs typeface="Heiti SC Light"/>
            </a:endParaRPr>
          </a:p>
        </p:txBody>
      </p:sp>
      <p:pic>
        <p:nvPicPr>
          <p:cNvPr id="7" name="图片 6" descr="kcon 1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6" y="386488"/>
            <a:ext cx="725745" cy="725745"/>
          </a:xfrm>
          <a:prstGeom prst="rect">
            <a:avLst/>
          </a:prstGeom>
        </p:spPr>
      </p:pic>
      <p:sp>
        <p:nvSpPr>
          <p:cNvPr id="3" name="文本框 2"/>
          <p:cNvSpPr txBox="1"/>
          <p:nvPr/>
        </p:nvSpPr>
        <p:spPr>
          <a:xfrm>
            <a:off x="1348105" y="1661795"/>
            <a:ext cx="5634355" cy="2072640"/>
          </a:xfrm>
          <a:prstGeom prst="rect">
            <a:avLst/>
          </a:prstGeom>
          <a:noFill/>
        </p:spPr>
        <p:txBody>
          <a:bodyPr wrap="square" rtlCol="0">
            <a:spAutoFit/>
          </a:bodyPr>
          <a:p>
            <a:pPr lvl="0">
              <a:lnSpc>
                <a:spcPct val="130000"/>
              </a:lnSpc>
            </a:pP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1.</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说点实话，针对企业的攻击是个什么现状？</a:t>
            </a:r>
            <a:endPar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endParaRPr>
          </a:p>
          <a:p>
            <a:pPr lvl="0">
              <a:lnSpc>
                <a:spcPct val="130000"/>
              </a:lnSpc>
            </a:pP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2.</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讲点废话，漏洞到底谁在修复呢？</a:t>
            </a:r>
            <a:endPar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endParaRPr>
          </a:p>
          <a:p>
            <a:pPr lvl="0">
              <a:lnSpc>
                <a:spcPct val="130000"/>
              </a:lnSpc>
            </a:pP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3.</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谈点老话，纵深防御和塔防到底是个啥？</a:t>
            </a:r>
            <a:endPar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endParaRPr>
          </a:p>
          <a:p>
            <a:pPr lvl="0">
              <a:lnSpc>
                <a:spcPct val="130000"/>
              </a:lnSpc>
            </a:pP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4.</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放点狠话，运维</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VS</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情报 谁将获胜？</a:t>
            </a:r>
            <a:endPar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endParaRPr>
          </a:p>
          <a:p>
            <a:pPr lvl="0">
              <a:lnSpc>
                <a:spcPct val="130000"/>
              </a:lnSpc>
            </a:pP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5.</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来</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sym typeface="+mn-ea"/>
              </a:rPr>
              <a:t>点笑话，总结下企业安全苦逼的事情。</a:t>
            </a:r>
            <a:endParaRPr kumimoji="1" lang="zh-CN" altLang="en-US" sz="1400" dirty="0">
              <a:solidFill>
                <a:schemeClr val="bg1">
                  <a:lumMod val="75000"/>
                </a:schemeClr>
              </a:solidFill>
              <a:latin typeface="微软雅黑" panose="020B0503020204020204" charset="-122"/>
              <a:ea typeface="微软雅黑" panose="020B0503020204020204" charset="-122"/>
              <a:cs typeface="Heiti SC Ligh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sym typeface="+mn-ea"/>
              </a:rPr>
              <a:t>就算结合产品与服务，结果依然很明显</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2" name="图片 1" descr="捕获"/>
          <p:cNvPicPr>
            <a:picLocks noChangeAspect="1"/>
          </p:cNvPicPr>
          <p:nvPr/>
        </p:nvPicPr>
        <p:blipFill>
          <a:blip r:embed="rId3"/>
          <a:stretch>
            <a:fillRect/>
          </a:stretch>
        </p:blipFill>
        <p:spPr>
          <a:xfrm>
            <a:off x="50165" y="1278255"/>
            <a:ext cx="9043035" cy="287655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3335354" y="1383647"/>
            <a:ext cx="2241550" cy="808990"/>
          </a:xfrm>
          <a:prstGeom prst="rect">
            <a:avLst/>
          </a:prstGeom>
          <a:noFill/>
        </p:spPr>
        <p:txBody>
          <a:bodyPr wrap="none" rtlCol="0">
            <a:spAutoFit/>
          </a:bodyPr>
          <a:lstStyle/>
          <a:p>
            <a:r>
              <a:rPr kumimoji="1" lang="en-US" altLang="zh-CN" sz="4400" dirty="0" smtClean="0">
                <a:solidFill>
                  <a:schemeClr val="bg1">
                    <a:lumMod val="75000"/>
                  </a:schemeClr>
                </a:solidFill>
                <a:latin typeface="微软雅黑" panose="020B0503020204020204" charset="-122"/>
                <a:ea typeface="微软雅黑" panose="020B0503020204020204" charset="-122"/>
                <a:cs typeface="Heiti SC Light"/>
              </a:rPr>
              <a:t>Part.</a:t>
            </a:r>
            <a:r>
              <a:rPr kumimoji="1" lang="zh-CN" altLang="en-US" sz="4400" dirty="0" smtClean="0">
                <a:solidFill>
                  <a:schemeClr val="bg1">
                    <a:lumMod val="75000"/>
                  </a:schemeClr>
                </a:solidFill>
                <a:latin typeface="微软雅黑" panose="020B0503020204020204" charset="-122"/>
                <a:ea typeface="微软雅黑" panose="020B0503020204020204" charset="-122"/>
                <a:cs typeface="Hiragino Sans GB W3"/>
              </a:rPr>
              <a:t> </a:t>
            </a:r>
            <a:r>
              <a:rPr kumimoji="1" lang="en-US" altLang="zh-CN" sz="4400" b="1" dirty="0" smtClean="0">
                <a:solidFill>
                  <a:schemeClr val="bg1">
                    <a:lumMod val="75000"/>
                  </a:schemeClr>
                </a:solidFill>
                <a:latin typeface="微软雅黑" panose="020B0503020204020204" charset="-122"/>
                <a:ea typeface="微软雅黑" panose="020B0503020204020204" charset="-122"/>
                <a:cs typeface="微软雅黑" panose="020B0503020204020204" charset="-122"/>
              </a:rPr>
              <a:t>05</a:t>
            </a:r>
            <a:endParaRPr kumimoji="1" lang="en-US" altLang="zh-CN" sz="4400" b="1" dirty="0" smtClean="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11" name="直线连接符 10"/>
          <p:cNvCxnSpPr/>
          <p:nvPr/>
        </p:nvCxnSpPr>
        <p:spPr>
          <a:xfrm>
            <a:off x="1299003" y="2302636"/>
            <a:ext cx="6545994" cy="0"/>
          </a:xfrm>
          <a:prstGeom prst="line">
            <a:avLst/>
          </a:prstGeom>
          <a:ln>
            <a:solidFill>
              <a:srgbClr val="D5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299845" y="2399030"/>
            <a:ext cx="6533515" cy="483235"/>
          </a:xfrm>
          <a:prstGeom prst="rect">
            <a:avLst/>
          </a:prstGeom>
          <a:noFill/>
        </p:spPr>
        <p:txBody>
          <a:bodyPr wrap="square" rtlCol="0">
            <a:spAutoFit/>
          </a:bodyPr>
          <a:lstStyle/>
          <a:p>
            <a:pPr algn="ctr"/>
            <a:r>
              <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sym typeface="+mn-ea"/>
              </a:rPr>
              <a:t>来点笑话，总结下企业安全苦逼的事情</a:t>
            </a:r>
            <a:endPar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endParaRPr>
          </a:p>
        </p:txBody>
      </p:sp>
      <p:cxnSp>
        <p:nvCxnSpPr>
          <p:cNvPr id="19" name="直线连接符 18"/>
          <p:cNvCxnSpPr/>
          <p:nvPr/>
        </p:nvCxnSpPr>
        <p:spPr>
          <a:xfrm>
            <a:off x="1299003" y="2981641"/>
            <a:ext cx="6545994" cy="0"/>
          </a:xfrm>
          <a:prstGeom prst="line">
            <a:avLst/>
          </a:prstGeom>
          <a:ln>
            <a:solidFill>
              <a:srgbClr val="D5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其实是个总结</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
        <p:nvSpPr>
          <p:cNvPr id="3" name="文本框 2"/>
          <p:cNvSpPr txBox="1"/>
          <p:nvPr/>
        </p:nvSpPr>
        <p:spPr>
          <a:xfrm>
            <a:off x="457200" y="1481455"/>
            <a:ext cx="8091805" cy="2579370"/>
          </a:xfrm>
          <a:prstGeom prst="rect">
            <a:avLst/>
          </a:prstGeom>
          <a:noFill/>
        </p:spPr>
        <p:txBody>
          <a:bodyPr wrap="square" rtlCol="0">
            <a:spAutoFit/>
          </a:bodyPr>
          <a:p>
            <a:r>
              <a:rPr lang="en-US" altLang="zh-CN">
                <a:solidFill>
                  <a:schemeClr val="bg1">
                    <a:lumMod val="75000"/>
                  </a:schemeClr>
                </a:solidFill>
                <a:latin typeface="微软雅黑" panose="020B0503020204020204" charset="-122"/>
                <a:ea typeface="微软雅黑" panose="020B0503020204020204" charset="-122"/>
              </a:rPr>
              <a:t>1. </a:t>
            </a:r>
            <a:r>
              <a:rPr lang="zh-CN" altLang="en-US">
                <a:solidFill>
                  <a:schemeClr val="bg1">
                    <a:lumMod val="75000"/>
                  </a:schemeClr>
                </a:solidFill>
                <a:latin typeface="微软雅黑" panose="020B0503020204020204" charset="-122"/>
                <a:ea typeface="微软雅黑" panose="020B0503020204020204" charset="-122"/>
              </a:rPr>
              <a:t>纵深防御在企业中是可行的，也是必要的，但要结合资产状况</a:t>
            </a:r>
            <a:endParaRPr lang="zh-CN" altLang="en-US">
              <a:solidFill>
                <a:schemeClr val="bg1">
                  <a:lumMod val="75000"/>
                </a:schemeClr>
              </a:solidFill>
              <a:latin typeface="微软雅黑" panose="020B0503020204020204" charset="-122"/>
              <a:ea typeface="微软雅黑" panose="020B0503020204020204" charset="-122"/>
            </a:endParaRPr>
          </a:p>
          <a:p>
            <a:endParaRPr lang="zh-CN" altLang="en-US">
              <a:solidFill>
                <a:schemeClr val="bg1">
                  <a:lumMod val="75000"/>
                </a:schemeClr>
              </a:solidFill>
              <a:latin typeface="微软雅黑" panose="020B0503020204020204" charset="-122"/>
              <a:ea typeface="微软雅黑" panose="020B0503020204020204" charset="-122"/>
            </a:endParaRPr>
          </a:p>
          <a:p>
            <a:r>
              <a:rPr lang="en-US" altLang="zh-CN">
                <a:solidFill>
                  <a:schemeClr val="bg1">
                    <a:lumMod val="75000"/>
                  </a:schemeClr>
                </a:solidFill>
                <a:latin typeface="微软雅黑" panose="020B0503020204020204" charset="-122"/>
                <a:ea typeface="微软雅黑" panose="020B0503020204020204" charset="-122"/>
              </a:rPr>
              <a:t>2. </a:t>
            </a:r>
            <a:r>
              <a:rPr lang="zh-CN" altLang="en-US">
                <a:solidFill>
                  <a:schemeClr val="bg1">
                    <a:lumMod val="75000"/>
                  </a:schemeClr>
                </a:solidFill>
                <a:latin typeface="微软雅黑" panose="020B0503020204020204" charset="-122"/>
                <a:ea typeface="微软雅黑" panose="020B0503020204020204" charset="-122"/>
              </a:rPr>
              <a:t>纵深是限制攻击线路的手法，而不是安全产品的堆叠</a:t>
            </a:r>
            <a:endParaRPr lang="zh-CN" altLang="en-US">
              <a:solidFill>
                <a:schemeClr val="bg1">
                  <a:lumMod val="75000"/>
                </a:schemeClr>
              </a:solidFill>
              <a:latin typeface="微软雅黑" panose="020B0503020204020204" charset="-122"/>
              <a:ea typeface="微软雅黑" panose="020B0503020204020204" charset="-122"/>
            </a:endParaRPr>
          </a:p>
          <a:p>
            <a:endParaRPr lang="zh-CN" altLang="en-US">
              <a:solidFill>
                <a:schemeClr val="bg1">
                  <a:lumMod val="75000"/>
                </a:schemeClr>
              </a:solidFill>
              <a:latin typeface="微软雅黑" panose="020B0503020204020204" charset="-122"/>
              <a:ea typeface="微软雅黑" panose="020B0503020204020204" charset="-122"/>
            </a:endParaRPr>
          </a:p>
          <a:p>
            <a:r>
              <a:rPr lang="en-US" altLang="zh-CN">
                <a:solidFill>
                  <a:schemeClr val="bg1">
                    <a:lumMod val="75000"/>
                  </a:schemeClr>
                </a:solidFill>
                <a:latin typeface="微软雅黑" panose="020B0503020204020204" charset="-122"/>
                <a:ea typeface="微软雅黑" panose="020B0503020204020204" charset="-122"/>
              </a:rPr>
              <a:t>3. </a:t>
            </a:r>
            <a:r>
              <a:rPr lang="zh-CN" altLang="en-US">
                <a:solidFill>
                  <a:schemeClr val="bg1">
                    <a:lumMod val="75000"/>
                  </a:schemeClr>
                </a:solidFill>
                <a:latin typeface="微软雅黑" panose="020B0503020204020204" charset="-122"/>
                <a:ea typeface="微软雅黑" panose="020B0503020204020204" charset="-122"/>
              </a:rPr>
              <a:t>威胁情报是有用的，但是要消化成至少在运维与研发侧能够落地的</a:t>
            </a:r>
            <a:endParaRPr lang="zh-CN" altLang="en-US">
              <a:solidFill>
                <a:schemeClr val="bg1">
                  <a:lumMod val="75000"/>
                </a:schemeClr>
              </a:solidFill>
              <a:latin typeface="微软雅黑" panose="020B0503020204020204" charset="-122"/>
              <a:ea typeface="微软雅黑" panose="020B0503020204020204" charset="-122"/>
            </a:endParaRPr>
          </a:p>
          <a:p>
            <a:endParaRPr lang="zh-CN" altLang="en-US">
              <a:solidFill>
                <a:schemeClr val="bg1">
                  <a:lumMod val="75000"/>
                </a:schemeClr>
              </a:solidFill>
              <a:latin typeface="微软雅黑" panose="020B0503020204020204" charset="-122"/>
              <a:ea typeface="微软雅黑" panose="020B0503020204020204" charset="-122"/>
            </a:endParaRPr>
          </a:p>
          <a:p>
            <a:r>
              <a:rPr lang="en-US" altLang="zh-CN">
                <a:solidFill>
                  <a:schemeClr val="bg1">
                    <a:lumMod val="75000"/>
                  </a:schemeClr>
                </a:solidFill>
                <a:latin typeface="微软雅黑" panose="020B0503020204020204" charset="-122"/>
                <a:ea typeface="微软雅黑" panose="020B0503020204020204" charset="-122"/>
              </a:rPr>
              <a:t>4. </a:t>
            </a:r>
            <a:r>
              <a:rPr lang="zh-CN" altLang="en-US">
                <a:solidFill>
                  <a:schemeClr val="bg1">
                    <a:lumMod val="75000"/>
                  </a:schemeClr>
                </a:solidFill>
                <a:latin typeface="微软雅黑" panose="020B0503020204020204" charset="-122"/>
                <a:ea typeface="微软雅黑" panose="020B0503020204020204" charset="-122"/>
              </a:rPr>
              <a:t>运维安全和安全运维是两码事，虽然都非常重要</a:t>
            </a:r>
            <a:endParaRPr lang="zh-CN" altLang="en-US">
              <a:solidFill>
                <a:schemeClr val="bg1">
                  <a:lumMod val="75000"/>
                </a:schemeClr>
              </a:solidFill>
              <a:latin typeface="微软雅黑" panose="020B0503020204020204" charset="-122"/>
              <a:ea typeface="微软雅黑" panose="020B0503020204020204" charset="-122"/>
            </a:endParaRPr>
          </a:p>
          <a:p>
            <a:endParaRPr lang="zh-CN" altLang="en-US">
              <a:solidFill>
                <a:schemeClr val="bg1">
                  <a:lumMod val="75000"/>
                </a:schemeClr>
              </a:solidFill>
              <a:latin typeface="微软雅黑" panose="020B0503020204020204" charset="-122"/>
              <a:ea typeface="微软雅黑" panose="020B0503020204020204" charset="-122"/>
            </a:endParaRPr>
          </a:p>
          <a:p>
            <a:r>
              <a:rPr lang="en-US" altLang="zh-CN">
                <a:solidFill>
                  <a:schemeClr val="bg1">
                    <a:lumMod val="75000"/>
                  </a:schemeClr>
                </a:solidFill>
                <a:latin typeface="微软雅黑" panose="020B0503020204020204" charset="-122"/>
                <a:ea typeface="微软雅黑" panose="020B0503020204020204" charset="-122"/>
              </a:rPr>
              <a:t>5. </a:t>
            </a:r>
            <a:r>
              <a:rPr lang="zh-CN" altLang="en-US">
                <a:solidFill>
                  <a:schemeClr val="bg1">
                    <a:lumMod val="75000"/>
                  </a:schemeClr>
                </a:solidFill>
                <a:latin typeface="微软雅黑" panose="020B0503020204020204" charset="-122"/>
                <a:ea typeface="微软雅黑" panose="020B0503020204020204" charset="-122"/>
              </a:rPr>
              <a:t>企业安全做再多事情，最后还是要量化和亮化</a:t>
            </a:r>
            <a:endParaRPr lang="zh-CN" altLang="en-US">
              <a:solidFill>
                <a:schemeClr val="bg1">
                  <a:lumMod val="7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真实的笑话</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
        <p:nvSpPr>
          <p:cNvPr id="2" name="文本框 1"/>
          <p:cNvSpPr txBox="1"/>
          <p:nvPr/>
        </p:nvSpPr>
        <p:spPr>
          <a:xfrm>
            <a:off x="525780" y="2232660"/>
            <a:ext cx="8091805" cy="678815"/>
          </a:xfrm>
          <a:prstGeom prst="rect">
            <a:avLst/>
          </a:prstGeom>
          <a:noFill/>
        </p:spPr>
        <p:txBody>
          <a:bodyPr wrap="square" rtlCol="0">
            <a:spAutoFit/>
          </a:bodyPr>
          <a:p>
            <a:pPr algn="ctr"/>
            <a:r>
              <a:rPr lang="zh-CN" sz="3600">
                <a:solidFill>
                  <a:schemeClr val="bg1">
                    <a:lumMod val="75000"/>
                  </a:schemeClr>
                </a:solidFill>
                <a:latin typeface="微软雅黑" panose="020B0503020204020204" charset="-122"/>
                <a:ea typeface="微软雅黑" panose="020B0503020204020204" charset="-122"/>
              </a:rPr>
              <a:t>不会写代码的运维进不了企业安全部</a:t>
            </a:r>
            <a:endParaRPr lang="zh-CN" sz="3600">
              <a:solidFill>
                <a:schemeClr val="bg1">
                  <a:lumMod val="7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2590800" y="2202845"/>
            <a:ext cx="3962400" cy="678815"/>
          </a:xfrm>
          <a:prstGeom prst="rect">
            <a:avLst/>
          </a:prstGeom>
          <a:noFill/>
        </p:spPr>
        <p:txBody>
          <a:bodyPr wrap="square" rtlCol="0">
            <a:spAutoFit/>
          </a:bodyPr>
          <a:lstStyle/>
          <a:p>
            <a:pPr algn="dist"/>
            <a:r>
              <a:rPr kumimoji="1" lang="en-US" altLang="zh-CN" sz="3600" dirty="0" smtClean="0">
                <a:solidFill>
                  <a:schemeClr val="bg1"/>
                </a:solidFill>
                <a:latin typeface="微软雅黑" panose="020B0503020204020204" charset="-122"/>
                <a:ea typeface="微软雅黑" panose="020B0503020204020204" charset="-122"/>
                <a:cs typeface="Heiti SC Medium"/>
              </a:rPr>
              <a:t>THANKS</a:t>
            </a:r>
            <a:endParaRPr kumimoji="1" lang="en-US" altLang="zh-CN" sz="3600" dirty="0" smtClean="0">
              <a:solidFill>
                <a:schemeClr val="bg1"/>
              </a:solidFill>
              <a:latin typeface="微软雅黑" panose="020B0503020204020204" charset="-122"/>
              <a:ea typeface="微软雅黑" panose="020B0503020204020204" charset="-122"/>
              <a:cs typeface="Heiti SC Medium"/>
            </a:endParaRPr>
          </a:p>
        </p:txBody>
      </p:sp>
      <p:pic>
        <p:nvPicPr>
          <p:cNvPr id="10" name="图片 9" descr="kcon 1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353" y="950645"/>
            <a:ext cx="867294" cy="867294"/>
          </a:xfrm>
          <a:prstGeom prst="rect">
            <a:avLst/>
          </a:prstGeom>
        </p:spPr>
      </p:pic>
      <p:sp>
        <p:nvSpPr>
          <p:cNvPr id="6" name="文本框 5"/>
          <p:cNvSpPr txBox="1"/>
          <p:nvPr/>
        </p:nvSpPr>
        <p:spPr>
          <a:xfrm>
            <a:off x="2276475" y="2976880"/>
            <a:ext cx="4549140" cy="319405"/>
          </a:xfrm>
          <a:prstGeom prst="rect">
            <a:avLst/>
          </a:prstGeom>
          <a:noFill/>
        </p:spPr>
        <p:txBody>
          <a:bodyPr wrap="square" rtlCol="0">
            <a:spAutoFit/>
          </a:bodyPr>
          <a:p>
            <a:pPr algn="ctr"/>
            <a:r>
              <a:rPr kumimoji="1" lang="en-US" altLang="zh-CN" sz="1400" dirty="0" smtClean="0">
                <a:solidFill>
                  <a:schemeClr val="bg1">
                    <a:lumMod val="75000"/>
                  </a:schemeClr>
                </a:solidFill>
                <a:latin typeface="微软雅黑" panose="020B0503020204020204" charset="-122"/>
                <a:ea typeface="微软雅黑" panose="020B0503020204020204" charset="-122"/>
                <a:cs typeface="Heiti SC Light"/>
              </a:rPr>
              <a:t>[ </a:t>
            </a:r>
            <a:r>
              <a:rPr kumimoji="1" lang="zh-CN" altLang="en-US" sz="1400" dirty="0" err="1" smtClean="0">
                <a:solidFill>
                  <a:schemeClr val="bg1">
                    <a:lumMod val="75000"/>
                  </a:schemeClr>
                </a:solidFill>
                <a:latin typeface="微软雅黑" panose="020B0503020204020204" charset="-122"/>
                <a:ea typeface="微软雅黑" panose="020B0503020204020204" charset="-122"/>
                <a:cs typeface="Heiti SC Light"/>
              </a:rPr>
              <a:t>黑客叔叔</a:t>
            </a:r>
            <a:r>
              <a:rPr kumimoji="1" lang="en-US" altLang="zh-CN" sz="1400" dirty="0" err="1" smtClean="0">
                <a:solidFill>
                  <a:schemeClr val="bg1">
                    <a:lumMod val="75000"/>
                  </a:schemeClr>
                </a:solidFill>
                <a:latin typeface="微软雅黑" panose="020B0503020204020204" charset="-122"/>
                <a:ea typeface="微软雅黑" panose="020B0503020204020204" charset="-122"/>
                <a:cs typeface="Heiti SC Light"/>
              </a:rPr>
              <a:t>p0tt1@</a:t>
            </a:r>
            <a:r>
              <a:rPr kumimoji="1" lang="zh-CN" altLang="en-US" sz="1400" dirty="0" err="1" smtClean="0">
                <a:solidFill>
                  <a:schemeClr val="bg1">
                    <a:lumMod val="75000"/>
                  </a:schemeClr>
                </a:solidFill>
                <a:latin typeface="微软雅黑" panose="020B0503020204020204" charset="-122"/>
                <a:ea typeface="微软雅黑" panose="020B0503020204020204" charset="-122"/>
                <a:cs typeface="Heiti SC Light"/>
              </a:rPr>
              <a:t>凌晨网络科技</a:t>
            </a:r>
            <a:r>
              <a:rPr kumimoji="1" lang="en-US" altLang="zh-CN" sz="1400" dirty="0" smtClean="0">
                <a:solidFill>
                  <a:schemeClr val="bg1">
                    <a:lumMod val="75000"/>
                  </a:schemeClr>
                </a:solidFill>
                <a:latin typeface="微软雅黑" panose="020B0503020204020204" charset="-122"/>
                <a:ea typeface="微软雅黑" panose="020B0503020204020204" charset="-122"/>
                <a:cs typeface="Heiti SC Light"/>
              </a:rPr>
              <a:t> ]</a:t>
            </a:r>
            <a:endParaRPr kumimoji="1" lang="zh-CN" altLang="en-US" sz="1400" dirty="0">
              <a:solidFill>
                <a:schemeClr val="bg1">
                  <a:lumMod val="75000"/>
                </a:schemeClr>
              </a:solidFill>
              <a:latin typeface="微软雅黑" panose="020B0503020204020204" charset="-122"/>
              <a:ea typeface="微软雅黑" panose="020B0503020204020204" charset="-122"/>
              <a:cs typeface="Heiti SC Light"/>
            </a:endParaRPr>
          </a:p>
        </p:txBody>
      </p:sp>
      <p:pic>
        <p:nvPicPr>
          <p:cNvPr id="2" name="图片 1" descr="未命名_副本"/>
          <p:cNvPicPr>
            <a:picLocks noChangeAspect="1"/>
          </p:cNvPicPr>
          <p:nvPr/>
        </p:nvPicPr>
        <p:blipFill>
          <a:blip r:embed="rId3"/>
          <a:stretch>
            <a:fillRect/>
          </a:stretch>
        </p:blipFill>
        <p:spPr>
          <a:xfrm>
            <a:off x="4345305" y="3229610"/>
            <a:ext cx="565150" cy="5651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文本框 8"/>
          <p:cNvSpPr txBox="1"/>
          <p:nvPr/>
        </p:nvSpPr>
        <p:spPr>
          <a:xfrm>
            <a:off x="3335354" y="1383647"/>
            <a:ext cx="2241550" cy="808990"/>
          </a:xfrm>
          <a:prstGeom prst="rect">
            <a:avLst/>
          </a:prstGeom>
          <a:noFill/>
        </p:spPr>
        <p:txBody>
          <a:bodyPr wrap="none" rtlCol="0">
            <a:spAutoFit/>
          </a:bodyPr>
          <a:lstStyle/>
          <a:p>
            <a:r>
              <a:rPr kumimoji="1" lang="en-US" altLang="zh-CN" sz="4400" dirty="0" smtClean="0">
                <a:solidFill>
                  <a:schemeClr val="bg1">
                    <a:lumMod val="75000"/>
                  </a:schemeClr>
                </a:solidFill>
                <a:latin typeface="微软雅黑" panose="020B0503020204020204" charset="-122"/>
                <a:ea typeface="微软雅黑" panose="020B0503020204020204" charset="-122"/>
                <a:cs typeface="Heiti SC Light"/>
              </a:rPr>
              <a:t>Part.</a:t>
            </a:r>
            <a:r>
              <a:rPr kumimoji="1" lang="zh-CN" altLang="en-US" sz="4400" dirty="0" smtClean="0">
                <a:solidFill>
                  <a:schemeClr val="bg1">
                    <a:lumMod val="75000"/>
                  </a:schemeClr>
                </a:solidFill>
                <a:latin typeface="微软雅黑" panose="020B0503020204020204" charset="-122"/>
                <a:ea typeface="微软雅黑" panose="020B0503020204020204" charset="-122"/>
                <a:cs typeface="Hiragino Sans GB W3"/>
              </a:rPr>
              <a:t> </a:t>
            </a:r>
            <a:r>
              <a:rPr kumimoji="1" lang="en-US" altLang="zh-CN" sz="4400" b="1" dirty="0" smtClean="0">
                <a:solidFill>
                  <a:schemeClr val="bg1">
                    <a:lumMod val="75000"/>
                  </a:schemeClr>
                </a:solidFill>
                <a:latin typeface="微软雅黑" panose="020B0503020204020204" charset="-122"/>
                <a:ea typeface="微软雅黑" panose="020B0503020204020204" charset="-122"/>
                <a:cs typeface="微软雅黑" panose="020B0503020204020204" charset="-122"/>
              </a:rPr>
              <a:t>01</a:t>
            </a:r>
            <a:endParaRPr kumimoji="1" lang="en-US" altLang="zh-CN" sz="4400" b="1" dirty="0" smtClean="0">
              <a:solidFill>
                <a:schemeClr val="bg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11" name="直线连接符 10"/>
          <p:cNvCxnSpPr/>
          <p:nvPr/>
        </p:nvCxnSpPr>
        <p:spPr>
          <a:xfrm>
            <a:off x="1299003" y="2302636"/>
            <a:ext cx="6545994" cy="0"/>
          </a:xfrm>
          <a:prstGeom prst="line">
            <a:avLst/>
          </a:prstGeom>
          <a:ln>
            <a:solidFill>
              <a:srgbClr val="D5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299845" y="2399030"/>
            <a:ext cx="6533515" cy="483235"/>
          </a:xfrm>
          <a:prstGeom prst="rect">
            <a:avLst/>
          </a:prstGeom>
          <a:noFill/>
        </p:spPr>
        <p:txBody>
          <a:bodyPr wrap="square" rtlCol="0">
            <a:spAutoFit/>
          </a:bodyPr>
          <a:lstStyle/>
          <a:p>
            <a:pPr algn="ctr"/>
            <a:r>
              <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rPr>
              <a:t>说点实话，针对企业的攻击是个什么现状？</a:t>
            </a:r>
            <a:endParaRPr kumimoji="1" lang="zh-CN" altLang="en-US" sz="2400" dirty="0" smtClean="0">
              <a:solidFill>
                <a:schemeClr val="bg1">
                  <a:lumMod val="75000"/>
                </a:schemeClr>
              </a:solidFill>
              <a:latin typeface="微软雅黑" panose="020B0503020204020204" charset="-122"/>
              <a:ea typeface="微软雅黑" panose="020B0503020204020204" charset="-122"/>
              <a:cs typeface="Heiti SC Light"/>
            </a:endParaRPr>
          </a:p>
        </p:txBody>
      </p:sp>
      <p:cxnSp>
        <p:nvCxnSpPr>
          <p:cNvPr id="19" name="直线连接符 18"/>
          <p:cNvCxnSpPr/>
          <p:nvPr/>
        </p:nvCxnSpPr>
        <p:spPr>
          <a:xfrm>
            <a:off x="1299003" y="2981641"/>
            <a:ext cx="6545994" cy="0"/>
          </a:xfrm>
          <a:prstGeom prst="line">
            <a:avLst/>
          </a:prstGeom>
          <a:ln>
            <a:solidFill>
              <a:srgbClr val="D5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rPr>
              <a:t>为什么这张图火了呢？</a:t>
            </a:r>
            <a:endPar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2" name="图片 1"/>
          <p:cNvPicPr>
            <a:picLocks noChangeAspect="1"/>
          </p:cNvPicPr>
          <p:nvPr/>
        </p:nvPicPr>
        <p:blipFill>
          <a:blip r:embed="rId3"/>
          <a:stretch>
            <a:fillRect/>
          </a:stretch>
        </p:blipFill>
        <p:spPr>
          <a:xfrm>
            <a:off x="533400" y="601980"/>
            <a:ext cx="7644130" cy="44176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rPr>
              <a:t>有种攻击叫做</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rPr>
              <a:t>“</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rPr>
              <a:t>无差别</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rPr>
              <a:t>”</a:t>
            </a:r>
            <a:endPar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3" name="图片 2"/>
          <p:cNvPicPr>
            <a:picLocks noChangeAspect="1"/>
          </p:cNvPicPr>
          <p:nvPr/>
        </p:nvPicPr>
        <p:blipFill>
          <a:blip r:embed="rId3"/>
          <a:stretch>
            <a:fillRect/>
          </a:stretch>
        </p:blipFill>
        <p:spPr>
          <a:xfrm>
            <a:off x="631190" y="869315"/>
            <a:ext cx="3302000" cy="1991995"/>
          </a:xfrm>
          <a:prstGeom prst="rect">
            <a:avLst/>
          </a:prstGeom>
        </p:spPr>
      </p:pic>
      <p:pic>
        <p:nvPicPr>
          <p:cNvPr id="4" name="图片 3"/>
          <p:cNvPicPr>
            <a:picLocks noChangeAspect="1"/>
          </p:cNvPicPr>
          <p:nvPr/>
        </p:nvPicPr>
        <p:blipFill>
          <a:blip r:embed="rId4"/>
          <a:stretch>
            <a:fillRect/>
          </a:stretch>
        </p:blipFill>
        <p:spPr>
          <a:xfrm>
            <a:off x="5043170" y="2982595"/>
            <a:ext cx="3301365" cy="1991995"/>
          </a:xfrm>
          <a:prstGeom prst="rect">
            <a:avLst/>
          </a:prstGeom>
        </p:spPr>
      </p:pic>
      <p:pic>
        <p:nvPicPr>
          <p:cNvPr id="5" name="图片 4"/>
          <p:cNvPicPr>
            <a:picLocks noChangeAspect="1"/>
          </p:cNvPicPr>
          <p:nvPr/>
        </p:nvPicPr>
        <p:blipFill>
          <a:blip r:embed="rId5"/>
          <a:stretch>
            <a:fillRect/>
          </a:stretch>
        </p:blipFill>
        <p:spPr>
          <a:xfrm>
            <a:off x="631190" y="2981960"/>
            <a:ext cx="3302000" cy="1992630"/>
          </a:xfrm>
          <a:prstGeom prst="rect">
            <a:avLst/>
          </a:prstGeom>
        </p:spPr>
      </p:pic>
      <p:pic>
        <p:nvPicPr>
          <p:cNvPr id="9" name="图片 8"/>
          <p:cNvPicPr>
            <a:picLocks noChangeAspect="1"/>
          </p:cNvPicPr>
          <p:nvPr/>
        </p:nvPicPr>
        <p:blipFill>
          <a:blip r:embed="rId6"/>
          <a:stretch>
            <a:fillRect/>
          </a:stretch>
        </p:blipFill>
        <p:spPr>
          <a:xfrm>
            <a:off x="5043170" y="869315"/>
            <a:ext cx="3302000" cy="199263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rPr>
              <a:t>还有种攻击叫做</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rPr>
              <a:t>“</a:t>
            </a:r>
            <a:r>
              <a:rPr kumimoji="1" lang="zh-CN" altLang="en-US" sz="2000" dirty="0" smtClean="0">
                <a:solidFill>
                  <a:schemeClr val="bg1">
                    <a:lumMod val="75000"/>
                  </a:schemeClr>
                </a:solidFill>
                <a:latin typeface="微软雅黑" panose="020B0503020204020204" charset="-122"/>
                <a:ea typeface="微软雅黑" panose="020B0503020204020204" charset="-122"/>
                <a:cs typeface="Heiti SC Light"/>
              </a:rPr>
              <a:t>见缝插针</a:t>
            </a:r>
            <a:r>
              <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rPr>
              <a:t>”</a:t>
            </a:r>
            <a:endParaRPr kumimoji="1" lang="en-US" alt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2" name="图片 1" descr="9258d109b3de9c82ad89e6016e81800a18d8434b"/>
          <p:cNvPicPr>
            <a:picLocks noChangeAspect="1"/>
          </p:cNvPicPr>
          <p:nvPr/>
        </p:nvPicPr>
        <p:blipFill>
          <a:blip r:embed="rId3"/>
          <a:stretch>
            <a:fillRect/>
          </a:stretch>
        </p:blipFill>
        <p:spPr>
          <a:xfrm>
            <a:off x="1071880" y="1388110"/>
            <a:ext cx="6999605" cy="2954020"/>
          </a:xfrm>
          <a:prstGeom prst="rect">
            <a:avLst/>
          </a:prstGeom>
        </p:spPr>
      </p:pic>
      <p:sp>
        <p:nvSpPr>
          <p:cNvPr id="166" name=" 166"/>
          <p:cNvSpPr/>
          <p:nvPr/>
        </p:nvSpPr>
        <p:spPr>
          <a:xfrm>
            <a:off x="6428740" y="4011930"/>
            <a:ext cx="1619885" cy="30734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 name="文本框 9"/>
          <p:cNvSpPr txBox="1"/>
          <p:nvPr/>
        </p:nvSpPr>
        <p:spPr>
          <a:xfrm>
            <a:off x="6468110" y="3984625"/>
            <a:ext cx="1580515" cy="384810"/>
          </a:xfrm>
          <a:prstGeom prst="rect">
            <a:avLst/>
          </a:prstGeom>
          <a:noFill/>
        </p:spPr>
        <p:txBody>
          <a:bodyPr wrap="square" rtlCol="0">
            <a:spAutoFit/>
          </a:bodyPr>
          <a:p>
            <a:r>
              <a:rPr lang="zh-CN" altLang="en-US">
                <a:latin typeface="微软雅黑" panose="020B0503020204020204" charset="-122"/>
                <a:ea typeface="微软雅黑" panose="020B0503020204020204" charset="-122"/>
              </a:rPr>
              <a:t>骄傲的马赛克</a:t>
            </a:r>
            <a:endParaRPr lang="zh-CN" altLang="en-US">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针对企业或组织的攻击现状</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sp>
        <p:nvSpPr>
          <p:cNvPr id="2" name="文本框 1"/>
          <p:cNvSpPr txBox="1"/>
          <p:nvPr/>
        </p:nvSpPr>
        <p:spPr>
          <a:xfrm>
            <a:off x="742315" y="1620520"/>
            <a:ext cx="7659370" cy="1795780"/>
          </a:xfrm>
          <a:prstGeom prst="rect">
            <a:avLst/>
          </a:prstGeom>
          <a:noFill/>
        </p:spPr>
        <p:txBody>
          <a:bodyPr wrap="square" rtlCol="0">
            <a:spAutoFit/>
          </a:bodyPr>
          <a:p>
            <a:pPr algn="ctr"/>
            <a:r>
              <a:rPr lang="zh-CN" altLang="en-US" sz="5400">
                <a:solidFill>
                  <a:schemeClr val="bg1">
                    <a:lumMod val="75000"/>
                  </a:schemeClr>
                </a:solidFill>
                <a:latin typeface="微软雅黑" panose="020B0503020204020204" charset="-122"/>
                <a:ea typeface="微软雅黑" panose="020B0503020204020204" charset="-122"/>
              </a:rPr>
              <a:t>防护的地方没人打</a:t>
            </a:r>
            <a:endParaRPr lang="zh-CN" altLang="en-US" sz="5400">
              <a:solidFill>
                <a:schemeClr val="bg1">
                  <a:lumMod val="75000"/>
                </a:schemeClr>
              </a:solidFill>
              <a:latin typeface="微软雅黑" panose="020B0503020204020204" charset="-122"/>
              <a:ea typeface="微软雅黑" panose="020B0503020204020204" charset="-122"/>
            </a:endParaRPr>
          </a:p>
          <a:p>
            <a:pPr algn="ctr"/>
            <a:r>
              <a:rPr lang="zh-CN" altLang="en-US" sz="5400">
                <a:solidFill>
                  <a:schemeClr val="bg1">
                    <a:lumMod val="75000"/>
                  </a:schemeClr>
                </a:solidFill>
                <a:latin typeface="微软雅黑" panose="020B0503020204020204" charset="-122"/>
                <a:ea typeface="微软雅黑" panose="020B0503020204020204" charset="-122"/>
              </a:rPr>
              <a:t>打的地方没人防护</a:t>
            </a:r>
            <a:endParaRPr lang="zh-CN" altLang="en-US" sz="5400">
              <a:solidFill>
                <a:schemeClr val="bg1">
                  <a:lumMod val="7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图片 5" descr="kcon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872" y="183304"/>
            <a:ext cx="686061" cy="686061"/>
          </a:xfrm>
          <a:prstGeom prst="rect">
            <a:avLst/>
          </a:prstGeom>
        </p:spPr>
      </p:pic>
      <p:sp>
        <p:nvSpPr>
          <p:cNvPr id="7" name="矩形 6"/>
          <p:cNvSpPr/>
          <p:nvPr/>
        </p:nvSpPr>
        <p:spPr>
          <a:xfrm flipH="1">
            <a:off x="457200" y="184150"/>
            <a:ext cx="76200" cy="404495"/>
          </a:xfrm>
          <a:prstGeom prst="rect">
            <a:avLst/>
          </a:prstGeom>
          <a:solidFill>
            <a:srgbClr val="D5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8" name="文本框 7"/>
          <p:cNvSpPr txBox="1"/>
          <p:nvPr/>
        </p:nvSpPr>
        <p:spPr>
          <a:xfrm>
            <a:off x="533189" y="183883"/>
            <a:ext cx="4991604" cy="417830"/>
          </a:xfrm>
          <a:prstGeom prst="rect">
            <a:avLst/>
          </a:prstGeom>
          <a:noFill/>
        </p:spPr>
        <p:txBody>
          <a:bodyPr wrap="square" rtlCol="0">
            <a:spAutoFit/>
          </a:bodyPr>
          <a:lstStyle/>
          <a:p>
            <a:r>
              <a:rPr kumimoji="1" lang="zh-CN" sz="2000" dirty="0" smtClean="0">
                <a:solidFill>
                  <a:schemeClr val="bg1">
                    <a:lumMod val="75000"/>
                  </a:schemeClr>
                </a:solidFill>
                <a:latin typeface="微软雅黑" panose="020B0503020204020204" charset="-122"/>
                <a:ea typeface="微软雅黑" panose="020B0503020204020204" charset="-122"/>
                <a:cs typeface="Heiti SC Light"/>
              </a:rPr>
              <a:t>针对企业或组织的攻击现状</a:t>
            </a:r>
            <a:endParaRPr kumimoji="1" lang="zh-CN" sz="2000" dirty="0" smtClean="0">
              <a:solidFill>
                <a:schemeClr val="bg1">
                  <a:lumMod val="75000"/>
                </a:schemeClr>
              </a:solidFill>
              <a:latin typeface="微软雅黑" panose="020B0503020204020204" charset="-122"/>
              <a:ea typeface="微软雅黑" panose="020B0503020204020204" charset="-122"/>
              <a:cs typeface="Heiti SC Light"/>
            </a:endParaRPr>
          </a:p>
        </p:txBody>
      </p:sp>
      <p:pic>
        <p:nvPicPr>
          <p:cNvPr id="4" name="图片 3" descr="若水GIF截图_2016年7月9日14点12分10秒"/>
          <p:cNvPicPr>
            <a:picLocks noChangeAspect="1"/>
          </p:cNvPicPr>
          <p:nvPr/>
        </p:nvPicPr>
        <p:blipFill>
          <a:blip r:embed="rId3"/>
          <a:stretch>
            <a:fillRect/>
          </a:stretch>
        </p:blipFill>
        <p:spPr>
          <a:xfrm>
            <a:off x="4865370" y="691515"/>
            <a:ext cx="3124835" cy="4244340"/>
          </a:xfrm>
          <a:prstGeom prst="rect">
            <a:avLst/>
          </a:prstGeom>
        </p:spPr>
      </p:pic>
      <p:sp>
        <p:nvSpPr>
          <p:cNvPr id="3" name="文本框 2"/>
          <p:cNvSpPr txBox="1"/>
          <p:nvPr/>
        </p:nvSpPr>
        <p:spPr>
          <a:xfrm>
            <a:off x="585470" y="1797685"/>
            <a:ext cx="3784600" cy="1962785"/>
          </a:xfrm>
          <a:prstGeom prst="rect">
            <a:avLst/>
          </a:prstGeom>
          <a:noFill/>
        </p:spPr>
        <p:txBody>
          <a:bodyPr wrap="square" rtlCol="0">
            <a:spAutoFit/>
          </a:bodyPr>
          <a:p>
            <a:pPr algn="ctr"/>
            <a:r>
              <a:rPr lang="zh-CN" altLang="en-US" sz="4000">
                <a:solidFill>
                  <a:schemeClr val="bg1">
                    <a:lumMod val="75000"/>
                  </a:schemeClr>
                </a:solidFill>
                <a:latin typeface="微软雅黑" panose="020B0503020204020204" charset="-122"/>
                <a:ea typeface="微软雅黑" panose="020B0503020204020204" charset="-122"/>
              </a:rPr>
              <a:t>请随意感受下企业负责防御的相关部门的心情</a:t>
            </a:r>
            <a:endParaRPr lang="zh-CN" altLang="en-US" sz="4000">
              <a:solidFill>
                <a:schemeClr val="bg1">
                  <a:lumMod val="7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1666</Words>
  <Application>WPS 演示</Application>
  <PresentationFormat>全屏显示(16:9)</PresentationFormat>
  <Paragraphs>206</Paragraphs>
  <Slides>34</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34</vt:i4>
      </vt:variant>
    </vt:vector>
  </HeadingPairs>
  <TitlesOfParts>
    <vt:vector size="45" baseType="lpstr">
      <vt:lpstr>Arial</vt:lpstr>
      <vt:lpstr>宋体</vt:lpstr>
      <vt:lpstr>Wingdings</vt:lpstr>
      <vt:lpstr>Arial</vt:lpstr>
      <vt:lpstr>微软雅黑</vt:lpstr>
      <vt:lpstr>Heiti SC Light</vt:lpstr>
      <vt:lpstr>Hiragino Sans GB W3</vt:lpstr>
      <vt:lpstr>Heiti SC Medium</vt:lpstr>
      <vt:lpstr>Calibri</vt:lpstr>
      <vt:lpstr>AlienCaret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dc:creator>
  <cp:lastModifiedBy>p0tt1</cp:lastModifiedBy>
  <cp:revision>29</cp:revision>
  <dcterms:created xsi:type="dcterms:W3CDTF">2016-05-25T03:25:00Z</dcterms:created>
  <dcterms:modified xsi:type="dcterms:W3CDTF">2016-08-24T16:30:50Z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2052-10.1.0.5850</vt:lpwstr>
  </property>
</Properties>
</file>