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9.xml" ContentType="application/vnd.openxmlformats-officedocument.presentationml.tags+xml"/>
  <Override PartName="/ppt/notesSlides/notesSlide1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2.xml" ContentType="application/vnd.openxmlformats-officedocument.presentationml.notesSlide+xml"/>
  <Override PartName="/ppt/tags/tag74.xml" ContentType="application/vnd.openxmlformats-officedocument.presentationml.tags+xml"/>
  <Override PartName="/ppt/notesSlides/notesSlide3.xml" ContentType="application/vnd.openxmlformats-officedocument.presentationml.notesSlide+xml"/>
  <Override PartName="/ppt/tags/tag75.xml" ContentType="application/vnd.openxmlformats-officedocument.presentationml.tags+xml"/>
  <Override PartName="/ppt/notesSlides/notesSlide4.xml" ContentType="application/vnd.openxmlformats-officedocument.presentationml.notesSlide+xml"/>
  <Override PartName="/ppt/tags/tag76.xml" ContentType="application/vnd.openxmlformats-officedocument.presentationml.tags+xml"/>
  <Override PartName="/ppt/notesSlides/notesSlide5.xml" ContentType="application/vnd.openxmlformats-officedocument.presentationml.notesSlide+xml"/>
  <Override PartName="/ppt/tags/tag77.xml" ContentType="application/vnd.openxmlformats-officedocument.presentationml.tags+xml"/>
  <Override PartName="/ppt/notesSlides/notesSlide6.xml" ContentType="application/vnd.openxmlformats-officedocument.presentationml.notesSlide+xml"/>
  <Override PartName="/ppt/tags/tag78.xml" ContentType="application/vnd.openxmlformats-officedocument.presentationml.tags+xml"/>
  <Override PartName="/ppt/notesSlides/notesSlide7.xml" ContentType="application/vnd.openxmlformats-officedocument.presentationml.notesSlide+xml"/>
  <Override PartName="/ppt/tags/tag79.xml" ContentType="application/vnd.openxmlformats-officedocument.presentationml.tags+xml"/>
  <Override PartName="/ppt/notesSlides/notesSlide8.xml" ContentType="application/vnd.openxmlformats-officedocument.presentationml.notesSlide+xml"/>
  <Override PartName="/ppt/tags/tag80.xml" ContentType="application/vnd.openxmlformats-officedocument.presentationml.tags+xml"/>
  <Override PartName="/ppt/notesSlides/notesSlide9.xml" ContentType="application/vnd.openxmlformats-officedocument.presentationml.notesSlide+xml"/>
  <Override PartName="/ppt/tags/tag81.xml" ContentType="application/vnd.openxmlformats-officedocument.presentationml.tags+xml"/>
  <Override PartName="/ppt/notesSlides/notesSlide10.xml" ContentType="application/vnd.openxmlformats-officedocument.presentationml.notesSlide+xml"/>
  <Override PartName="/ppt/tags/tag82.xml" ContentType="application/vnd.openxmlformats-officedocument.presentationml.tags+xml"/>
  <Override PartName="/ppt/notesSlides/notesSlide11.xml" ContentType="application/vnd.openxmlformats-officedocument.presentationml.notesSlide+xml"/>
  <Override PartName="/ppt/tags/tag83.xml" ContentType="application/vnd.openxmlformats-officedocument.presentationml.tags+xml"/>
  <Override PartName="/ppt/notesSlides/notesSlide12.xml" ContentType="application/vnd.openxmlformats-officedocument.presentationml.notesSlide+xml"/>
  <Override PartName="/ppt/tags/tag84.xml" ContentType="application/vnd.openxmlformats-officedocument.presentationml.tags+xml"/>
  <Override PartName="/ppt/notesSlides/notesSlide13.xml" ContentType="application/vnd.openxmlformats-officedocument.presentationml.notesSlide+xml"/>
  <Override PartName="/ppt/tags/tag85.xml" ContentType="application/vnd.openxmlformats-officedocument.presentationml.tags+xml"/>
  <Override PartName="/ppt/notesSlides/notesSlide14.xml" ContentType="application/vnd.openxmlformats-officedocument.presentationml.notesSlide+xml"/>
  <Override PartName="/ppt/tags/tag86.xml" ContentType="application/vnd.openxmlformats-officedocument.presentationml.tags+xml"/>
  <Override PartName="/ppt/notesSlides/notesSlide15.xml" ContentType="application/vnd.openxmlformats-officedocument.presentationml.notesSlide+xml"/>
  <Override PartName="/ppt/tags/tag87.xml" ContentType="application/vnd.openxmlformats-officedocument.presentationml.tags+xml"/>
  <Override PartName="/ppt/notesSlides/notesSlide16.xml" ContentType="application/vnd.openxmlformats-officedocument.presentationml.notesSlide+xml"/>
  <Override PartName="/ppt/tags/tag88.xml" ContentType="application/vnd.openxmlformats-officedocument.presentationml.tags+xml"/>
  <Override PartName="/ppt/notesSlides/notesSlide17.xml" ContentType="application/vnd.openxmlformats-officedocument.presentationml.notesSlide+xml"/>
  <Override PartName="/ppt/tags/tag89.xml" ContentType="application/vnd.openxmlformats-officedocument.presentationml.tags+xml"/>
  <Override PartName="/ppt/notesSlides/notesSlide18.xml" ContentType="application/vnd.openxmlformats-officedocument.presentationml.notesSlide+xml"/>
  <Override PartName="/ppt/tags/tag90.xml" ContentType="application/vnd.openxmlformats-officedocument.presentationml.tags+xml"/>
  <Override PartName="/ppt/notesSlides/notesSlide19.xml" ContentType="application/vnd.openxmlformats-officedocument.presentationml.notesSlide+xml"/>
  <Override PartName="/ppt/tags/tag91.xml" ContentType="application/vnd.openxmlformats-officedocument.presentationml.tags+xml"/>
  <Override PartName="/ppt/notesSlides/notesSlide20.xml" ContentType="application/vnd.openxmlformats-officedocument.presentationml.notesSlide+xml"/>
  <Override PartName="/ppt/tags/tag92.xml" ContentType="application/vnd.openxmlformats-officedocument.presentationml.tags+xml"/>
  <Override PartName="/ppt/notesSlides/notesSlide21.xml" ContentType="application/vnd.openxmlformats-officedocument.presentationml.notesSlide+xml"/>
  <Override PartName="/ppt/tags/tag93.xml" ContentType="application/vnd.openxmlformats-officedocument.presentationml.tags+xml"/>
  <Override PartName="/ppt/notesSlides/notesSlide22.xml" ContentType="application/vnd.openxmlformats-officedocument.presentationml.notesSlide+xml"/>
  <Override PartName="/ppt/tags/tag94.xml" ContentType="application/vnd.openxmlformats-officedocument.presentationml.tags+xml"/>
  <Override PartName="/ppt/notesSlides/notesSlide23.xml" ContentType="application/vnd.openxmlformats-officedocument.presentationml.notesSlide+xml"/>
  <Override PartName="/ppt/tags/tag95.xml" ContentType="application/vnd.openxmlformats-officedocument.presentationml.tags+xml"/>
  <Override PartName="/ppt/notesSlides/notesSlide24.xml" ContentType="application/vnd.openxmlformats-officedocument.presentationml.notesSlide+xml"/>
  <Override PartName="/ppt/tags/tag96.xml" ContentType="application/vnd.openxmlformats-officedocument.presentationml.tags+xml"/>
  <Override PartName="/ppt/notesSlides/notesSlide25.xml" ContentType="application/vnd.openxmlformats-officedocument.presentationml.notesSlide+xml"/>
  <Override PartName="/ppt/tags/tag97.xml" ContentType="application/vnd.openxmlformats-officedocument.presentationml.tags+xml"/>
  <Override PartName="/ppt/notesSlides/notesSlide26.xml" ContentType="application/vnd.openxmlformats-officedocument.presentationml.notesSlide+xml"/>
  <Override PartName="/ppt/tags/tag98.xml" ContentType="application/vnd.openxmlformats-officedocument.presentationml.tags+xml"/>
  <Override PartName="/ppt/notesSlides/notesSlide27.xml" ContentType="application/vnd.openxmlformats-officedocument.presentationml.notesSlide+xml"/>
  <Override PartName="/ppt/tags/tag99.xml" ContentType="application/vnd.openxmlformats-officedocument.presentationml.tags+xml"/>
  <Override PartName="/ppt/notesSlides/notesSlide28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29.xml" ContentType="application/vnd.openxmlformats-officedocument.presentationml.notesSlide+xml"/>
  <Override PartName="/ppt/tags/tag102.xml" ContentType="application/vnd.openxmlformats-officedocument.presentationml.tags+xml"/>
  <Override PartName="/ppt/notesSlides/notesSlide30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409" r:id="rId2"/>
    <p:sldId id="410" r:id="rId3"/>
    <p:sldId id="411" r:id="rId4"/>
    <p:sldId id="431" r:id="rId5"/>
    <p:sldId id="419" r:id="rId6"/>
    <p:sldId id="420" r:id="rId7"/>
    <p:sldId id="421" r:id="rId8"/>
    <p:sldId id="422" r:id="rId9"/>
    <p:sldId id="413" r:id="rId10"/>
    <p:sldId id="425" r:id="rId11"/>
    <p:sldId id="426" r:id="rId12"/>
    <p:sldId id="427" r:id="rId13"/>
    <p:sldId id="428" r:id="rId14"/>
    <p:sldId id="429" r:id="rId15"/>
    <p:sldId id="430" r:id="rId16"/>
    <p:sldId id="432" r:id="rId17"/>
    <p:sldId id="435" r:id="rId18"/>
    <p:sldId id="433" r:id="rId19"/>
    <p:sldId id="436" r:id="rId20"/>
    <p:sldId id="438" r:id="rId21"/>
    <p:sldId id="454" r:id="rId22"/>
    <p:sldId id="439" r:id="rId23"/>
    <p:sldId id="440" r:id="rId24"/>
    <p:sldId id="442" r:id="rId25"/>
    <p:sldId id="443" r:id="rId26"/>
    <p:sldId id="445" r:id="rId27"/>
    <p:sldId id="444" r:id="rId28"/>
    <p:sldId id="446" r:id="rId29"/>
    <p:sldId id="447" r:id="rId30"/>
    <p:sldId id="448" r:id="rId31"/>
    <p:sldId id="450" r:id="rId32"/>
    <p:sldId id="449" r:id="rId33"/>
    <p:sldId id="451" r:id="rId34"/>
    <p:sldId id="452" r:id="rId35"/>
    <p:sldId id="424" r:id="rId36"/>
    <p:sldId id="457" r:id="rId37"/>
    <p:sldId id="459" r:id="rId38"/>
    <p:sldId id="458" r:id="rId39"/>
    <p:sldId id="414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8" autoAdjust="0"/>
    <p:restoredTop sz="89184"/>
  </p:normalViewPr>
  <p:slideViewPr>
    <p:cSldViewPr snapToGrid="0">
      <p:cViewPr varScale="1">
        <p:scale>
          <a:sx n="120" d="100"/>
          <a:sy n="120" d="100"/>
        </p:scale>
        <p:origin x="1208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8DA023-1CF7-F24B-B10A-298123EF7681}" type="doc">
      <dgm:prSet loTypeId="urn:microsoft.com/office/officeart/2005/8/layout/vList2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7D954214-8A95-A049-A78B-4F7D584B0927}">
      <dgm:prSet phldrT="[文本]"/>
      <dgm:spPr/>
      <dgm:t>
        <a:bodyPr/>
        <a:lstStyle/>
        <a:p>
          <a:pPr algn="ctr"/>
          <a:r>
            <a:rPr lang="zh-CN" altLang="en-US"/>
            <a:t>远程控制木马</a:t>
          </a:r>
          <a:r>
            <a:rPr lang="en-US" altLang="en-US"/>
            <a:t>/</a:t>
          </a:r>
          <a:r>
            <a:rPr lang="zh-CN" altLang="en-US"/>
            <a:t>软件</a:t>
          </a:r>
        </a:p>
      </dgm:t>
    </dgm:pt>
    <dgm:pt modelId="{6DAB3E90-7672-4E44-AE1E-5EC88B1302AA}" type="parTrans" cxnId="{4204AFBA-CD66-D74D-A551-4E7BED3C40A2}">
      <dgm:prSet/>
      <dgm:spPr/>
      <dgm:t>
        <a:bodyPr/>
        <a:lstStyle/>
        <a:p>
          <a:endParaRPr lang="zh-CN" altLang="en-US"/>
        </a:p>
      </dgm:t>
    </dgm:pt>
    <dgm:pt modelId="{200374BF-E6EF-F141-B729-F532E58C9B0B}" type="sibTrans" cxnId="{4204AFBA-CD66-D74D-A551-4E7BED3C40A2}">
      <dgm:prSet/>
      <dgm:spPr/>
      <dgm:t>
        <a:bodyPr/>
        <a:lstStyle/>
        <a:p>
          <a:endParaRPr lang="zh-CN" altLang="en-US"/>
        </a:p>
      </dgm:t>
    </dgm:pt>
    <dgm:pt modelId="{E041507B-36C2-9942-924E-0D367324209E}">
      <dgm:prSet phldrT="[文本]"/>
      <dgm:spPr/>
      <dgm:t>
        <a:bodyPr/>
        <a:lstStyle/>
        <a:p>
          <a:pPr algn="ctr"/>
          <a:r>
            <a:rPr lang="zh-CN" altLang="en-US"/>
            <a:t>网络隐蔽通信技巧</a:t>
          </a:r>
        </a:p>
      </dgm:t>
    </dgm:pt>
    <dgm:pt modelId="{FB49EE5D-4CE2-674D-83BF-98A809DFC8A1}" type="parTrans" cxnId="{F0605D8D-9244-9B4B-A8A9-13C1F947E5EC}">
      <dgm:prSet/>
      <dgm:spPr/>
      <dgm:t>
        <a:bodyPr/>
        <a:lstStyle/>
        <a:p>
          <a:endParaRPr lang="zh-CN" altLang="en-US"/>
        </a:p>
      </dgm:t>
    </dgm:pt>
    <dgm:pt modelId="{203B0536-E4EC-5D4B-BE4D-0B1D353CD444}" type="sibTrans" cxnId="{F0605D8D-9244-9B4B-A8A9-13C1F947E5EC}">
      <dgm:prSet/>
      <dgm:spPr/>
      <dgm:t>
        <a:bodyPr/>
        <a:lstStyle/>
        <a:p>
          <a:endParaRPr lang="zh-CN" altLang="en-US"/>
        </a:p>
      </dgm:t>
    </dgm:pt>
    <dgm:pt modelId="{C8EE76B4-5459-BE4A-9F59-6505BEDABB90}">
      <dgm:prSet phldrT="[文本]"/>
      <dgm:spPr/>
      <dgm:t>
        <a:bodyPr/>
        <a:lstStyle/>
        <a:p>
          <a:pPr algn="ctr"/>
          <a:r>
            <a:rPr lang="zh-CN" altLang="en-US"/>
            <a:t>其他需要注意的</a:t>
          </a:r>
        </a:p>
      </dgm:t>
    </dgm:pt>
    <dgm:pt modelId="{EFF60E37-8E06-D440-BDE2-41F2DCB387F1}" type="parTrans" cxnId="{EA3629B8-759F-EE41-BDE3-1C96DD409261}">
      <dgm:prSet/>
      <dgm:spPr/>
      <dgm:t>
        <a:bodyPr/>
        <a:lstStyle/>
        <a:p>
          <a:endParaRPr lang="zh-CN" altLang="en-US"/>
        </a:p>
      </dgm:t>
    </dgm:pt>
    <dgm:pt modelId="{8093D2F7-7498-5449-AAA0-3D65F7D33950}" type="sibTrans" cxnId="{EA3629B8-759F-EE41-BDE3-1C96DD409261}">
      <dgm:prSet/>
      <dgm:spPr/>
      <dgm:t>
        <a:bodyPr/>
        <a:lstStyle/>
        <a:p>
          <a:endParaRPr lang="zh-CN" altLang="en-US"/>
        </a:p>
      </dgm:t>
    </dgm:pt>
    <dgm:pt modelId="{1866CA3A-11D1-E14E-B270-E46AE53573A3}">
      <dgm:prSet phldrT="[文本]"/>
      <dgm:spPr/>
      <dgm:t>
        <a:bodyPr/>
        <a:lstStyle/>
        <a:p>
          <a:pPr algn="ctr"/>
          <a:r>
            <a:rPr lang="zh-CN" altLang="en-US"/>
            <a:t>缓解及检测措施</a:t>
          </a:r>
        </a:p>
      </dgm:t>
    </dgm:pt>
    <dgm:pt modelId="{69CFDA06-0153-954E-95E7-6A1B1DD80625}" type="parTrans" cxnId="{7A798B25-B327-CD4F-9FC7-1E435E340CE9}">
      <dgm:prSet/>
      <dgm:spPr/>
      <dgm:t>
        <a:bodyPr/>
        <a:lstStyle/>
        <a:p>
          <a:endParaRPr lang="zh-CN" altLang="en-US"/>
        </a:p>
      </dgm:t>
    </dgm:pt>
    <dgm:pt modelId="{3A5910A7-1B77-F84B-B076-6FBDBCA4EB66}" type="sibTrans" cxnId="{7A798B25-B327-CD4F-9FC7-1E435E340CE9}">
      <dgm:prSet/>
      <dgm:spPr/>
      <dgm:t>
        <a:bodyPr/>
        <a:lstStyle/>
        <a:p>
          <a:endParaRPr lang="zh-CN" altLang="en-US"/>
        </a:p>
      </dgm:t>
    </dgm:pt>
    <dgm:pt modelId="{213FD039-B451-774D-84CB-E517A8595564}" type="pres">
      <dgm:prSet presAssocID="{D08DA023-1CF7-F24B-B10A-298123EF7681}" presName="linear" presStyleCnt="0">
        <dgm:presLayoutVars>
          <dgm:animLvl val="lvl"/>
          <dgm:resizeHandles val="exact"/>
        </dgm:presLayoutVars>
      </dgm:prSet>
      <dgm:spPr/>
    </dgm:pt>
    <dgm:pt modelId="{D22AE9F4-B9FD-AE40-A746-6D2846907A0B}" type="pres">
      <dgm:prSet presAssocID="{7D954214-8A95-A049-A78B-4F7D584B092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1C71A80-E62E-4145-844C-03228C76C8E5}" type="pres">
      <dgm:prSet presAssocID="{200374BF-E6EF-F141-B729-F532E58C9B0B}" presName="spacer" presStyleCnt="0"/>
      <dgm:spPr/>
    </dgm:pt>
    <dgm:pt modelId="{CBF7656A-EE16-3246-9172-DA88719008E0}" type="pres">
      <dgm:prSet presAssocID="{E041507B-36C2-9942-924E-0D367324209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6C59C39-4109-5345-98D2-B11A73ACF9F0}" type="pres">
      <dgm:prSet presAssocID="{203B0536-E4EC-5D4B-BE4D-0B1D353CD444}" presName="spacer" presStyleCnt="0"/>
      <dgm:spPr/>
    </dgm:pt>
    <dgm:pt modelId="{DCAE8E17-8EED-8E44-8E21-BCB41A89DE19}" type="pres">
      <dgm:prSet presAssocID="{C8EE76B4-5459-BE4A-9F59-6505BEDABB9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9798140-C2BE-CB42-85CE-0258F1E66E0A}" type="pres">
      <dgm:prSet presAssocID="{8093D2F7-7498-5449-AAA0-3D65F7D33950}" presName="spacer" presStyleCnt="0"/>
      <dgm:spPr/>
    </dgm:pt>
    <dgm:pt modelId="{7763242C-B72D-D74D-98D8-4519E1D1D49D}" type="pres">
      <dgm:prSet presAssocID="{1866CA3A-11D1-E14E-B270-E46AE53573A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C0A3E0E-314B-634C-8892-193D1EB19E7A}" type="presOf" srcId="{1866CA3A-11D1-E14E-B270-E46AE53573A3}" destId="{7763242C-B72D-D74D-98D8-4519E1D1D49D}" srcOrd="0" destOrd="0" presId="urn:microsoft.com/office/officeart/2005/8/layout/vList2"/>
    <dgm:cxn modelId="{7A798B25-B327-CD4F-9FC7-1E435E340CE9}" srcId="{D08DA023-1CF7-F24B-B10A-298123EF7681}" destId="{1866CA3A-11D1-E14E-B270-E46AE53573A3}" srcOrd="3" destOrd="0" parTransId="{69CFDA06-0153-954E-95E7-6A1B1DD80625}" sibTransId="{3A5910A7-1B77-F84B-B076-6FBDBCA4EB66}"/>
    <dgm:cxn modelId="{5EF19627-9D40-254F-9A0D-8CAE23D60E66}" type="presOf" srcId="{E041507B-36C2-9942-924E-0D367324209E}" destId="{CBF7656A-EE16-3246-9172-DA88719008E0}" srcOrd="0" destOrd="0" presId="urn:microsoft.com/office/officeart/2005/8/layout/vList2"/>
    <dgm:cxn modelId="{F0605D8D-9244-9B4B-A8A9-13C1F947E5EC}" srcId="{D08DA023-1CF7-F24B-B10A-298123EF7681}" destId="{E041507B-36C2-9942-924E-0D367324209E}" srcOrd="1" destOrd="0" parTransId="{FB49EE5D-4CE2-674D-83BF-98A809DFC8A1}" sibTransId="{203B0536-E4EC-5D4B-BE4D-0B1D353CD444}"/>
    <dgm:cxn modelId="{EA3629B8-759F-EE41-BDE3-1C96DD409261}" srcId="{D08DA023-1CF7-F24B-B10A-298123EF7681}" destId="{C8EE76B4-5459-BE4A-9F59-6505BEDABB90}" srcOrd="2" destOrd="0" parTransId="{EFF60E37-8E06-D440-BDE2-41F2DCB387F1}" sibTransId="{8093D2F7-7498-5449-AAA0-3D65F7D33950}"/>
    <dgm:cxn modelId="{4204AFBA-CD66-D74D-A551-4E7BED3C40A2}" srcId="{D08DA023-1CF7-F24B-B10A-298123EF7681}" destId="{7D954214-8A95-A049-A78B-4F7D584B0927}" srcOrd="0" destOrd="0" parTransId="{6DAB3E90-7672-4E44-AE1E-5EC88B1302AA}" sibTransId="{200374BF-E6EF-F141-B729-F532E58C9B0B}"/>
    <dgm:cxn modelId="{B03CC0C2-38A4-734B-B245-FF22320E9663}" type="presOf" srcId="{D08DA023-1CF7-F24B-B10A-298123EF7681}" destId="{213FD039-B451-774D-84CB-E517A8595564}" srcOrd="0" destOrd="0" presId="urn:microsoft.com/office/officeart/2005/8/layout/vList2"/>
    <dgm:cxn modelId="{EA4D51E3-8320-8F45-9228-F581ADE79F66}" type="presOf" srcId="{7D954214-8A95-A049-A78B-4F7D584B0927}" destId="{D22AE9F4-B9FD-AE40-A746-6D2846907A0B}" srcOrd="0" destOrd="0" presId="urn:microsoft.com/office/officeart/2005/8/layout/vList2"/>
    <dgm:cxn modelId="{99233DFF-A195-8948-96D9-0DE2C0A58E0F}" type="presOf" srcId="{C8EE76B4-5459-BE4A-9F59-6505BEDABB90}" destId="{DCAE8E17-8EED-8E44-8E21-BCB41A89DE19}" srcOrd="0" destOrd="0" presId="urn:microsoft.com/office/officeart/2005/8/layout/vList2"/>
    <dgm:cxn modelId="{9A74A7EA-2F9A-C448-B053-235462AC7083}" type="presParOf" srcId="{213FD039-B451-774D-84CB-E517A8595564}" destId="{D22AE9F4-B9FD-AE40-A746-6D2846907A0B}" srcOrd="0" destOrd="0" presId="urn:microsoft.com/office/officeart/2005/8/layout/vList2"/>
    <dgm:cxn modelId="{30382586-0FC9-9B49-BCD2-0992310837A2}" type="presParOf" srcId="{213FD039-B451-774D-84CB-E517A8595564}" destId="{D1C71A80-E62E-4145-844C-03228C76C8E5}" srcOrd="1" destOrd="0" presId="urn:microsoft.com/office/officeart/2005/8/layout/vList2"/>
    <dgm:cxn modelId="{D36D54F6-44E0-2442-9AB2-0BF09F61671C}" type="presParOf" srcId="{213FD039-B451-774D-84CB-E517A8595564}" destId="{CBF7656A-EE16-3246-9172-DA88719008E0}" srcOrd="2" destOrd="0" presId="urn:microsoft.com/office/officeart/2005/8/layout/vList2"/>
    <dgm:cxn modelId="{67A4D232-03E7-8646-A482-BFF106641338}" type="presParOf" srcId="{213FD039-B451-774D-84CB-E517A8595564}" destId="{86C59C39-4109-5345-98D2-B11A73ACF9F0}" srcOrd="3" destOrd="0" presId="urn:microsoft.com/office/officeart/2005/8/layout/vList2"/>
    <dgm:cxn modelId="{A64C5E7A-0A13-9247-A8D4-A766C5760D2E}" type="presParOf" srcId="{213FD039-B451-774D-84CB-E517A8595564}" destId="{DCAE8E17-8EED-8E44-8E21-BCB41A89DE19}" srcOrd="4" destOrd="0" presId="urn:microsoft.com/office/officeart/2005/8/layout/vList2"/>
    <dgm:cxn modelId="{EE7353D1-B357-744E-96FF-45B358AA332D}" type="presParOf" srcId="{213FD039-B451-774D-84CB-E517A8595564}" destId="{89798140-C2BE-CB42-85CE-0258F1E66E0A}" srcOrd="5" destOrd="0" presId="urn:microsoft.com/office/officeart/2005/8/layout/vList2"/>
    <dgm:cxn modelId="{953CC10A-171C-A245-AD73-C7EB31E190CD}" type="presParOf" srcId="{213FD039-B451-774D-84CB-E517A8595564}" destId="{7763242C-B72D-D74D-98D8-4519E1D1D49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AE9F4-B9FD-AE40-A746-6D2846907A0B}">
      <dsp:nvSpPr>
        <dsp:cNvPr id="0" name=""/>
        <dsp:cNvSpPr/>
      </dsp:nvSpPr>
      <dsp:spPr>
        <a:xfrm>
          <a:off x="0" y="59609"/>
          <a:ext cx="5437579" cy="8991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kern="1200"/>
            <a:t>远程控制木马</a:t>
          </a:r>
          <a:r>
            <a:rPr lang="en-US" altLang="en-US" sz="2900" kern="1200"/>
            <a:t>/</a:t>
          </a:r>
          <a:r>
            <a:rPr lang="zh-CN" altLang="en-US" sz="2900" kern="1200"/>
            <a:t>软件</a:t>
          </a:r>
        </a:p>
      </dsp:txBody>
      <dsp:txXfrm>
        <a:off x="43893" y="103502"/>
        <a:ext cx="5349793" cy="811358"/>
      </dsp:txXfrm>
    </dsp:sp>
    <dsp:sp modelId="{CBF7656A-EE16-3246-9172-DA88719008E0}">
      <dsp:nvSpPr>
        <dsp:cNvPr id="0" name=""/>
        <dsp:cNvSpPr/>
      </dsp:nvSpPr>
      <dsp:spPr>
        <a:xfrm>
          <a:off x="0" y="1042274"/>
          <a:ext cx="5437579" cy="89914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kern="1200"/>
            <a:t>网络隐蔽通信技巧</a:t>
          </a:r>
        </a:p>
      </dsp:txBody>
      <dsp:txXfrm>
        <a:off x="43893" y="1086167"/>
        <a:ext cx="5349793" cy="811358"/>
      </dsp:txXfrm>
    </dsp:sp>
    <dsp:sp modelId="{DCAE8E17-8EED-8E44-8E21-BCB41A89DE19}">
      <dsp:nvSpPr>
        <dsp:cNvPr id="0" name=""/>
        <dsp:cNvSpPr/>
      </dsp:nvSpPr>
      <dsp:spPr>
        <a:xfrm>
          <a:off x="0" y="2024939"/>
          <a:ext cx="5437579" cy="89914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kern="1200"/>
            <a:t>其他需要注意的</a:t>
          </a:r>
        </a:p>
      </dsp:txBody>
      <dsp:txXfrm>
        <a:off x="43893" y="2068832"/>
        <a:ext cx="5349793" cy="811358"/>
      </dsp:txXfrm>
    </dsp:sp>
    <dsp:sp modelId="{7763242C-B72D-D74D-98D8-4519E1D1D49D}">
      <dsp:nvSpPr>
        <dsp:cNvPr id="0" name=""/>
        <dsp:cNvSpPr/>
      </dsp:nvSpPr>
      <dsp:spPr>
        <a:xfrm>
          <a:off x="0" y="3007603"/>
          <a:ext cx="5437579" cy="89914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900" kern="1200"/>
            <a:t>缓解及检测措施</a:t>
          </a:r>
        </a:p>
      </dsp:txBody>
      <dsp:txXfrm>
        <a:off x="43893" y="3051496"/>
        <a:ext cx="5349793" cy="8113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A3FB9-6341-1E4D-AFFE-572FF4F5DBDC}" type="datetimeFigureOut">
              <a:t>2021/9/27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9505C-EE51-EF44-B603-EBE9EFF04ACB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7940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/>
              <a:t>https://www.revshells.com/</a:t>
            </a:r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3212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</a:t>
            </a:r>
            <a:r>
              <a:rPr kumimoji="1" lang="en" altLang="zh-CN" dirty="0" err="1"/>
              <a:t>www.icir.org</a:t>
            </a:r>
            <a:r>
              <a:rPr kumimoji="1" lang="en" altLang="zh-CN" dirty="0"/>
              <a:t>/</a:t>
            </a:r>
            <a:r>
              <a:rPr kumimoji="1" lang="en" altLang="zh-CN" dirty="0" err="1"/>
              <a:t>vern</a:t>
            </a:r>
            <a:r>
              <a:rPr kumimoji="1" lang="en" altLang="zh-CN" dirty="0"/>
              <a:t>/papers/meek-PETS-2015.pdf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https://evi1cg.me/archives/</a:t>
            </a:r>
            <a:r>
              <a:rPr kumimoji="1" lang="en" altLang="zh-CN" dirty="0" err="1"/>
              <a:t>Domain_Fronting.html</a:t>
            </a:r>
            <a:endParaRPr kumimoji="1"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</a:t>
            </a:r>
            <a:r>
              <a:rPr kumimoji="1" lang="en" altLang="zh-CN" dirty="0" err="1"/>
              <a:t>www.freebuf.com</a:t>
            </a:r>
            <a:r>
              <a:rPr kumimoji="1" lang="en" altLang="zh-CN" dirty="0"/>
              <a:t>/articles/network/276159.html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https://xz.aliyun.com/t/4509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https://www.moonsec.com/archives/2928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1602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</a:t>
            </a:r>
            <a:r>
              <a:rPr kumimoji="1" lang="en" altLang="zh-CN" dirty="0" err="1"/>
              <a:t>www.zdnet.com</a:t>
            </a:r>
            <a:r>
              <a:rPr kumimoji="1" lang="en" altLang="zh-CN" dirty="0"/>
              <a:t>/article/def-con-new-tool-brings-back-domain-fronting-as-domain-hiding/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</a:t>
            </a:r>
            <a:r>
              <a:rPr kumimoji="1" lang="en" altLang="zh-CN" dirty="0" err="1"/>
              <a:t>github.com</a:t>
            </a:r>
            <a:r>
              <a:rPr kumimoji="1" lang="en" altLang="zh-CN" dirty="0"/>
              <a:t>/</a:t>
            </a:r>
            <a:r>
              <a:rPr kumimoji="1" lang="en" altLang="zh-CN" dirty="0" err="1"/>
              <a:t>SixGenInc</a:t>
            </a:r>
            <a:r>
              <a:rPr kumimoji="1" lang="en" altLang="zh-CN" dirty="0"/>
              <a:t>/Noctilucent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</a:t>
            </a:r>
            <a:r>
              <a:rPr kumimoji="1" lang="en" altLang="zh-CN" dirty="0" err="1"/>
              <a:t>github.com</a:t>
            </a:r>
            <a:r>
              <a:rPr kumimoji="1" lang="en" altLang="zh-CN" dirty="0"/>
              <a:t>/</a:t>
            </a:r>
            <a:r>
              <a:rPr kumimoji="1" lang="en" altLang="zh-CN" dirty="0" err="1"/>
              <a:t>Ridter</a:t>
            </a:r>
            <a:r>
              <a:rPr kumimoji="1" lang="en" altLang="zh-CN" dirty="0"/>
              <a:t>/</a:t>
            </a:r>
            <a:r>
              <a:rPr kumimoji="1" lang="en" altLang="zh-CN" dirty="0" err="1"/>
              <a:t>DomainHiding</a:t>
            </a:r>
            <a:endParaRPr kumimoji="1"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</a:t>
            </a:r>
            <a:r>
              <a:rPr kumimoji="1" lang="en" altLang="zh-CN" dirty="0" err="1"/>
              <a:t>mp.weixin.qq.com</a:t>
            </a:r>
            <a:r>
              <a:rPr kumimoji="1" lang="en" altLang="zh-CN" dirty="0"/>
              <a:t>/s/dfjzdF74U_iLrN9YLMiKuA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</a:t>
            </a:r>
            <a:r>
              <a:rPr kumimoji="1" lang="en" altLang="zh-CN" dirty="0" err="1"/>
              <a:t>www.ntop.org</a:t>
            </a:r>
            <a:r>
              <a:rPr kumimoji="1" lang="en" altLang="zh-CN" dirty="0"/>
              <a:t>/</a:t>
            </a:r>
            <a:r>
              <a:rPr kumimoji="1" lang="en" altLang="zh-CN" dirty="0" err="1"/>
              <a:t>ndpi</a:t>
            </a:r>
            <a:r>
              <a:rPr kumimoji="1" lang="en" altLang="zh-CN" dirty="0"/>
              <a:t>/how-to-detect-domain-hiding-a-k-a-as-domain-fronting/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032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</a:t>
            </a:r>
            <a:r>
              <a:rPr kumimoji="1" lang="en" altLang="zh-CN" dirty="0" err="1"/>
              <a:t>xlab.tencent.com</a:t>
            </a:r>
            <a:r>
              <a:rPr kumimoji="1" lang="en" altLang="zh-CN" dirty="0"/>
              <a:t>/</a:t>
            </a:r>
            <a:r>
              <a:rPr kumimoji="1" lang="en" altLang="zh-CN" dirty="0" err="1"/>
              <a:t>cn</a:t>
            </a:r>
            <a:r>
              <a:rPr kumimoji="1" lang="en" altLang="zh-CN" dirty="0"/>
              <a:t>/2021/05/14/domain-borrowing/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</a:t>
            </a:r>
            <a:r>
              <a:rPr kumimoji="1" lang="en" altLang="zh-CN" dirty="0" err="1"/>
              <a:t>www.blackhat.com</a:t>
            </a:r>
            <a:r>
              <a:rPr kumimoji="1" lang="en" altLang="zh-CN" dirty="0"/>
              <a:t>/asia-21/briefings/schedule/index.html#domain-borrowing-catch-my-c-traffic-if-you-can-22314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6401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5704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https://cobalt.io/blog/a-pentesters-guide-to-http-request-smuggling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https://lab.wallarm.com/cloudflare-fixed-an-http-2-smuggling-vulnerability/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https://portswigger.net/web-security/request-smuggling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https://portswigger.net/research/http-desync-attacks-request-smuggling-reborn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https://portswigger.net/web-security/request-smuggling/exploiting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https://www.signalsciences.com/blog/detecting-and-mitigating-http-request-smuggling/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https://blog.securelayer7.net/http-request-smuggling/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https://www.akamai.com/blog/security/http-2-request-smulggling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6900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</a:t>
            </a:r>
            <a:r>
              <a:rPr kumimoji="1" lang="en" altLang="zh-CN" dirty="0" err="1"/>
              <a:t>zh.wikipedia.org</a:t>
            </a:r>
            <a:r>
              <a:rPr kumimoji="1" lang="en" altLang="zh-CN" dirty="0"/>
              <a:t>/wiki/Tor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https://2019.www.torproject.org/about/</a:t>
            </a:r>
            <a:r>
              <a:rPr kumimoji="1" lang="en" altLang="zh-CN" dirty="0" err="1"/>
              <a:t>overview.html.en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https://2019.www.torproject.org/docs/tor-onion-service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 err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0185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Tor</a:t>
            </a:r>
            <a:r>
              <a:rPr kumimoji="1" lang="zh-CN" altLang="en-US" dirty="0"/>
              <a:t>远控木马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https://www.microsoft.com/security/blog/2014/03/05/sefnits-tor-botnet-cc-details/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https://www.synack.com/blog/mac-malware-2016/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Tor Fronting(Tor2web)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https://evi1cg.me/archives/Tor_Fronting.html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https://www.mdsec.co.uk/2017/02/tor-fronting-utilising-hidden-services-for-privacy/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https://www.tor2web.org/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https://www.tor2web.to/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https://github.com/tor2web/Tor2web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1200" dirty="0">
                <a:latin typeface="+mn-ea"/>
              </a:rPr>
              <a:t>Tor</a:t>
            </a:r>
            <a:r>
              <a:rPr kumimoji="1" lang="zh-CN" altLang="en-US" sz="1200" dirty="0">
                <a:latin typeface="+mn-ea"/>
              </a:rPr>
              <a:t> </a:t>
            </a:r>
            <a:r>
              <a:rPr kumimoji="1" lang="en-US" altLang="zh-CN" sz="1200" dirty="0">
                <a:latin typeface="+mn-ea"/>
              </a:rPr>
              <a:t>+</a:t>
            </a:r>
            <a:r>
              <a:rPr kumimoji="1" lang="zh-CN" altLang="en-US" sz="1200" dirty="0">
                <a:latin typeface="+mn-ea"/>
              </a:rPr>
              <a:t> </a:t>
            </a:r>
            <a:r>
              <a:rPr lang="en" altLang="zh-CN" sz="1200" dirty="0">
                <a:latin typeface="+mn-ea"/>
              </a:rPr>
              <a:t>Domain Fronting</a:t>
            </a:r>
            <a:endParaRPr kumimoji="1"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https://gitlab.torproject.org/legacy/trac/-/wikis/doc/meek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https://www.fireeye.com/blog/threat-research/2017/03/apt29_domain_frontin.html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https://www.sentinelone.com/blog/privacy-2019-tor-meek-rise-fall-domain-fronting/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7475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Github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https://github.com/maldevel/canisrufus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 err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Slack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https://www.n00py.io/2019/06/introducing-slackor-a-remote-access-tool-using-slack-as-a-c2-channel/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https://github.com/n00py/Slackor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 err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Office 365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https://www.anquanke.com/post/id/86974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 err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Gmail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https://pentestlab.blog/2017/08/03/command-and-control-gmail/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https://github.com/byt3bl33d3r/gcat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https://github.com/maldevel/gdog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 err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Twitter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https://pentestlab.blog/2017/09/26/command-and-control-twitter/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https://github.com/PaulSec/twittor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 err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Telegram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https://blog.blazeinfosec.com/bt2-leveraging-telegram-as-a-command-control-platform/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http://drops.xmd5.com/static/drops/tips-16142.html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https://github.com/blazeinfosec/bt2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 err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DropBox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https://pentestlab.blog/2017/08/29/command-and-control-dropbox/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https://truneski.github.io/post/2018/11/05/cobaltstrike-over-external-c2-via-dropbox/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https://github.com/0x09AL/DropboxC2C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https://github.com/Arno0x/DBC2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 err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Amazon S3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https://rhinosecuritylabs.com/aws/hiding-cloudcobalt-strike-beacon-c2-using-amazon-apis/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 err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 err="1"/>
              <a:t>其他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 err="1"/>
              <a:t>https://github.com/alphaSeclab/awesome-rat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8408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https://blog.avast.com/a-deeper-look-into-malware-abusing-teamviewer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3472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5842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/>
              <a:t>https://github.com/swisskyrepo/PayloadsAllTheThings/blob/master/Methodology%20and%20Resources/Reverse%20Shell%20Cheatsheet.md</a:t>
            </a:r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1562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https://www.javatpoint.com/computer-network-tcp-ip-model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https://www.hackingarticles.in/command-and-control-tunnelling-via-icmp/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https://pentestlab.blog/2017/07/28/command-and-control-icmp/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https://github.com/bdamele/icmpsh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https://github.com/nocow4bob/PiX-C2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5707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http://eelsivart.blogspot.com/2015/02/python-tty-reverse-shell-over-ipv6-one.html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https://oscp.infosecsanyam.in/shells/reverse-shell-cheat-sheet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https://github.com/swisskyrepo/PayloadsAllTheThings/blob/master/Methodology%20and%20Resources/Reverse%20Shell%20Cheatsheet.md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0922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https://www.zdnet.com/article/sly-malware-author-hides-cryptomining-botnet-behind-ever-shifting-proxy-service/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https://ngrok.com/download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https://www.blackhillsinfosec.com/sshazam-hide-your-c2-inside-of-ssh/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9740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https://en.wikipedia.org/wiki/Port_knocking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http://einverne.github.io/post/2019/07/how-to-use-port-knocking-hide-ssh-daemon-port.html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https://www.rapid7.com/blog/post/2017/10/04/how-to-secure-ssh-server-using-port-knocking-on-ubuntu-linux/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2284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http://www.cipherdyne.org/fwknop/docs/fwknop-tutorial.html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https://github.com/mrash/fwknop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9507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292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Fast Flux DNS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https://www.4hou.com/posts/L05W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https://www.4hou.com/posts/NX5K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https://f5.pm/go-33799.html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https://www.cnblogs.com/KevinGeorge/p/11301730.html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DNS Calculation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https://attack.mitre.org/techniques/T1568/003/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DGA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https://www.bilibili.com/read/cv10665976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https://www.topsec.com.cn/article/4797.html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https://github.com/baderj/domain_generation_algorithms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https://data.netlab.360.com/dga/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https://data.netlab.360.com/dga/#ccleaner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https://data.netlab.360.com/feeds/dga/ccleaner.txt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https://github.com/360netlab/DGA/blob/master/code/ccleaner/dga.py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https://zvelo.com/domain-generation-algorithms-dgas/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https://jason-trost.medium.com/getting-started-with-dga-domain-detection-research-89af69213257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https://attack.mitre.org/techniques/T1568/002/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https://mp.weixin.qq.com/s/95EjmJZBSvye1FuAu2J_pQ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52879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https://</a:t>
            </a:r>
            <a:r>
              <a:rPr kumimoji="1" lang="en" altLang="zh-CN" dirty="0" err="1"/>
              <a:t>fortynorthsecurity.com</a:t>
            </a:r>
            <a:r>
              <a:rPr kumimoji="1" lang="en" altLang="zh-CN" dirty="0"/>
              <a:t>/blog/azure-functions-functional-redirection/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blog.xpnsec.com</a:t>
            </a:r>
            <a:r>
              <a:rPr kumimoji="1" lang="en" altLang="zh-CN" dirty="0"/>
              <a:t>/</a:t>
            </a:r>
            <a:r>
              <a:rPr kumimoji="1" lang="en" altLang="zh-CN" dirty="0" err="1"/>
              <a:t>aws</a:t>
            </a:r>
            <a:r>
              <a:rPr kumimoji="1" lang="en" altLang="zh-CN" dirty="0"/>
              <a:t>-lambda-redirector/</a:t>
            </a:r>
          </a:p>
          <a:p>
            <a:r>
              <a:rPr kumimoji="1" lang="en" altLang="zh-CN" dirty="0"/>
              <a:t>http://</a:t>
            </a:r>
            <a:r>
              <a:rPr kumimoji="1" lang="en" altLang="zh-CN" dirty="0" err="1"/>
              <a:t>blog.nsfocus.net</a:t>
            </a:r>
            <a:r>
              <a:rPr kumimoji="1" lang="en" altLang="zh-CN" dirty="0"/>
              <a:t>/</a:t>
            </a:r>
            <a:r>
              <a:rPr kumimoji="1" lang="en" altLang="zh-CN" dirty="0" err="1"/>
              <a:t>cdn-faas</a:t>
            </a:r>
            <a:r>
              <a:rPr kumimoji="1" lang="en" altLang="zh-CN" dirty="0"/>
              <a:t>/		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www.anquanke.com</a:t>
            </a:r>
            <a:r>
              <a:rPr kumimoji="1" lang="en" altLang="zh-CN" dirty="0"/>
              <a:t>/post/id/238142	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www.anquanke.com</a:t>
            </a:r>
            <a:r>
              <a:rPr kumimoji="1" lang="en" altLang="zh-CN" dirty="0"/>
              <a:t>/post/id/239180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www.anquanke.com</a:t>
            </a:r>
            <a:r>
              <a:rPr kumimoji="1" lang="en" altLang="zh-CN" dirty="0"/>
              <a:t>/post/id/239640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blog.csdn.net</a:t>
            </a:r>
            <a:r>
              <a:rPr kumimoji="1" lang="en" altLang="zh-CN" dirty="0"/>
              <a:t>/w1590191166/article/details/113826579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mp.weixin.qq.com</a:t>
            </a:r>
            <a:r>
              <a:rPr kumimoji="1" lang="en" altLang="zh-CN" dirty="0"/>
              <a:t>/s/6nBrRJHFFpCw4N90n8aURA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rhinosecuritylabs.com</a:t>
            </a:r>
            <a:r>
              <a:rPr kumimoji="1" lang="en" altLang="zh-CN" dirty="0"/>
              <a:t>/</a:t>
            </a:r>
            <a:r>
              <a:rPr kumimoji="1" lang="en" altLang="zh-CN" dirty="0" err="1"/>
              <a:t>aws</a:t>
            </a:r>
            <a:r>
              <a:rPr kumimoji="1" lang="en" altLang="zh-CN" dirty="0"/>
              <a:t>/bypassing-</a:t>
            </a:r>
            <a:r>
              <a:rPr kumimoji="1" lang="en" altLang="zh-CN" dirty="0" err="1"/>
              <a:t>ip</a:t>
            </a:r>
            <a:r>
              <a:rPr kumimoji="1" lang="en" altLang="zh-CN" dirty="0"/>
              <a:t>-based-blocking-</a:t>
            </a:r>
            <a:r>
              <a:rPr kumimoji="1" lang="en" altLang="zh-CN" dirty="0" err="1"/>
              <a:t>aws</a:t>
            </a:r>
            <a:r>
              <a:rPr kumimoji="1" lang="en" altLang="zh-CN" dirty="0"/>
              <a:t>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rPr lang="en-US" altLang="zh-CN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05616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https://</a:t>
            </a:r>
            <a:r>
              <a:rPr kumimoji="1" lang="en" altLang="zh-CN" dirty="0" err="1"/>
              <a:t>www.zdnet.com</a:t>
            </a:r>
            <a:r>
              <a:rPr kumimoji="1" lang="en" altLang="zh-CN" dirty="0"/>
              <a:t>/article/</a:t>
            </a:r>
            <a:r>
              <a:rPr kumimoji="1" lang="en" altLang="zh-CN" dirty="0" err="1"/>
              <a:t>microsoft</a:t>
            </a:r>
            <a:r>
              <a:rPr kumimoji="1" lang="en" altLang="zh-CN" dirty="0"/>
              <a:t>-has-a-subdomain-hijacking-problem/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vullnerability.com</a:t>
            </a:r>
            <a:r>
              <a:rPr kumimoji="1" lang="en" altLang="zh-CN" dirty="0"/>
              <a:t>/blog/</a:t>
            </a:r>
            <a:r>
              <a:rPr kumimoji="1" lang="en" altLang="zh-CN" dirty="0" err="1"/>
              <a:t>microsoft</a:t>
            </a:r>
            <a:r>
              <a:rPr kumimoji="1" lang="en" altLang="zh-CN" dirty="0"/>
              <a:t>-subdomain-account-takeover</a:t>
            </a:r>
          </a:p>
          <a:p>
            <a:r>
              <a:rPr kumimoji="1" lang="en" altLang="zh-CN" dirty="0"/>
              <a:t>https://0xpatrik.com/subdomain-takeover-</a:t>
            </a:r>
            <a:r>
              <a:rPr kumimoji="1" lang="en" altLang="zh-CN" dirty="0" err="1"/>
              <a:t>starbucks</a:t>
            </a:r>
            <a:r>
              <a:rPr kumimoji="1" lang="en" altLang="zh-CN" dirty="0"/>
              <a:t>-ii/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www.hackerone.com</a:t>
            </a:r>
            <a:r>
              <a:rPr kumimoji="1" lang="en" altLang="zh-CN" dirty="0"/>
              <a:t>/application-security/guide-subdomain-takeovers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docs.microsoft.com</a:t>
            </a:r>
            <a:r>
              <a:rPr kumimoji="1" lang="en" altLang="zh-CN" dirty="0"/>
              <a:t>/</a:t>
            </a:r>
            <a:r>
              <a:rPr kumimoji="1" lang="en" altLang="zh-CN" dirty="0" err="1"/>
              <a:t>en</a:t>
            </a:r>
            <a:r>
              <a:rPr kumimoji="1" lang="en" altLang="zh-CN" dirty="0"/>
              <a:t>-us/azure/traffic-manager/traffic-manager-how-it-works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rPr lang="en-US" altLang="zh-CN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64168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rPr lang="en-US" altLang="zh-CN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7610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https://</a:t>
            </a:r>
            <a:r>
              <a:rPr kumimoji="1" lang="en" altLang="zh-CN" dirty="0" err="1"/>
              <a:t>github.com</a:t>
            </a:r>
            <a:r>
              <a:rPr kumimoji="1" lang="en" altLang="zh-CN" dirty="0"/>
              <a:t>/iagox86/dnscat2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github.com</a:t>
            </a:r>
            <a:r>
              <a:rPr kumimoji="1" lang="en" altLang="zh-CN" dirty="0"/>
              <a:t>/</a:t>
            </a:r>
            <a:r>
              <a:rPr kumimoji="1" lang="en" altLang="zh-CN" dirty="0" err="1"/>
              <a:t>sensepost</a:t>
            </a:r>
            <a:r>
              <a:rPr kumimoji="1" lang="en" altLang="zh-CN" dirty="0"/>
              <a:t>/</a:t>
            </a:r>
            <a:r>
              <a:rPr kumimoji="1" lang="en" altLang="zh-CN" dirty="0" err="1"/>
              <a:t>godoh</a:t>
            </a:r>
            <a:endParaRPr kumimoji="1" lang="en" altLang="zh-CN" dirty="0"/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github.com</a:t>
            </a:r>
            <a:r>
              <a:rPr kumimoji="1" lang="en" altLang="zh-CN" dirty="0"/>
              <a:t>/</a:t>
            </a:r>
            <a:r>
              <a:rPr kumimoji="1" lang="en" altLang="zh-CN" dirty="0" err="1"/>
              <a:t>SpiderLabs</a:t>
            </a:r>
            <a:r>
              <a:rPr kumimoji="1" lang="en" altLang="zh-CN" dirty="0"/>
              <a:t>/DoHC2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sensepost.com</a:t>
            </a:r>
            <a:r>
              <a:rPr kumimoji="1" lang="en" altLang="zh-CN" dirty="0"/>
              <a:t>/blog/2018/waiting-for-</a:t>
            </a:r>
            <a:r>
              <a:rPr kumimoji="1" lang="en" altLang="zh-CN" dirty="0" err="1"/>
              <a:t>godoh</a:t>
            </a:r>
            <a:r>
              <a:rPr kumimoji="1" lang="en" altLang="zh-CN" dirty="0"/>
              <a:t>/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community.rsa.com</a:t>
            </a:r>
            <a:r>
              <a:rPr kumimoji="1" lang="en" altLang="zh-CN" dirty="0"/>
              <a:t>/t5/</a:t>
            </a:r>
            <a:r>
              <a:rPr kumimoji="1" lang="en" altLang="zh-CN" dirty="0" err="1"/>
              <a:t>netwitness</a:t>
            </a:r>
            <a:r>
              <a:rPr kumimoji="1" lang="en" altLang="zh-CN" dirty="0"/>
              <a:t>-blog/using-the-</a:t>
            </a:r>
            <a:r>
              <a:rPr kumimoji="1" lang="en" altLang="zh-CN" dirty="0" err="1"/>
              <a:t>rsa</a:t>
            </a:r>
            <a:r>
              <a:rPr kumimoji="1" lang="en" altLang="zh-CN" dirty="0"/>
              <a:t>-</a:t>
            </a:r>
            <a:r>
              <a:rPr kumimoji="1" lang="en" altLang="zh-CN" dirty="0" err="1"/>
              <a:t>netwitness</a:t>
            </a:r>
            <a:r>
              <a:rPr kumimoji="1" lang="en" altLang="zh-CN" dirty="0"/>
              <a:t>-platform-to-detect-c-c-</a:t>
            </a:r>
            <a:r>
              <a:rPr kumimoji="1" lang="en" altLang="zh-CN" dirty="0" err="1"/>
              <a:t>godoh</a:t>
            </a:r>
            <a:r>
              <a:rPr kumimoji="1" lang="en" altLang="zh-CN" dirty="0"/>
              <a:t>/</a:t>
            </a:r>
            <a:r>
              <a:rPr kumimoji="1" lang="en" altLang="zh-CN" dirty="0" err="1"/>
              <a:t>ba</a:t>
            </a:r>
            <a:r>
              <a:rPr kumimoji="1" lang="en" altLang="zh-CN" dirty="0"/>
              <a:t>-p/520484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dns.google.com</a:t>
            </a:r>
            <a:r>
              <a:rPr kumimoji="1" lang="en" altLang="zh-CN" dirty="0"/>
              <a:t>/</a:t>
            </a:r>
            <a:r>
              <a:rPr kumimoji="1" lang="en" altLang="zh-CN" dirty="0" err="1"/>
              <a:t>resolve?name</a:t>
            </a:r>
            <a:r>
              <a:rPr kumimoji="1" lang="en" altLang="zh-CN" dirty="0"/>
              <a:t>=</a:t>
            </a:r>
            <a:r>
              <a:rPr kumimoji="1" lang="en" altLang="zh-CN" dirty="0" err="1"/>
              <a:t>force.tencent.com</a:t>
            </a:r>
            <a:endParaRPr kumimoji="1" lang="en" altLang="zh-CN" dirty="0"/>
          </a:p>
          <a:p>
            <a:r>
              <a:rPr kumimoji="1" lang="zh-CN" altLang="en-US" dirty="0"/>
              <a:t>更多</a:t>
            </a:r>
            <a:r>
              <a:rPr kumimoji="1" lang="en-US" altLang="zh-CN" dirty="0"/>
              <a:t>DOH</a:t>
            </a:r>
            <a:r>
              <a:rPr kumimoji="1" lang="zh-CN" altLang="en-US" dirty="0"/>
              <a:t>列表见</a:t>
            </a:r>
            <a:r>
              <a:rPr kumimoji="1" lang="en" altLang="zh-CN" dirty="0"/>
              <a:t>https://</a:t>
            </a:r>
            <a:r>
              <a:rPr kumimoji="1" lang="en" altLang="zh-CN" dirty="0" err="1"/>
              <a:t>github.com</a:t>
            </a:r>
            <a:r>
              <a:rPr kumimoji="1" lang="en" altLang="zh-CN" dirty="0"/>
              <a:t>/curl/curl/wiki/DNS-over-HTTPS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9156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/>
              <a:t>https://security.tencent.com/index.php/blog/msg/139</a:t>
            </a:r>
          </a:p>
          <a:p>
            <a:r>
              <a:rPr kumimoji="1" lang="en" altLang="zh-CN"/>
              <a:t>https://security.tencent.com/index.php/blog/msg/133</a:t>
            </a:r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rPr lang="en-US" altLang="zh-CN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853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8287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https://</a:t>
            </a:r>
            <a:r>
              <a:rPr kumimoji="1" lang="en" altLang="zh-CN" dirty="0" err="1"/>
              <a:t>www.freebuf.com</a:t>
            </a:r>
            <a:r>
              <a:rPr kumimoji="1" lang="en" altLang="zh-CN" dirty="0"/>
              <a:t>/news/189948.html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www.cnblogs.com</a:t>
            </a:r>
            <a:r>
              <a:rPr kumimoji="1" lang="en" altLang="zh-CN" dirty="0"/>
              <a:t>/nul1/p/15113996.html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github.com</a:t>
            </a:r>
            <a:r>
              <a:rPr kumimoji="1" lang="en" altLang="zh-CN" dirty="0"/>
              <a:t>/</a:t>
            </a:r>
            <a:r>
              <a:rPr kumimoji="1" lang="en" altLang="zh-CN" dirty="0" err="1"/>
              <a:t>rsmudge</a:t>
            </a:r>
            <a:r>
              <a:rPr kumimoji="1" lang="en" altLang="zh-CN" dirty="0"/>
              <a:t>/Malleable-C2-Profiles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github.com</a:t>
            </a:r>
            <a:r>
              <a:rPr kumimoji="1" lang="en" altLang="zh-CN" dirty="0"/>
              <a:t>/xx0hcd/Malleable-C2-Profiles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posts.specterops.io</a:t>
            </a:r>
            <a:r>
              <a:rPr kumimoji="1" lang="en" altLang="zh-CN" dirty="0"/>
              <a:t>/a-deep-dive-into-cobalt-strike-malleable-c2-6660e33b0e0b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bluescreenofjeff.com</a:t>
            </a:r>
            <a:r>
              <a:rPr kumimoji="1" lang="en" altLang="zh-CN" dirty="0"/>
              <a:t>/2016-06-28-cobalt-strike-http-c2-redirectors-with-apache-mod_rewrite/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www.anquanke.com</a:t>
            </a:r>
            <a:r>
              <a:rPr kumimoji="1" lang="en" altLang="zh-CN" dirty="0"/>
              <a:t>/post/id/104784/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2834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https://</a:t>
            </a:r>
            <a:r>
              <a:rPr kumimoji="1" lang="en" altLang="zh-CN" dirty="0" err="1"/>
              <a:t>github.com</a:t>
            </a:r>
            <a:r>
              <a:rPr kumimoji="1" lang="en" altLang="zh-CN" dirty="0"/>
              <a:t>/Arno0x/WSC2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www.blackhillsinfosec.com</a:t>
            </a:r>
            <a:r>
              <a:rPr kumimoji="1" lang="en" altLang="zh-CN" dirty="0"/>
              <a:t>/command-and-control-with-websockets-wsc2/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8747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" dirty="0"/>
              <a:t>支持</a:t>
            </a:r>
            <a:r>
              <a:rPr kumimoji="1" lang="en" altLang="zh-CN" dirty="0"/>
              <a:t>HTTP/2</a:t>
            </a:r>
            <a:r>
              <a:rPr kumimoji="1" lang="zh-CN" altLang="en" dirty="0"/>
              <a:t>和</a:t>
            </a:r>
            <a:r>
              <a:rPr kumimoji="1" lang="en" altLang="zh-CN" dirty="0"/>
              <a:t>HTTP/3</a:t>
            </a:r>
            <a:r>
              <a:rPr kumimoji="1" lang="zh-CN" altLang="en" dirty="0"/>
              <a:t>（</a:t>
            </a:r>
            <a:r>
              <a:rPr kumimoji="1" lang="en" altLang="zh-CN" dirty="0"/>
              <a:t>QUIC UDP</a:t>
            </a:r>
            <a:r>
              <a:rPr kumimoji="1" lang="zh-CN" altLang="en" dirty="0"/>
              <a:t>）</a:t>
            </a:r>
            <a:r>
              <a:rPr kumimoji="1" lang="zh-CN" altLang="en-US" dirty="0"/>
              <a:t>的远控木马</a:t>
            </a:r>
            <a:endParaRPr kumimoji="1" lang="zh-CN" altLang="en" dirty="0"/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github.com</a:t>
            </a:r>
            <a:r>
              <a:rPr kumimoji="1" lang="en" altLang="zh-CN" dirty="0"/>
              <a:t>/ne0nd0g/merlin</a:t>
            </a:r>
          </a:p>
          <a:p>
            <a:r>
              <a:rPr kumimoji="1" lang="en" altLang="zh-CN" dirty="0"/>
              <a:t>https://</a:t>
            </a:r>
            <a:r>
              <a:rPr kumimoji="1" lang="en" altLang="zh-CN" dirty="0" err="1"/>
              <a:t>zhuanlan.zhihu.com</a:t>
            </a:r>
            <a:r>
              <a:rPr kumimoji="1" lang="en" altLang="zh-CN" dirty="0"/>
              <a:t>/p/102561034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6260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</a:t>
            </a:r>
            <a:r>
              <a:rPr kumimoji="1" lang="en" altLang="zh-CN" dirty="0" err="1"/>
              <a:t>infosecwriteups.com</a:t>
            </a:r>
            <a:r>
              <a:rPr kumimoji="1" lang="en" altLang="zh-CN" dirty="0"/>
              <a:t>/finding-the-origin-ip-behind-cdns-37cd18d5275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04987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https://</a:t>
            </a:r>
            <a:r>
              <a:rPr kumimoji="1" lang="en" altLang="zh-CN" dirty="0" err="1"/>
              <a:t>en.wikipedia.org</a:t>
            </a:r>
            <a:r>
              <a:rPr kumimoji="1" lang="en" altLang="zh-CN" dirty="0"/>
              <a:t>/wiki/</a:t>
            </a:r>
            <a:r>
              <a:rPr kumimoji="1" lang="en" altLang="zh-CN" dirty="0" err="1"/>
              <a:t>Domain_fronting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9505C-EE51-EF44-B603-EBE9EFF04ACB}" type="slidenum"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072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2021/9/27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5" Type="http://schemas.openxmlformats.org/officeDocument/2006/relationships/image" Target="../media/image32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Relationship Id="rId5" Type="http://schemas.openxmlformats.org/officeDocument/2006/relationships/image" Target="../media/image33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5" Type="http://schemas.openxmlformats.org/officeDocument/2006/relationships/image" Target="../media/image40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2.jpe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75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00626" y="1838739"/>
            <a:ext cx="10191444" cy="1789043"/>
          </a:xfrm>
        </p:spPr>
        <p:txBody>
          <a:bodyPr anchor="ctr">
            <a:normAutofit/>
          </a:bodyPr>
          <a:lstStyle/>
          <a:p>
            <a:r>
              <a:rPr lang="zh-CN" altLang="en-US" sz="4400">
                <a:solidFill>
                  <a:schemeClr val="bg1"/>
                </a:solidFill>
                <a:latin typeface="+mn-ea"/>
                <a:ea typeface="+mn-ea"/>
              </a:rPr>
              <a:t>红蓝对抗之</a:t>
            </a:r>
            <a:r>
              <a:rPr lang="zh-CN" altLang="en-US" sz="4400">
                <a:solidFill>
                  <a:schemeClr val="bg1"/>
                </a:solidFill>
                <a:latin typeface="+mn-ea"/>
              </a:rPr>
              <a:t>隐蔽通信</a:t>
            </a:r>
            <a:r>
              <a:rPr lang="zh-CN" altLang="en-US" sz="4400">
                <a:solidFill>
                  <a:schemeClr val="bg1"/>
                </a:solidFill>
                <a:latin typeface="+mn-ea"/>
                <a:ea typeface="+mn-ea"/>
              </a:rPr>
              <a:t>应用及防御</a:t>
            </a:r>
            <a:endParaRPr lang="zh-CN" altLang="zh-CN" sz="440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4786826" y="4305834"/>
            <a:ext cx="3641557" cy="72336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ea typeface="+mn-ea"/>
              </a:rPr>
              <a:t>腾讯  钟武强（小五）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20" y="1718631"/>
            <a:ext cx="55290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>
                <a:latin typeface="+mn-ea"/>
              </a:rPr>
              <a:t>正反向</a:t>
            </a:r>
            <a:r>
              <a:rPr kumimoji="1" lang="en-US" altLang="zh-CN" sz="2000">
                <a:latin typeface="+mn-ea"/>
              </a:rPr>
              <a:t>TCP/UDP</a:t>
            </a:r>
            <a:r>
              <a:rPr kumimoji="1" lang="zh-CN" altLang="en-US" sz="2000">
                <a:latin typeface="+mn-ea"/>
              </a:rPr>
              <a:t>协议</a:t>
            </a:r>
            <a:endParaRPr kumimoji="1" lang="en-US" altLang="zh-CN" sz="200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>
                <a:solidFill>
                  <a:srgbClr val="FF0000"/>
                </a:solidFill>
                <a:latin typeface="+mn-ea"/>
              </a:rPr>
              <a:t>DNS</a:t>
            </a:r>
            <a:r>
              <a:rPr kumimoji="1" lang="zh-CN" altLang="en" sz="2000">
                <a:solidFill>
                  <a:srgbClr val="FF0000"/>
                </a:solidFill>
                <a:latin typeface="+mn-ea"/>
              </a:rPr>
              <a:t>协议</a:t>
            </a:r>
            <a:endParaRPr kumimoji="1" lang="en" altLang="zh-CN" sz="200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" sz="1600">
                <a:latin typeface="+mn-ea"/>
              </a:rPr>
              <a:t>利用</a:t>
            </a:r>
            <a:r>
              <a:rPr kumimoji="1" lang="en" altLang="zh-CN" sz="1600">
                <a:latin typeface="+mn-ea"/>
              </a:rPr>
              <a:t>TXT</a:t>
            </a:r>
            <a:r>
              <a:rPr kumimoji="1" lang="zh-CN" altLang="en" sz="1600">
                <a:latin typeface="+mn-ea"/>
              </a:rPr>
              <a:t>、</a:t>
            </a:r>
            <a:r>
              <a:rPr kumimoji="1" lang="en" altLang="zh-CN" sz="1600">
                <a:latin typeface="+mn-ea"/>
              </a:rPr>
              <a:t>CNAME</a:t>
            </a:r>
            <a:r>
              <a:rPr kumimoji="1" lang="zh-CN" altLang="en" sz="1600">
                <a:latin typeface="+mn-ea"/>
              </a:rPr>
              <a:t>、</a:t>
            </a:r>
            <a:r>
              <a:rPr kumimoji="1" lang="en" altLang="zh-CN" sz="1600">
                <a:latin typeface="+mn-ea"/>
              </a:rPr>
              <a:t>MX</a:t>
            </a:r>
            <a:r>
              <a:rPr kumimoji="1" lang="zh-CN" altLang="en" sz="1600">
                <a:latin typeface="+mn-ea"/>
              </a:rPr>
              <a:t>、</a:t>
            </a:r>
            <a:r>
              <a:rPr kumimoji="1" lang="en" altLang="zh-CN" sz="1600">
                <a:latin typeface="+mn-ea"/>
              </a:rPr>
              <a:t>A</a:t>
            </a:r>
            <a:r>
              <a:rPr kumimoji="1" lang="zh-CN" altLang="en" sz="1600">
                <a:latin typeface="+mn-ea"/>
              </a:rPr>
              <a:t>、</a:t>
            </a:r>
            <a:r>
              <a:rPr kumimoji="1" lang="en" altLang="zh-CN" sz="1600">
                <a:latin typeface="+mn-ea"/>
              </a:rPr>
              <a:t>AAAA</a:t>
            </a:r>
            <a:r>
              <a:rPr kumimoji="1" lang="zh-CN" altLang="en" sz="1600">
                <a:latin typeface="+mn-ea"/>
              </a:rPr>
              <a:t>等记录</a:t>
            </a:r>
            <a:r>
              <a:rPr kumimoji="1" lang="zh-CN" altLang="en-US" sz="1600">
                <a:latin typeface="+mn-ea"/>
              </a:rPr>
              <a:t>传输数据</a:t>
            </a:r>
            <a:endParaRPr kumimoji="1" lang="en-US" altLang="zh-CN" sz="160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endParaRPr kumimoji="1" lang="en-US" altLang="zh-CN" sz="160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sz="1600">
                <a:latin typeface="+mn-ea"/>
              </a:rPr>
              <a:t>内网</a:t>
            </a:r>
            <a:r>
              <a:rPr kumimoji="1" lang="en" altLang="zh-CN" sz="1600">
                <a:latin typeface="+mn-ea"/>
              </a:rPr>
              <a:t>DNS</a:t>
            </a:r>
            <a:r>
              <a:rPr kumimoji="1" lang="zh-CN" altLang="en-US" sz="1600">
                <a:latin typeface="+mn-ea"/>
              </a:rPr>
              <a:t>服务器</a:t>
            </a:r>
            <a:r>
              <a:rPr kumimoji="1" lang="en-US" altLang="zh-CN" sz="1600">
                <a:latin typeface="+mn-ea"/>
              </a:rPr>
              <a:t>-&gt;</a:t>
            </a:r>
            <a:r>
              <a:rPr kumimoji="1" lang="zh-CN" altLang="en-US" sz="1600">
                <a:latin typeface="+mn-ea"/>
              </a:rPr>
              <a:t>权威</a:t>
            </a:r>
            <a:r>
              <a:rPr kumimoji="1" lang="en" altLang="zh-CN" sz="1600">
                <a:latin typeface="+mn-ea"/>
              </a:rPr>
              <a:t>DNS</a:t>
            </a:r>
            <a:r>
              <a:rPr kumimoji="1" lang="zh-CN" altLang="en-US" sz="1600">
                <a:latin typeface="+mn-ea"/>
              </a:rPr>
              <a:t>服务器</a:t>
            </a:r>
            <a:r>
              <a:rPr kumimoji="1" lang="en-US" altLang="zh-CN" sz="1600">
                <a:latin typeface="+mn-ea"/>
              </a:rPr>
              <a:t>-&gt;</a:t>
            </a:r>
            <a:r>
              <a:rPr kumimoji="1" lang="zh-CN" altLang="en-US" sz="1600">
                <a:latin typeface="+mn-ea"/>
              </a:rPr>
              <a:t>黑客</a:t>
            </a:r>
            <a:r>
              <a:rPr kumimoji="1" lang="en" altLang="zh-CN" sz="1600">
                <a:latin typeface="+mn-ea"/>
              </a:rPr>
              <a:t>DNS</a:t>
            </a:r>
            <a:r>
              <a:rPr kumimoji="1" lang="zh-CN" altLang="en-US" sz="1600">
                <a:latin typeface="+mn-ea"/>
              </a:rPr>
              <a:t>服务器，从内到外的递归查询可突破流量出站限制</a:t>
            </a:r>
            <a:endParaRPr kumimoji="1" lang="en-US" altLang="zh-CN" sz="160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endParaRPr kumimoji="1" lang="en-US" altLang="zh-CN" sz="160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sz="1600">
                <a:latin typeface="+mn-ea"/>
              </a:rPr>
              <a:t>如果</a:t>
            </a:r>
            <a:r>
              <a:rPr kumimoji="1" lang="en" altLang="zh-CN" sz="1600">
                <a:latin typeface="+mn-ea"/>
              </a:rPr>
              <a:t>IDS</a:t>
            </a:r>
            <a:r>
              <a:rPr kumimoji="1" lang="zh-CN" altLang="en-US" sz="1600">
                <a:latin typeface="+mn-ea"/>
              </a:rPr>
              <a:t>仅对内网</a:t>
            </a:r>
            <a:r>
              <a:rPr kumimoji="1" lang="en" altLang="zh-CN" sz="1600">
                <a:latin typeface="+mn-ea"/>
              </a:rPr>
              <a:t>DNS</a:t>
            </a:r>
            <a:r>
              <a:rPr kumimoji="1" lang="zh-CN" altLang="en-US" sz="1600">
                <a:latin typeface="+mn-ea"/>
              </a:rPr>
              <a:t>服务器流量做检测，直连权威或黑客</a:t>
            </a:r>
            <a:r>
              <a:rPr kumimoji="1" lang="en" altLang="zh-CN" sz="1600">
                <a:latin typeface="+mn-ea"/>
              </a:rPr>
              <a:t>DNS</a:t>
            </a:r>
            <a:r>
              <a:rPr kumimoji="1" lang="zh-CN" altLang="en-US" sz="1600">
                <a:latin typeface="+mn-ea"/>
              </a:rPr>
              <a:t>服务器进行对抗</a:t>
            </a:r>
            <a:endParaRPr kumimoji="1" lang="en-US" altLang="zh-CN" sz="160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endParaRPr kumimoji="1" lang="en-US" altLang="zh-CN" sz="160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>
                <a:latin typeface="+mn-ea"/>
              </a:rPr>
              <a:t>DNS</a:t>
            </a:r>
            <a:r>
              <a:rPr kumimoji="1" lang="zh-CN" altLang="en-US" sz="1600">
                <a:latin typeface="+mn-ea"/>
              </a:rPr>
              <a:t>明文容易被检测，利用</a:t>
            </a:r>
            <a:r>
              <a:rPr kumimoji="1" lang="en" altLang="zh-CN" sz="1600">
                <a:latin typeface="+mn-ea"/>
              </a:rPr>
              <a:t>DoH</a:t>
            </a:r>
            <a:r>
              <a:rPr kumimoji="1" lang="zh-CN" altLang="en" sz="1600">
                <a:latin typeface="+mn-ea"/>
              </a:rPr>
              <a:t>（</a:t>
            </a:r>
            <a:r>
              <a:rPr kumimoji="1" lang="en" altLang="zh-CN" sz="1600">
                <a:latin typeface="+mn-ea"/>
              </a:rPr>
              <a:t>DNS-over-HTTPS)</a:t>
            </a:r>
            <a:r>
              <a:rPr kumimoji="1" lang="zh-CN" altLang="en-US" sz="1600">
                <a:latin typeface="+mn-ea"/>
              </a:rPr>
              <a:t>和</a:t>
            </a:r>
            <a:r>
              <a:rPr kumimoji="1" lang="en" altLang="zh-CN" sz="1600">
                <a:latin typeface="+mn-ea"/>
              </a:rPr>
              <a:t>DoT</a:t>
            </a:r>
            <a:r>
              <a:rPr kumimoji="1" lang="zh-CN" altLang="en" sz="1600">
                <a:latin typeface="+mn-ea"/>
              </a:rPr>
              <a:t>（</a:t>
            </a:r>
            <a:r>
              <a:rPr kumimoji="1" lang="en" altLang="zh-CN" sz="1600">
                <a:latin typeface="+mn-ea"/>
              </a:rPr>
              <a:t>DNS-over-TLS</a:t>
            </a:r>
            <a:r>
              <a:rPr kumimoji="1" lang="zh-CN" altLang="en" sz="1600">
                <a:latin typeface="+mn-ea"/>
              </a:rPr>
              <a:t>）</a:t>
            </a:r>
            <a:r>
              <a:rPr kumimoji="1" lang="zh-CN" altLang="en-US" sz="1600">
                <a:latin typeface="+mn-ea"/>
              </a:rPr>
              <a:t>加密通道规避</a:t>
            </a:r>
            <a:endParaRPr kumimoji="1" lang="en-US" altLang="zh-CN" sz="160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endParaRPr kumimoji="1" lang="en" altLang="zh-CN" sz="160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>
                <a:latin typeface="+mn-ea"/>
              </a:rPr>
              <a:t>DNS</a:t>
            </a:r>
            <a:r>
              <a:rPr kumimoji="1" lang="zh-CN" altLang="en-US" sz="1600">
                <a:latin typeface="+mn-ea"/>
              </a:rPr>
              <a:t>通讯速度慢，常作为备用方案</a:t>
            </a:r>
            <a:r>
              <a:rPr kumimoji="1" lang="zh-CN" altLang="en-US">
                <a:latin typeface="+mn-ea"/>
              </a:rPr>
              <a:t>  </a:t>
            </a:r>
            <a:endParaRPr kumimoji="1" lang="en-US" altLang="zh-CN">
              <a:latin typeface="+mn-ea"/>
            </a:endParaRPr>
          </a:p>
        </p:txBody>
      </p:sp>
      <p:pic>
        <p:nvPicPr>
          <p:cNvPr id="6" name="图片 5" descr="图形用户界面, 应用程序, Word&#10;&#10;描述已自动生成">
            <a:extLst>
              <a:ext uri="{FF2B5EF4-FFF2-40B4-BE49-F238E27FC236}">
                <a16:creationId xmlns:a16="http://schemas.microsoft.com/office/drawing/2014/main" id="{40E014B0-ECD2-BC45-9801-6EBE6883F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36" y="784368"/>
            <a:ext cx="5810416" cy="247191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DE42F9B-F586-B743-804B-A47233BF1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766" y="3725331"/>
            <a:ext cx="5808955" cy="279703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B15CA4-9FB4-A643-AEED-3452A4948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023" y="5815766"/>
            <a:ext cx="5827110" cy="58444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BBF2882-9F87-5A48-9FC5-7851BF6D7FCA}"/>
              </a:ext>
            </a:extLst>
          </p:cNvPr>
          <p:cNvSpPr/>
          <p:nvPr/>
        </p:nvSpPr>
        <p:spPr>
          <a:xfrm>
            <a:off x="138712" y="6485711"/>
            <a:ext cx="60610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1200">
                <a:latin typeface="+mn-ea"/>
              </a:rPr>
              <a:t>更多</a:t>
            </a:r>
            <a:r>
              <a:rPr kumimoji="1" lang="en-US" altLang="zh-CN" sz="1200">
                <a:latin typeface="+mn-ea"/>
              </a:rPr>
              <a:t>DOH</a:t>
            </a:r>
            <a:r>
              <a:rPr kumimoji="1" lang="zh-CN" altLang="en-US" sz="1200">
                <a:latin typeface="+mn-ea"/>
              </a:rPr>
              <a:t>列表（约</a:t>
            </a:r>
            <a:r>
              <a:rPr kumimoji="1" lang="en-US" altLang="zh-CN" sz="1200">
                <a:latin typeface="+mn-ea"/>
              </a:rPr>
              <a:t>60</a:t>
            </a:r>
            <a:r>
              <a:rPr kumimoji="1" lang="zh-CN" altLang="en-US" sz="1200">
                <a:latin typeface="+mn-ea"/>
              </a:rPr>
              <a:t>家提供商）</a:t>
            </a:r>
            <a:r>
              <a:rPr kumimoji="1" lang="en" altLang="zh-CN" sz="1100">
                <a:latin typeface="+mn-ea"/>
              </a:rPr>
              <a:t>https://github.com/curl/curl/wiki/DNS-over-HTTPS</a:t>
            </a:r>
            <a:endParaRPr kumimoji="1" lang="zh-CN" altLang="en-US" sz="1200">
              <a:latin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A322DBD-4453-784B-AF58-1A72CE703FDA}"/>
              </a:ext>
            </a:extLst>
          </p:cNvPr>
          <p:cNvSpPr/>
          <p:nvPr/>
        </p:nvSpPr>
        <p:spPr>
          <a:xfrm>
            <a:off x="7404757" y="3252223"/>
            <a:ext cx="33113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" altLang="zh-CN" sz="1400">
                <a:latin typeface="+mn-ea"/>
              </a:rPr>
              <a:t>https://github.com/iagox86/</a:t>
            </a:r>
            <a:r>
              <a:rPr kumimoji="1" lang="en" altLang="zh-CN" sz="1400">
                <a:solidFill>
                  <a:srgbClr val="FF0000"/>
                </a:solidFill>
                <a:latin typeface="+mn-ea"/>
              </a:rPr>
              <a:t>dnscat2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6F921B8-90D0-F54C-ABFF-3CEF3EFD96ED}"/>
              </a:ext>
            </a:extLst>
          </p:cNvPr>
          <p:cNvSpPr/>
          <p:nvPr/>
        </p:nvSpPr>
        <p:spPr>
          <a:xfrm>
            <a:off x="7363496" y="6522364"/>
            <a:ext cx="3393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" altLang="zh-CN" sz="1400">
                <a:latin typeface="+mn-ea"/>
              </a:rPr>
              <a:t>https://github.com/sensepost/</a:t>
            </a:r>
            <a:r>
              <a:rPr kumimoji="1" lang="en" altLang="zh-CN" sz="1400">
                <a:solidFill>
                  <a:srgbClr val="FF0000"/>
                </a:solidFill>
                <a:latin typeface="+mn-ea"/>
              </a:rPr>
              <a:t>godoh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2027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708149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>
                <a:latin typeface="+mn-ea"/>
              </a:rPr>
              <a:t>正反向</a:t>
            </a:r>
            <a:r>
              <a:rPr kumimoji="1" lang="en-US" altLang="zh-CN" sz="2000">
                <a:latin typeface="+mn-ea"/>
              </a:rPr>
              <a:t>TCP/UDP</a:t>
            </a:r>
            <a:r>
              <a:rPr kumimoji="1" lang="zh-CN" altLang="en-US" sz="2000">
                <a:latin typeface="+mn-ea"/>
              </a:rPr>
              <a:t>协议</a:t>
            </a:r>
            <a:endParaRPr kumimoji="1" lang="en-US" altLang="zh-CN" sz="200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>
                <a:latin typeface="+mn-ea"/>
              </a:rPr>
              <a:t>DNS</a:t>
            </a:r>
            <a:r>
              <a:rPr kumimoji="1" lang="zh-CN" altLang="en" sz="2000">
                <a:latin typeface="+mn-ea"/>
              </a:rPr>
              <a:t>协议</a:t>
            </a:r>
            <a:endParaRPr kumimoji="1" lang="en-US" altLang="zh-CN" sz="200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>
                <a:solidFill>
                  <a:srgbClr val="FF0000"/>
                </a:solidFill>
                <a:latin typeface="+mn-ea"/>
              </a:rPr>
              <a:t>正向</a:t>
            </a:r>
            <a:r>
              <a:rPr kumimoji="1" lang="en-US" altLang="zh-CN" sz="2000">
                <a:solidFill>
                  <a:srgbClr val="FF0000"/>
                </a:solidFill>
                <a:latin typeface="+mn-ea"/>
              </a:rPr>
              <a:t>HTTP(s)</a:t>
            </a:r>
            <a:r>
              <a:rPr kumimoji="1" lang="zh-CN" altLang="en-US" sz="2000">
                <a:solidFill>
                  <a:srgbClr val="FF0000"/>
                </a:solidFill>
                <a:latin typeface="+mn-ea"/>
              </a:rPr>
              <a:t>连接木马（</a:t>
            </a:r>
            <a:r>
              <a:rPr kumimoji="1" lang="en-US" altLang="zh-CN" sz="2000">
                <a:solidFill>
                  <a:srgbClr val="FF0000"/>
                </a:solidFill>
                <a:latin typeface="+mn-ea"/>
              </a:rPr>
              <a:t>WebShell</a:t>
            </a:r>
            <a:r>
              <a:rPr kumimoji="1" lang="zh-CN" altLang="en-US" sz="2000">
                <a:solidFill>
                  <a:srgbClr val="FF0000"/>
                </a:solidFill>
                <a:latin typeface="+mn-ea"/>
              </a:rPr>
              <a:t>）</a:t>
            </a:r>
            <a:endParaRPr kumimoji="1" lang="en" altLang="zh-CN" sz="200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sz="1600">
                <a:latin typeface="+mn-ea"/>
              </a:rPr>
              <a:t>使用网站正常访问通道，流量加密隐蔽性高</a:t>
            </a:r>
            <a:endParaRPr kumimoji="1" lang="en-US" altLang="zh-CN" sz="160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endParaRPr kumimoji="1" lang="en-US" altLang="zh-CN" sz="160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en-US" altLang="zh-CN" sz="1600">
                <a:latin typeface="+mn-ea"/>
              </a:rPr>
              <a:t>WebShell</a:t>
            </a:r>
            <a:r>
              <a:rPr kumimoji="1" lang="zh-CN" altLang="en-US" sz="1600">
                <a:latin typeface="+mn-ea"/>
              </a:rPr>
              <a:t>形态演变过程：</a:t>
            </a:r>
            <a:endParaRPr kumimoji="1" lang="en-US" altLang="zh-CN" sz="1600">
              <a:latin typeface="+mn-ea"/>
            </a:endParaRPr>
          </a:p>
          <a:p>
            <a:pPr marL="857250" lvl="1" indent="-400050">
              <a:buFont typeface="Wingdings" pitchFamily="2" charset="2"/>
              <a:buChar char="l"/>
            </a:pPr>
            <a:r>
              <a:rPr kumimoji="1" lang="zh-CN" altLang="en-US" sz="1600">
                <a:latin typeface="+mn-ea"/>
              </a:rPr>
              <a:t>文件体积大，功能固定 </a:t>
            </a:r>
            <a:r>
              <a:rPr kumimoji="1" lang="en-US" altLang="zh-CN" sz="1600">
                <a:latin typeface="+mn-ea"/>
              </a:rPr>
              <a:t>	--&gt;	</a:t>
            </a:r>
            <a:r>
              <a:rPr kumimoji="1" lang="zh-CN" altLang="en-US" sz="1600">
                <a:latin typeface="+mn-ea"/>
              </a:rPr>
              <a:t>一句话木马，功能灵活</a:t>
            </a:r>
            <a:endParaRPr kumimoji="1" lang="en-US" altLang="zh-CN" sz="1600">
              <a:latin typeface="+mn-ea"/>
            </a:endParaRPr>
          </a:p>
          <a:p>
            <a:pPr marL="857250" lvl="1" indent="-400050">
              <a:buFont typeface="Wingdings" pitchFamily="2" charset="2"/>
              <a:buChar char="l"/>
            </a:pPr>
            <a:r>
              <a:rPr kumimoji="1" lang="zh-CN" altLang="en-US" sz="1600">
                <a:latin typeface="+mn-ea"/>
              </a:rPr>
              <a:t>文件常独立存在 </a:t>
            </a:r>
            <a:r>
              <a:rPr kumimoji="1" lang="en-US" altLang="zh-CN" sz="1600">
                <a:latin typeface="+mn-ea"/>
              </a:rPr>
              <a:t>	</a:t>
            </a:r>
            <a:r>
              <a:rPr kumimoji="1" lang="zh-CN" altLang="en-US" sz="1600">
                <a:latin typeface="+mn-ea"/>
              </a:rPr>
              <a:t>  </a:t>
            </a:r>
            <a:r>
              <a:rPr kumimoji="1" lang="en-US" altLang="zh-CN" sz="1600">
                <a:latin typeface="+mn-ea"/>
              </a:rPr>
              <a:t>	--&gt;	</a:t>
            </a:r>
            <a:r>
              <a:rPr kumimoji="1" lang="zh-CN" altLang="en-US" sz="1600">
                <a:latin typeface="+mn-ea"/>
              </a:rPr>
              <a:t>方便插入到业务正常文件</a:t>
            </a:r>
            <a:endParaRPr kumimoji="1" lang="en-US" altLang="zh-CN" sz="1600">
              <a:latin typeface="+mn-ea"/>
            </a:endParaRPr>
          </a:p>
          <a:p>
            <a:pPr marL="857250" lvl="1" indent="-400050">
              <a:buFont typeface="Wingdings" pitchFamily="2" charset="2"/>
              <a:buChar char="l"/>
            </a:pPr>
            <a:r>
              <a:rPr kumimoji="1" lang="zh-CN" altLang="en-US" sz="1600">
                <a:latin typeface="+mn-ea"/>
              </a:rPr>
              <a:t>文件落地易被发现 </a:t>
            </a:r>
            <a:r>
              <a:rPr kumimoji="1" lang="en-US" altLang="zh-CN" sz="1600">
                <a:latin typeface="+mn-ea"/>
              </a:rPr>
              <a:t>	</a:t>
            </a:r>
            <a:r>
              <a:rPr kumimoji="1" lang="zh-CN" altLang="en-US" sz="1600">
                <a:latin typeface="+mn-ea"/>
              </a:rPr>
              <a:t>  </a:t>
            </a:r>
            <a:r>
              <a:rPr kumimoji="1" lang="en-US" altLang="zh-CN" sz="1600">
                <a:latin typeface="+mn-ea"/>
              </a:rPr>
              <a:t>	--&gt;	JAVA</a:t>
            </a:r>
            <a:r>
              <a:rPr kumimoji="1" lang="zh-CN" altLang="en-US" sz="1600">
                <a:latin typeface="+mn-ea"/>
              </a:rPr>
              <a:t>内存马</a:t>
            </a:r>
            <a:endParaRPr kumimoji="1" lang="en-US" altLang="zh-CN" sz="1600">
              <a:latin typeface="+mn-ea"/>
            </a:endParaRPr>
          </a:p>
          <a:p>
            <a:pPr marL="857250" lvl="1" indent="-400050">
              <a:buFont typeface="Wingdings" pitchFamily="2" charset="2"/>
              <a:buChar char="l"/>
            </a:pPr>
            <a:r>
              <a:rPr kumimoji="1" lang="en-US" altLang="zh-CN" sz="1600">
                <a:latin typeface="+mn-ea"/>
              </a:rPr>
              <a:t>BS</a:t>
            </a:r>
            <a:r>
              <a:rPr kumimoji="1" lang="zh-CN" altLang="en-US" sz="1600">
                <a:latin typeface="+mn-ea"/>
              </a:rPr>
              <a:t>架构明文通讯 </a:t>
            </a:r>
            <a:r>
              <a:rPr kumimoji="1" lang="en-US" altLang="zh-CN" sz="1600">
                <a:latin typeface="+mn-ea"/>
              </a:rPr>
              <a:t>	</a:t>
            </a:r>
            <a:r>
              <a:rPr kumimoji="1" lang="zh-CN" altLang="en-US" sz="1600">
                <a:latin typeface="+mn-ea"/>
              </a:rPr>
              <a:t>  </a:t>
            </a:r>
            <a:r>
              <a:rPr kumimoji="1" lang="en-US" altLang="zh-CN" sz="1600">
                <a:latin typeface="+mn-ea"/>
              </a:rPr>
              <a:t>	--&gt;	CS</a:t>
            </a:r>
            <a:r>
              <a:rPr kumimoji="1" lang="zh-CN" altLang="en-US" sz="1600">
                <a:latin typeface="+mn-ea"/>
              </a:rPr>
              <a:t>架构加密通讯</a:t>
            </a:r>
            <a:endParaRPr kumimoji="1" lang="en-US" altLang="zh-CN" sz="1600">
              <a:latin typeface="+mn-ea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2393FB8-7D9E-4A45-8917-B0C65F604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743" y="805781"/>
            <a:ext cx="3872265" cy="308710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D9DC9F-2118-8743-A0D8-0A4E74185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8743" y="4112021"/>
            <a:ext cx="4553938" cy="273921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1656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1303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反向</a:t>
            </a:r>
            <a:r>
              <a:rPr kumimoji="1" lang="en-US" altLang="zh-CN" sz="2000" dirty="0">
                <a:solidFill>
                  <a:srgbClr val="FF0000"/>
                </a:solidFill>
                <a:latin typeface="+mn-ea"/>
              </a:rPr>
              <a:t>HTTP(s)</a:t>
            </a: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连接木马</a:t>
            </a:r>
            <a:endParaRPr kumimoji="1" lang="en" altLang="zh-CN" sz="2000" dirty="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solidFill>
                  <a:srgbClr val="FF0000"/>
                </a:solidFill>
                <a:latin typeface="+mn-ea"/>
              </a:rPr>
              <a:t>HTTP</a:t>
            </a:r>
            <a:r>
              <a:rPr kumimoji="1" lang="zh-CN" altLang="en-US" sz="1600" dirty="0">
                <a:solidFill>
                  <a:srgbClr val="FF0000"/>
                </a:solidFill>
                <a:latin typeface="+mn-ea"/>
              </a:rPr>
              <a:t>通讯伪造</a:t>
            </a:r>
            <a:r>
              <a:rPr kumimoji="1" lang="en" altLang="zh-CN" sz="1600" dirty="0">
                <a:solidFill>
                  <a:srgbClr val="FF0000"/>
                </a:solidFill>
                <a:latin typeface="+mn-ea"/>
              </a:rPr>
              <a:t>Host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solidFill>
                  <a:srgbClr val="FF0000"/>
                </a:solidFill>
                <a:latin typeface="+mn-ea"/>
              </a:rPr>
              <a:t>HTTPS</a:t>
            </a:r>
            <a:r>
              <a:rPr kumimoji="1" lang="zh-CN" altLang="en-US" sz="1600" dirty="0">
                <a:solidFill>
                  <a:srgbClr val="FF0000"/>
                </a:solidFill>
                <a:latin typeface="+mn-ea"/>
              </a:rPr>
              <a:t>通讯伪造</a:t>
            </a:r>
            <a:r>
              <a:rPr kumimoji="1" lang="en" altLang="zh-CN" sz="1600" dirty="0">
                <a:solidFill>
                  <a:srgbClr val="FF0000"/>
                </a:solidFill>
                <a:latin typeface="+mn-ea"/>
              </a:rPr>
              <a:t>SNI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sz="1600" dirty="0">
                <a:solidFill>
                  <a:srgbClr val="FF0000"/>
                </a:solidFill>
                <a:latin typeface="+mn-ea"/>
              </a:rPr>
              <a:t>伪造常见文件（如</a:t>
            </a:r>
            <a:r>
              <a:rPr kumimoji="1" lang="en" altLang="zh-CN" sz="1600" dirty="0" err="1">
                <a:solidFill>
                  <a:srgbClr val="FF0000"/>
                </a:solidFill>
                <a:latin typeface="+mn-ea"/>
              </a:rPr>
              <a:t>jquery.js</a:t>
            </a:r>
            <a:r>
              <a:rPr kumimoji="1" lang="zh-CN" altLang="en-US" sz="1600" dirty="0">
                <a:solidFill>
                  <a:srgbClr val="FF0000"/>
                </a:solidFill>
                <a:latin typeface="+mn-ea"/>
              </a:rPr>
              <a:t>）</a:t>
            </a:r>
            <a:endParaRPr kumimoji="1" lang="en" altLang="zh-CN" sz="1600" dirty="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sz="1600" dirty="0">
                <a:solidFill>
                  <a:srgbClr val="FF0000"/>
                </a:solidFill>
                <a:latin typeface="+mn-ea"/>
              </a:rPr>
              <a:t>加转发层：特定流量才转发到</a:t>
            </a:r>
            <a:r>
              <a:rPr kumimoji="1" lang="en" altLang="zh-CN" sz="1600" dirty="0">
                <a:solidFill>
                  <a:srgbClr val="FF0000"/>
                </a:solidFill>
                <a:latin typeface="+mn-ea"/>
              </a:rPr>
              <a:t>C2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WebSocket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j-ea"/>
              </a:rPr>
              <a:t>HTTP/2</a:t>
            </a:r>
            <a:r>
              <a:rPr kumimoji="1" lang="zh-CN" altLang="en-US" sz="1600" dirty="0">
                <a:latin typeface="+mj-ea"/>
              </a:rPr>
              <a:t>（</a:t>
            </a:r>
            <a:r>
              <a:rPr lang="en" altLang="zh-CN" sz="1600" dirty="0">
                <a:latin typeface="+mj-ea"/>
              </a:rPr>
              <a:t>SPDY</a:t>
            </a:r>
            <a:r>
              <a:rPr kumimoji="1" lang="zh-CN" altLang="en-US" sz="1600" dirty="0">
                <a:latin typeface="+mj-ea"/>
              </a:rPr>
              <a:t>）</a:t>
            </a:r>
            <a:endParaRPr kumimoji="1" lang="en" altLang="zh-CN" sz="1600" dirty="0">
              <a:latin typeface="+mj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j-ea"/>
              </a:rPr>
              <a:t>HTTP/3</a:t>
            </a:r>
            <a:r>
              <a:rPr kumimoji="1" lang="zh-CN" altLang="en" sz="1600" dirty="0">
                <a:latin typeface="+mj-ea"/>
              </a:rPr>
              <a:t>（</a:t>
            </a:r>
            <a:r>
              <a:rPr kumimoji="1" lang="en" altLang="zh-CN" sz="1600" dirty="0">
                <a:latin typeface="+mj-ea"/>
              </a:rPr>
              <a:t>QUIC UDP</a:t>
            </a:r>
            <a:r>
              <a:rPr kumimoji="1" lang="zh-CN" altLang="en" sz="1600" dirty="0">
                <a:latin typeface="+mj-ea"/>
              </a:rPr>
              <a:t>）</a:t>
            </a:r>
            <a:endParaRPr kumimoji="1" lang="en-US" altLang="zh-CN" sz="1600" dirty="0">
              <a:latin typeface="+mj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2127236-F6DA-3345-B014-EF6BA0C2C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077" y="928207"/>
            <a:ext cx="5802069" cy="186908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BD68DEE-AA92-0048-B277-55A288DC3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077" y="2954493"/>
            <a:ext cx="5802069" cy="380597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5122" name="Picture 2" descr="conditional_redirection">
            <a:extLst>
              <a:ext uri="{FF2B5EF4-FFF2-40B4-BE49-F238E27FC236}">
                <a16:creationId xmlns:a16="http://schemas.microsoft.com/office/drawing/2014/main" id="{0BEC01F8-8AED-F641-9968-E09AB89C3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52" y="4900595"/>
            <a:ext cx="3316701" cy="1847938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670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反向</a:t>
            </a:r>
            <a:r>
              <a:rPr kumimoji="1" lang="en-US" altLang="zh-CN" sz="2000" dirty="0">
                <a:solidFill>
                  <a:srgbClr val="FF0000"/>
                </a:solidFill>
                <a:latin typeface="+mn-ea"/>
              </a:rPr>
              <a:t>HTTP(s)</a:t>
            </a: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连接木马</a:t>
            </a:r>
            <a:endParaRPr kumimoji="1" lang="en" altLang="zh-CN" sz="2000" dirty="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HTTP</a:t>
            </a:r>
            <a:r>
              <a:rPr kumimoji="1" lang="zh-CN" altLang="en-US" sz="1600" dirty="0">
                <a:latin typeface="+mn-ea"/>
              </a:rPr>
              <a:t>通讯伪造</a:t>
            </a:r>
            <a:r>
              <a:rPr kumimoji="1" lang="en" altLang="zh-CN" sz="1600" dirty="0">
                <a:latin typeface="+mn-ea"/>
              </a:rPr>
              <a:t>Host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HTTPS</a:t>
            </a:r>
            <a:r>
              <a:rPr kumimoji="1" lang="zh-CN" altLang="en-US" sz="1600" dirty="0">
                <a:latin typeface="+mn-ea"/>
              </a:rPr>
              <a:t>通讯伪造</a:t>
            </a:r>
            <a:r>
              <a:rPr kumimoji="1" lang="en" altLang="zh-CN" sz="1600" dirty="0">
                <a:latin typeface="+mn-ea"/>
              </a:rPr>
              <a:t>SNI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sz="1600" dirty="0">
                <a:latin typeface="+mn-ea"/>
              </a:rPr>
              <a:t>伪造常见文件（如</a:t>
            </a:r>
            <a:r>
              <a:rPr kumimoji="1" lang="en" altLang="zh-CN" sz="1600" dirty="0" err="1">
                <a:latin typeface="+mn-ea"/>
              </a:rPr>
              <a:t>jquery.js</a:t>
            </a:r>
            <a:r>
              <a:rPr kumimoji="1" lang="zh-CN" altLang="en-US" sz="1600" dirty="0">
                <a:latin typeface="+mn-ea"/>
              </a:rPr>
              <a:t>）</a:t>
            </a:r>
            <a:endParaRPr kumimoji="1" lang="en" altLang="zh-CN" sz="1600" dirty="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sz="1600" dirty="0">
                <a:latin typeface="+mn-ea"/>
              </a:rPr>
              <a:t>加转发层：特定流量才转发到</a:t>
            </a:r>
            <a:r>
              <a:rPr kumimoji="1" lang="en" altLang="zh-CN" sz="1600" dirty="0">
                <a:latin typeface="+mn-ea"/>
              </a:rPr>
              <a:t>C2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solidFill>
                  <a:srgbClr val="FF0000"/>
                </a:solidFill>
                <a:latin typeface="+mn-ea"/>
              </a:rPr>
              <a:t>WebSocket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j-ea"/>
                <a:ea typeface="+mj-ea"/>
              </a:rPr>
              <a:t>HTTP/2</a:t>
            </a:r>
            <a:r>
              <a:rPr kumimoji="1" lang="zh-CN" altLang="en-US" sz="1600" dirty="0">
                <a:latin typeface="+mj-ea"/>
                <a:ea typeface="+mj-ea"/>
              </a:rPr>
              <a:t>（</a:t>
            </a:r>
            <a:r>
              <a:rPr lang="en" altLang="zh-CN" sz="1600" dirty="0">
                <a:latin typeface="+mj-ea"/>
                <a:ea typeface="+mj-ea"/>
              </a:rPr>
              <a:t>SPDY</a:t>
            </a:r>
            <a:r>
              <a:rPr kumimoji="1" lang="zh-CN" altLang="en-US" sz="1600" dirty="0">
                <a:latin typeface="+mj-ea"/>
                <a:ea typeface="+mj-ea"/>
              </a:rPr>
              <a:t>）</a:t>
            </a:r>
            <a:endParaRPr kumimoji="1" lang="en" altLang="zh-CN" sz="1600" dirty="0">
              <a:latin typeface="+mj-ea"/>
              <a:ea typeface="+mj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j-ea"/>
                <a:ea typeface="+mj-ea"/>
              </a:rPr>
              <a:t>HTTP/3</a:t>
            </a:r>
            <a:r>
              <a:rPr kumimoji="1" lang="zh-CN" altLang="en" sz="1600" dirty="0">
                <a:latin typeface="+mj-ea"/>
                <a:ea typeface="+mj-ea"/>
              </a:rPr>
              <a:t>（</a:t>
            </a:r>
            <a:r>
              <a:rPr kumimoji="1" lang="en" altLang="zh-CN" sz="1600" dirty="0">
                <a:latin typeface="+mj-ea"/>
                <a:ea typeface="+mj-ea"/>
              </a:rPr>
              <a:t>QUIC UDP</a:t>
            </a:r>
            <a:r>
              <a:rPr kumimoji="1" lang="zh-CN" altLang="en" sz="1600" dirty="0">
                <a:latin typeface="+mj-ea"/>
                <a:ea typeface="+mj-ea"/>
              </a:rPr>
              <a:t>）</a:t>
            </a:r>
            <a:endParaRPr kumimoji="1" lang="en-US" altLang="zh-CN" sz="1600" dirty="0">
              <a:latin typeface="+mj-ea"/>
              <a:ea typeface="+mj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778C8F-E151-084F-A252-C5BD7C532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91" y="793683"/>
            <a:ext cx="3060192" cy="2248684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77DDCDF4-74BA-FF4C-8278-605248BCB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91" y="3500009"/>
            <a:ext cx="5551145" cy="319720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704E471-2CA8-FB4E-B5FC-C2C9099454C5}"/>
              </a:ext>
            </a:extLst>
          </p:cNvPr>
          <p:cNvSpPr/>
          <p:nvPr/>
        </p:nvSpPr>
        <p:spPr>
          <a:xfrm>
            <a:off x="5937504" y="3042367"/>
            <a:ext cx="3092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" altLang="zh-CN" sz="1400">
                <a:latin typeface="+mj-ea"/>
                <a:ea typeface="+mj-ea"/>
              </a:rPr>
              <a:t>https://github.com/Arno0x/</a:t>
            </a:r>
            <a:r>
              <a:rPr kumimoji="1" lang="en" altLang="zh-CN" sz="1400">
                <a:solidFill>
                  <a:srgbClr val="FF0000"/>
                </a:solidFill>
                <a:latin typeface="+mj-ea"/>
                <a:ea typeface="+mj-ea"/>
              </a:rPr>
              <a:t>WSC2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0999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反向</a:t>
            </a:r>
            <a:r>
              <a:rPr kumimoji="1" lang="en-US" altLang="zh-CN" sz="2000" dirty="0">
                <a:solidFill>
                  <a:srgbClr val="FF0000"/>
                </a:solidFill>
                <a:latin typeface="+mn-ea"/>
              </a:rPr>
              <a:t>HTTP(s)</a:t>
            </a: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连接木马</a:t>
            </a:r>
            <a:endParaRPr kumimoji="1" lang="en" altLang="zh-CN" sz="2000" dirty="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HTTP</a:t>
            </a:r>
            <a:r>
              <a:rPr kumimoji="1" lang="zh-CN" altLang="en-US" sz="1600" dirty="0">
                <a:latin typeface="+mn-ea"/>
              </a:rPr>
              <a:t>通讯伪造</a:t>
            </a:r>
            <a:r>
              <a:rPr kumimoji="1" lang="en" altLang="zh-CN" sz="1600" dirty="0">
                <a:latin typeface="+mn-ea"/>
              </a:rPr>
              <a:t>Host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HTTPS</a:t>
            </a:r>
            <a:r>
              <a:rPr kumimoji="1" lang="zh-CN" altLang="en-US" sz="1600" dirty="0">
                <a:latin typeface="+mn-ea"/>
              </a:rPr>
              <a:t>通讯伪造</a:t>
            </a:r>
            <a:r>
              <a:rPr kumimoji="1" lang="en" altLang="zh-CN" sz="1600" dirty="0">
                <a:latin typeface="+mn-ea"/>
              </a:rPr>
              <a:t>SNI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sz="1600" dirty="0">
                <a:latin typeface="+mn-ea"/>
              </a:rPr>
              <a:t>伪造常见文件（如</a:t>
            </a:r>
            <a:r>
              <a:rPr kumimoji="1" lang="en" altLang="zh-CN" sz="1600" dirty="0" err="1">
                <a:latin typeface="+mn-ea"/>
              </a:rPr>
              <a:t>jquery.js</a:t>
            </a:r>
            <a:r>
              <a:rPr kumimoji="1" lang="zh-CN" altLang="en-US" sz="1600" dirty="0">
                <a:latin typeface="+mn-ea"/>
              </a:rPr>
              <a:t>）</a:t>
            </a:r>
            <a:endParaRPr kumimoji="1" lang="en" altLang="zh-CN" sz="1600" dirty="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sz="1600" dirty="0">
                <a:latin typeface="+mn-ea"/>
              </a:rPr>
              <a:t>加转发层：特定流量才转发到</a:t>
            </a:r>
            <a:r>
              <a:rPr kumimoji="1" lang="en" altLang="zh-CN" sz="1600" dirty="0">
                <a:latin typeface="+mn-ea"/>
              </a:rPr>
              <a:t>C2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WebSocket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solidFill>
                  <a:srgbClr val="FF0000"/>
                </a:solidFill>
                <a:latin typeface="+mj-ea"/>
              </a:rPr>
              <a:t>HTTP/2</a:t>
            </a:r>
            <a:r>
              <a:rPr kumimoji="1" lang="zh-CN" altLang="en-US" sz="1600" dirty="0">
                <a:solidFill>
                  <a:srgbClr val="FF0000"/>
                </a:solidFill>
                <a:latin typeface="+mj-ea"/>
              </a:rPr>
              <a:t>（</a:t>
            </a:r>
            <a:r>
              <a:rPr lang="en" altLang="zh-CN" sz="1600" dirty="0">
                <a:solidFill>
                  <a:srgbClr val="FF0000"/>
                </a:solidFill>
                <a:latin typeface="+mj-ea"/>
              </a:rPr>
              <a:t>SPDY</a:t>
            </a:r>
            <a:r>
              <a:rPr kumimoji="1" lang="zh-CN" altLang="en-US" sz="1600" dirty="0">
                <a:solidFill>
                  <a:srgbClr val="FF0000"/>
                </a:solidFill>
                <a:latin typeface="+mj-ea"/>
              </a:rPr>
              <a:t>）</a:t>
            </a:r>
            <a:endParaRPr kumimoji="1" lang="en" altLang="zh-CN" sz="1600" dirty="0">
              <a:solidFill>
                <a:srgbClr val="FF0000"/>
              </a:solidFill>
              <a:latin typeface="+mj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solidFill>
                  <a:srgbClr val="FF0000"/>
                </a:solidFill>
                <a:latin typeface="+mj-ea"/>
              </a:rPr>
              <a:t>HTTP/3</a:t>
            </a:r>
            <a:r>
              <a:rPr kumimoji="1" lang="zh-CN" altLang="en" sz="1600" dirty="0">
                <a:solidFill>
                  <a:srgbClr val="FF0000"/>
                </a:solidFill>
                <a:latin typeface="+mj-ea"/>
              </a:rPr>
              <a:t>（</a:t>
            </a:r>
            <a:r>
              <a:rPr kumimoji="1" lang="en" altLang="zh-CN" sz="1600" dirty="0">
                <a:solidFill>
                  <a:srgbClr val="FF0000"/>
                </a:solidFill>
                <a:latin typeface="+mj-ea"/>
              </a:rPr>
              <a:t>QUIC UDP</a:t>
            </a:r>
            <a:r>
              <a:rPr kumimoji="1" lang="zh-CN" altLang="en" sz="1600" dirty="0">
                <a:solidFill>
                  <a:srgbClr val="FF0000"/>
                </a:solidFill>
                <a:latin typeface="+mj-ea"/>
              </a:rPr>
              <a:t>）</a:t>
            </a:r>
            <a:endParaRPr kumimoji="1" lang="en-US" altLang="zh-CN" sz="1600" dirty="0">
              <a:solidFill>
                <a:srgbClr val="FF0000"/>
              </a:solidFill>
              <a:latin typeface="+mj-ea"/>
            </a:endParaRPr>
          </a:p>
        </p:txBody>
      </p:sp>
      <p:pic>
        <p:nvPicPr>
          <p:cNvPr id="8" name="图片 7" descr="图示&#10;&#10;描述已自动生成">
            <a:extLst>
              <a:ext uri="{FF2B5EF4-FFF2-40B4-BE49-F238E27FC236}">
                <a16:creationId xmlns:a16="http://schemas.microsoft.com/office/drawing/2014/main" id="{23236AA1-2F11-B846-BE7A-4613282DF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74" y="824358"/>
            <a:ext cx="4812792" cy="20344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DE86616-DF0D-FD41-998F-1A498E473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3392" y="2865000"/>
            <a:ext cx="5230368" cy="161321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0653DFE-BE9F-A646-8CD6-6C0C4F2E5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393" y="4615711"/>
            <a:ext cx="5230368" cy="190674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49096EA-6570-2F47-B571-FBFD31465620}"/>
              </a:ext>
            </a:extLst>
          </p:cNvPr>
          <p:cNvSpPr/>
          <p:nvPr/>
        </p:nvSpPr>
        <p:spPr>
          <a:xfrm>
            <a:off x="5803392" y="6550223"/>
            <a:ext cx="3275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" altLang="zh-CN" sz="1400">
                <a:latin typeface="+mn-ea"/>
              </a:rPr>
              <a:t>https://github.com/ne0nd0g/</a:t>
            </a:r>
            <a:r>
              <a:rPr kumimoji="1" lang="en" altLang="zh-CN" sz="1400">
                <a:solidFill>
                  <a:srgbClr val="FF0000"/>
                </a:solidFill>
                <a:latin typeface="+mn-ea"/>
              </a:rPr>
              <a:t>merlin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677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solidFill>
                  <a:srgbClr val="FF0000"/>
                </a:solidFill>
                <a:latin typeface="+mn-ea"/>
              </a:rPr>
              <a:t>CDN</a:t>
            </a: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内容分发网络</a:t>
            </a:r>
            <a:endParaRPr kumimoji="1" lang="en" altLang="zh-CN" sz="2000" dirty="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sz="1600" dirty="0">
                <a:solidFill>
                  <a:srgbClr val="FF0000"/>
                </a:solidFill>
                <a:latin typeface="+mn-ea"/>
              </a:rPr>
              <a:t>攻击者</a:t>
            </a:r>
            <a:r>
              <a:rPr kumimoji="1" lang="zh-CN" altLang="en" sz="1600" dirty="0">
                <a:solidFill>
                  <a:srgbClr val="FF0000"/>
                </a:solidFill>
                <a:latin typeface="+mn-ea"/>
              </a:rPr>
              <a:t>注册</a:t>
            </a:r>
            <a:r>
              <a:rPr kumimoji="1" lang="en" altLang="zh-CN" sz="1600" dirty="0">
                <a:solidFill>
                  <a:srgbClr val="FF0000"/>
                </a:solidFill>
                <a:latin typeface="+mn-ea"/>
              </a:rPr>
              <a:t>CDN</a:t>
            </a:r>
            <a:r>
              <a:rPr kumimoji="1" lang="zh-CN" altLang="en-US" sz="1600" dirty="0">
                <a:solidFill>
                  <a:srgbClr val="FF0000"/>
                </a:solidFill>
                <a:latin typeface="+mn-ea"/>
              </a:rPr>
              <a:t>隐藏</a:t>
            </a:r>
            <a:r>
              <a:rPr kumimoji="1" lang="en" altLang="zh-CN" sz="1600" dirty="0">
                <a:solidFill>
                  <a:srgbClr val="FF0000"/>
                </a:solidFill>
                <a:latin typeface="+mn-ea"/>
              </a:rPr>
              <a:t>C</a:t>
            </a:r>
            <a:r>
              <a:rPr kumimoji="1" lang="en-US" altLang="zh-CN" sz="1600" dirty="0">
                <a:solidFill>
                  <a:srgbClr val="FF0000"/>
                </a:solidFill>
                <a:latin typeface="+mn-ea"/>
              </a:rPr>
              <a:t>2</a:t>
            </a:r>
            <a:r>
              <a:rPr kumimoji="1" lang="zh-CN" altLang="en-US" sz="1600" dirty="0">
                <a:solidFill>
                  <a:srgbClr val="FF0000"/>
                </a:solidFill>
                <a:latin typeface="+mn-ea"/>
              </a:rPr>
              <a:t>的</a:t>
            </a:r>
            <a:r>
              <a:rPr kumimoji="1" lang="en-US" altLang="zh-CN" sz="1600" dirty="0">
                <a:solidFill>
                  <a:srgbClr val="FF0000"/>
                </a:solidFill>
                <a:latin typeface="+mn-ea"/>
              </a:rPr>
              <a:t>IP</a:t>
            </a:r>
            <a:r>
              <a:rPr kumimoji="1" lang="zh-CN" altLang="en-US" sz="1600" dirty="0">
                <a:solidFill>
                  <a:srgbClr val="FF0000"/>
                </a:solidFill>
                <a:latin typeface="+mn-ea"/>
              </a:rPr>
              <a:t>地址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Domain Fronting</a:t>
            </a:r>
            <a:r>
              <a:rPr kumimoji="1" lang="zh-CN" altLang="en" sz="1600" dirty="0">
                <a:latin typeface="+mn-ea"/>
              </a:rPr>
              <a:t>（</a:t>
            </a:r>
            <a:r>
              <a:rPr kumimoji="1" lang="zh-CN" altLang="en-US" sz="1600" dirty="0">
                <a:latin typeface="+mn-ea"/>
              </a:rPr>
              <a:t>域前置）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Domain Hiding</a:t>
            </a:r>
            <a:r>
              <a:rPr kumimoji="1" lang="zh-CN" altLang="en" sz="1600" dirty="0">
                <a:latin typeface="+mn-ea"/>
              </a:rPr>
              <a:t>（</a:t>
            </a:r>
            <a:r>
              <a:rPr kumimoji="1" lang="zh-CN" altLang="en-US" sz="1600" dirty="0">
                <a:latin typeface="+mn-ea"/>
              </a:rPr>
              <a:t>域隐藏）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Domain Borrowing</a:t>
            </a:r>
            <a:r>
              <a:rPr kumimoji="1" lang="zh-CN" altLang="en" sz="1600" dirty="0">
                <a:latin typeface="+mn-ea"/>
              </a:rPr>
              <a:t>（</a:t>
            </a:r>
            <a:r>
              <a:rPr kumimoji="1" lang="zh-CN" altLang="en-US" sz="1600" dirty="0">
                <a:latin typeface="+mn-ea"/>
              </a:rPr>
              <a:t>域借用）</a:t>
            </a:r>
            <a:endParaRPr kumimoji="1" lang="en" altLang="zh-CN" sz="1600" dirty="0">
              <a:latin typeface="+mn-ea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162D72D-0FC8-9646-A0B7-9C6647CB1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23" y="1718631"/>
            <a:ext cx="6065568" cy="3277712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7C1C4A6-2571-874F-9405-0B13A949517F}"/>
              </a:ext>
            </a:extLst>
          </p:cNvPr>
          <p:cNvSpPr txBox="1"/>
          <p:nvPr/>
        </p:nvSpPr>
        <p:spPr>
          <a:xfrm>
            <a:off x="5459323" y="5384383"/>
            <a:ext cx="5557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好处：隐藏</a:t>
            </a:r>
            <a:r>
              <a:rPr kumimoji="1" lang="en-US" altLang="zh-CN" dirty="0"/>
              <a:t>C2</a:t>
            </a:r>
            <a:r>
              <a:rPr kumimoji="1" lang="zh-CN" altLang="en-US" dirty="0"/>
              <a:t>的真实</a:t>
            </a:r>
            <a:r>
              <a:rPr kumimoji="1" lang="en-US" altLang="zh-CN" dirty="0"/>
              <a:t>IP</a:t>
            </a:r>
            <a:r>
              <a:rPr kumimoji="1" lang="zh-CN" altLang="en-US" dirty="0"/>
              <a:t>地址</a:t>
            </a:r>
            <a:endParaRPr kumimoji="1" lang="en-US" altLang="zh-CN" dirty="0"/>
          </a:p>
          <a:p>
            <a:r>
              <a:rPr kumimoji="1" lang="zh-CN" altLang="en-US" dirty="0"/>
              <a:t>弊端：仍会泄漏</a:t>
            </a:r>
            <a:r>
              <a:rPr kumimoji="1" lang="en-US" altLang="zh-CN" dirty="0"/>
              <a:t>C2</a:t>
            </a:r>
            <a:r>
              <a:rPr kumimoji="1" lang="zh-CN" altLang="en-US" dirty="0"/>
              <a:t>恶意域名，容易遭封堵，甚至溯源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370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solidFill>
                  <a:srgbClr val="FF0000"/>
                </a:solidFill>
                <a:latin typeface="+mn-ea"/>
              </a:rPr>
              <a:t>CDN</a:t>
            </a: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内容分发网络</a:t>
            </a:r>
            <a:endParaRPr kumimoji="1" lang="en" altLang="zh-CN" sz="2000" dirty="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sz="1600" dirty="0">
                <a:latin typeface="+mn-ea"/>
              </a:rPr>
              <a:t>攻击者</a:t>
            </a:r>
            <a:r>
              <a:rPr kumimoji="1" lang="zh-CN" altLang="en" sz="1600" dirty="0">
                <a:latin typeface="+mn-ea"/>
              </a:rPr>
              <a:t>注册</a:t>
            </a:r>
            <a:r>
              <a:rPr kumimoji="1" lang="en" altLang="zh-CN" sz="1600" dirty="0">
                <a:latin typeface="+mn-ea"/>
              </a:rPr>
              <a:t>CDN</a:t>
            </a:r>
            <a:r>
              <a:rPr kumimoji="1" lang="zh-CN" altLang="en-US" sz="1600" dirty="0">
                <a:latin typeface="+mn-ea"/>
              </a:rPr>
              <a:t>隐藏</a:t>
            </a:r>
            <a:r>
              <a:rPr kumimoji="1" lang="en" altLang="zh-CN" sz="1600" dirty="0">
                <a:latin typeface="+mn-ea"/>
              </a:rPr>
              <a:t>C</a:t>
            </a:r>
            <a:r>
              <a:rPr kumimoji="1" lang="en-US" altLang="zh-CN" sz="1600" dirty="0">
                <a:latin typeface="+mn-ea"/>
              </a:rPr>
              <a:t>2</a:t>
            </a:r>
            <a:r>
              <a:rPr kumimoji="1" lang="zh-CN" altLang="en-US" sz="1600" dirty="0">
                <a:latin typeface="+mn-ea"/>
              </a:rPr>
              <a:t>的</a:t>
            </a:r>
            <a:r>
              <a:rPr kumimoji="1" lang="en-US" altLang="zh-CN" sz="1600" dirty="0">
                <a:latin typeface="+mn-ea"/>
              </a:rPr>
              <a:t>IP</a:t>
            </a:r>
            <a:r>
              <a:rPr kumimoji="1" lang="zh-CN" altLang="en-US" sz="1600" dirty="0">
                <a:latin typeface="+mn-ea"/>
              </a:rPr>
              <a:t>地址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solidFill>
                  <a:srgbClr val="FF0000"/>
                </a:solidFill>
                <a:latin typeface="+mn-ea"/>
              </a:rPr>
              <a:t>Domain Fronting</a:t>
            </a:r>
            <a:r>
              <a:rPr kumimoji="1" lang="zh-CN" altLang="en" sz="1600" dirty="0">
                <a:solidFill>
                  <a:srgbClr val="FF0000"/>
                </a:solidFill>
                <a:latin typeface="+mn-ea"/>
              </a:rPr>
              <a:t>（</a:t>
            </a:r>
            <a:r>
              <a:rPr kumimoji="1" lang="zh-CN" altLang="en-US" sz="1600" dirty="0">
                <a:solidFill>
                  <a:srgbClr val="FF0000"/>
                </a:solidFill>
                <a:latin typeface="+mn-ea"/>
              </a:rPr>
              <a:t>域前置）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Domain Hiding</a:t>
            </a:r>
            <a:r>
              <a:rPr kumimoji="1" lang="zh-CN" altLang="en" sz="1600" dirty="0">
                <a:latin typeface="+mn-ea"/>
              </a:rPr>
              <a:t>（</a:t>
            </a:r>
            <a:r>
              <a:rPr kumimoji="1" lang="zh-CN" altLang="en-US" sz="1600" dirty="0">
                <a:latin typeface="+mn-ea"/>
              </a:rPr>
              <a:t>域隐藏）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Domain Borrowing</a:t>
            </a:r>
            <a:r>
              <a:rPr kumimoji="1" lang="zh-CN" altLang="en" sz="1600" dirty="0">
                <a:latin typeface="+mn-ea"/>
              </a:rPr>
              <a:t>（</a:t>
            </a:r>
            <a:r>
              <a:rPr kumimoji="1" lang="zh-CN" altLang="en-US" sz="1600" dirty="0">
                <a:latin typeface="+mn-ea"/>
              </a:rPr>
              <a:t>域借用）</a:t>
            </a:r>
            <a:endParaRPr kumimoji="1" lang="en" altLang="zh-CN" sz="1600" dirty="0">
              <a:latin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EEF3EA-AF50-E846-82FB-490A03D12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504" y="2293975"/>
            <a:ext cx="5588131" cy="65128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473DB2C-885A-F345-A50E-7251CD86E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664" y="3164681"/>
            <a:ext cx="3876136" cy="365483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749F3BF-4024-8140-B05B-73D463B362F2}"/>
              </a:ext>
            </a:extLst>
          </p:cNvPr>
          <p:cNvSpPr/>
          <p:nvPr/>
        </p:nvSpPr>
        <p:spPr>
          <a:xfrm>
            <a:off x="5535829" y="1439929"/>
            <a:ext cx="66561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域前置技术在2010年开始流行，最早被用于翻墙，比如大家熟知的早期翻墙软件GoAgent就是利用Google App Engine充当代理中转</a:t>
            </a:r>
          </a:p>
          <a:p>
            <a:pPr marL="342900" indent="-342900">
              <a:buFont typeface="+mj-lt"/>
              <a:buAutoNum type="alphaLcPeriod"/>
            </a:pPr>
            <a:endParaRPr lang="zh-CN" alt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1871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solidFill>
                  <a:srgbClr val="FF0000"/>
                </a:solidFill>
                <a:latin typeface="+mn-ea"/>
              </a:rPr>
              <a:t>CDN</a:t>
            </a: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内容分发网络</a:t>
            </a:r>
            <a:endParaRPr kumimoji="1" lang="en" altLang="zh-CN" sz="2000" dirty="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sz="1600" dirty="0">
                <a:latin typeface="+mn-ea"/>
              </a:rPr>
              <a:t>攻击者</a:t>
            </a:r>
            <a:r>
              <a:rPr kumimoji="1" lang="zh-CN" altLang="en" sz="1600" dirty="0">
                <a:latin typeface="+mn-ea"/>
              </a:rPr>
              <a:t>注册</a:t>
            </a:r>
            <a:r>
              <a:rPr kumimoji="1" lang="en" altLang="zh-CN" sz="1600" dirty="0">
                <a:latin typeface="+mn-ea"/>
              </a:rPr>
              <a:t>CDN</a:t>
            </a:r>
            <a:r>
              <a:rPr kumimoji="1" lang="zh-CN" altLang="en-US" sz="1600" dirty="0">
                <a:latin typeface="+mn-ea"/>
              </a:rPr>
              <a:t>隐藏</a:t>
            </a:r>
            <a:r>
              <a:rPr kumimoji="1" lang="en" altLang="zh-CN" sz="1600" dirty="0">
                <a:latin typeface="+mn-ea"/>
              </a:rPr>
              <a:t>C</a:t>
            </a:r>
            <a:r>
              <a:rPr kumimoji="1" lang="en-US" altLang="zh-CN" sz="1600" dirty="0">
                <a:latin typeface="+mn-ea"/>
              </a:rPr>
              <a:t>2</a:t>
            </a:r>
            <a:r>
              <a:rPr kumimoji="1" lang="zh-CN" altLang="en-US" sz="1600" dirty="0">
                <a:latin typeface="+mn-ea"/>
              </a:rPr>
              <a:t>的</a:t>
            </a:r>
            <a:r>
              <a:rPr kumimoji="1" lang="en-US" altLang="zh-CN" sz="1600" dirty="0">
                <a:latin typeface="+mn-ea"/>
              </a:rPr>
              <a:t>IP</a:t>
            </a:r>
            <a:r>
              <a:rPr kumimoji="1" lang="zh-CN" altLang="en-US" sz="1600" dirty="0">
                <a:latin typeface="+mn-ea"/>
              </a:rPr>
              <a:t>地址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solidFill>
                  <a:srgbClr val="FF0000"/>
                </a:solidFill>
                <a:latin typeface="+mn-ea"/>
              </a:rPr>
              <a:t>Domain Fronting</a:t>
            </a:r>
            <a:r>
              <a:rPr kumimoji="1" lang="zh-CN" altLang="en" sz="1600" dirty="0">
                <a:solidFill>
                  <a:srgbClr val="FF0000"/>
                </a:solidFill>
                <a:latin typeface="+mn-ea"/>
              </a:rPr>
              <a:t>（</a:t>
            </a:r>
            <a:r>
              <a:rPr kumimoji="1" lang="zh-CN" altLang="en-US" sz="1600" dirty="0">
                <a:solidFill>
                  <a:srgbClr val="FF0000"/>
                </a:solidFill>
                <a:latin typeface="+mn-ea"/>
              </a:rPr>
              <a:t>域前置）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Domain Hiding</a:t>
            </a:r>
            <a:r>
              <a:rPr kumimoji="1" lang="zh-CN" altLang="en" sz="1600" dirty="0">
                <a:latin typeface="+mn-ea"/>
              </a:rPr>
              <a:t>（</a:t>
            </a:r>
            <a:r>
              <a:rPr kumimoji="1" lang="zh-CN" altLang="en-US" sz="1600" dirty="0">
                <a:latin typeface="+mn-ea"/>
              </a:rPr>
              <a:t>域隐藏）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Domain Borrowing</a:t>
            </a:r>
            <a:r>
              <a:rPr kumimoji="1" lang="zh-CN" altLang="en" sz="1600" dirty="0">
                <a:latin typeface="+mn-ea"/>
              </a:rPr>
              <a:t>（</a:t>
            </a:r>
            <a:r>
              <a:rPr kumimoji="1" lang="zh-CN" altLang="en-US" sz="1600" dirty="0">
                <a:latin typeface="+mn-ea"/>
              </a:rPr>
              <a:t>域借用）</a:t>
            </a:r>
            <a:endParaRPr kumimoji="1" lang="en" altLang="zh-CN" sz="1600" dirty="0">
              <a:latin typeface="+mn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F87CCA-1EAD-564C-9562-B5DF994F4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101" y="1474693"/>
            <a:ext cx="6376795" cy="2917716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0DE464C-F9A7-5646-B2B4-1B8F1F8C4332}"/>
              </a:ext>
            </a:extLst>
          </p:cNvPr>
          <p:cNvSpPr/>
          <p:nvPr/>
        </p:nvSpPr>
        <p:spPr>
          <a:xfrm>
            <a:off x="405655" y="4636347"/>
            <a:ext cx="110636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/>
              <a:t>在2015年国外安全研究员提出可以用于C2隐蔽通信，核心思想是在HTTPS外层（证书）使用高信誉域名，内层（Host）使用恶意域名，CDN平台会将流量转发到恶意域名</a:t>
            </a:r>
          </a:p>
          <a:p>
            <a:pPr marL="285750" indent="-285750">
              <a:buFont typeface="Wingdings" pitchFamily="2" charset="2"/>
              <a:buChar char="n"/>
            </a:pPr>
            <a:endParaRPr lang="en-US" altLang="zh-CN" sz="1600" dirty="0"/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/>
              <a:t>安全系统很难直接封堵高信誉域名或者CDN大量IP地址，封堵造成的影响很大，比如之前Telegram也采用域前置逃避封锁，俄罗斯最终封堵了谷歌和亚马逊 CDN相关的1580万个IP地址，导致银行、众多网站出现大规模网络中断</a:t>
            </a:r>
          </a:p>
          <a:p>
            <a:pPr marL="342900" indent="-342900">
              <a:buFont typeface="Wingdings" pitchFamily="2" charset="2"/>
              <a:buChar char="n"/>
            </a:pPr>
            <a:endParaRPr lang="zh-CN" altLang="en-US" sz="1600" dirty="0"/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/>
              <a:t>此外，也有人认为域前置不一定要HTTPS通信，HTTP通信中Host使用高信誉域名也算域前置（利用CDN厂商没有验证域名所有权实施攻击）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4530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solidFill>
                  <a:srgbClr val="FF0000"/>
                </a:solidFill>
                <a:latin typeface="+mn-ea"/>
              </a:rPr>
              <a:t>CDN</a:t>
            </a: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内容分发网络</a:t>
            </a:r>
            <a:endParaRPr kumimoji="1" lang="en" altLang="zh-CN" sz="2000" dirty="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sz="1600" dirty="0">
                <a:latin typeface="+mn-ea"/>
              </a:rPr>
              <a:t>攻击者</a:t>
            </a:r>
            <a:r>
              <a:rPr kumimoji="1" lang="zh-CN" altLang="en" sz="1600" dirty="0">
                <a:latin typeface="+mn-ea"/>
              </a:rPr>
              <a:t>注册</a:t>
            </a:r>
            <a:r>
              <a:rPr kumimoji="1" lang="en" altLang="zh-CN" sz="1600" dirty="0">
                <a:latin typeface="+mn-ea"/>
              </a:rPr>
              <a:t>CDN</a:t>
            </a:r>
            <a:r>
              <a:rPr kumimoji="1" lang="zh-CN" altLang="en-US" sz="1600" dirty="0">
                <a:latin typeface="+mn-ea"/>
              </a:rPr>
              <a:t>隐藏</a:t>
            </a:r>
            <a:r>
              <a:rPr kumimoji="1" lang="en" altLang="zh-CN" sz="1600" dirty="0">
                <a:latin typeface="+mn-ea"/>
              </a:rPr>
              <a:t>C</a:t>
            </a:r>
            <a:r>
              <a:rPr kumimoji="1" lang="en-US" altLang="zh-CN" sz="1600" dirty="0">
                <a:latin typeface="+mn-ea"/>
              </a:rPr>
              <a:t>2</a:t>
            </a:r>
            <a:r>
              <a:rPr kumimoji="1" lang="zh-CN" altLang="en-US" sz="1600" dirty="0">
                <a:latin typeface="+mn-ea"/>
              </a:rPr>
              <a:t>的</a:t>
            </a:r>
            <a:r>
              <a:rPr kumimoji="1" lang="en-US" altLang="zh-CN" sz="1600" dirty="0">
                <a:latin typeface="+mn-ea"/>
              </a:rPr>
              <a:t>IP</a:t>
            </a:r>
            <a:r>
              <a:rPr kumimoji="1" lang="zh-CN" altLang="en-US" sz="1600" dirty="0">
                <a:latin typeface="+mn-ea"/>
              </a:rPr>
              <a:t>地址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Domain Fronting</a:t>
            </a:r>
            <a:r>
              <a:rPr kumimoji="1" lang="zh-CN" altLang="en" sz="1600" dirty="0">
                <a:latin typeface="+mn-ea"/>
              </a:rPr>
              <a:t>（</a:t>
            </a:r>
            <a:r>
              <a:rPr kumimoji="1" lang="zh-CN" altLang="en-US" sz="1600" dirty="0">
                <a:latin typeface="+mn-ea"/>
              </a:rPr>
              <a:t>域前置）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solidFill>
                  <a:srgbClr val="FF0000"/>
                </a:solidFill>
                <a:latin typeface="+mn-ea"/>
              </a:rPr>
              <a:t>Domain Hiding</a:t>
            </a:r>
            <a:r>
              <a:rPr kumimoji="1" lang="zh-CN" altLang="en" sz="1600" dirty="0">
                <a:solidFill>
                  <a:srgbClr val="FF0000"/>
                </a:solidFill>
                <a:latin typeface="+mn-ea"/>
              </a:rPr>
              <a:t>（</a:t>
            </a:r>
            <a:r>
              <a:rPr kumimoji="1" lang="zh-CN" altLang="en-US" sz="1600" dirty="0">
                <a:solidFill>
                  <a:srgbClr val="FF0000"/>
                </a:solidFill>
                <a:latin typeface="+mn-ea"/>
              </a:rPr>
              <a:t>域隐藏）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Domain Borrowing</a:t>
            </a:r>
            <a:r>
              <a:rPr kumimoji="1" lang="zh-CN" altLang="en" sz="1600" dirty="0">
                <a:latin typeface="+mn-ea"/>
              </a:rPr>
              <a:t>（</a:t>
            </a:r>
            <a:r>
              <a:rPr kumimoji="1" lang="zh-CN" altLang="en-US" sz="1600" dirty="0">
                <a:latin typeface="+mn-ea"/>
              </a:rPr>
              <a:t>域借用）</a:t>
            </a:r>
            <a:endParaRPr kumimoji="1" lang="en" altLang="zh-CN" sz="1600" dirty="0">
              <a:latin typeface="+mn-e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3861969-3712-0246-987C-A20FB496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78" y="1638561"/>
            <a:ext cx="6533322" cy="2751992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96017A8-BC7B-3442-AC8A-AB79C51D7757}"/>
              </a:ext>
            </a:extLst>
          </p:cNvPr>
          <p:cNvSpPr/>
          <p:nvPr/>
        </p:nvSpPr>
        <p:spPr>
          <a:xfrm>
            <a:off x="229023" y="4470312"/>
            <a:ext cx="116581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/>
              <a:t>HTTPS默认隐藏了通信内容，但是并没有隐藏通信对象（SNI会展示与哪个域名通信）</a:t>
            </a:r>
          </a:p>
          <a:p>
            <a:pPr marL="285750" indent="-285750">
              <a:buFont typeface="Wingdings" pitchFamily="2" charset="2"/>
              <a:buChar char="n"/>
            </a:pPr>
            <a:endParaRPr lang="zh-CN" altLang="en-US" sz="1600" dirty="0"/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/>
              <a:t>域隐藏在2020 DEFCON28提出，利用TLSv1.3引入的ESNI（加密服务器名称指示）隐藏通信对象</a:t>
            </a:r>
          </a:p>
          <a:p>
            <a:pPr marL="285750" indent="-285750">
              <a:buFont typeface="Wingdings" pitchFamily="2" charset="2"/>
              <a:buChar char="n"/>
            </a:pPr>
            <a:endParaRPr lang="zh-CN" altLang="en-US" sz="1600" dirty="0"/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/>
              <a:t>ESNI还是IETF草案，目前只有Cloudflare CDN支持</a:t>
            </a:r>
          </a:p>
          <a:p>
            <a:pPr marL="285750" indent="-285750">
              <a:buFont typeface="Wingdings" pitchFamily="2" charset="2"/>
              <a:buChar char="n"/>
            </a:pPr>
            <a:endParaRPr lang="zh-CN" altLang="en-US" sz="1600" dirty="0"/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/>
              <a:t>流程是查询_esni.{domain}.com的TXT记录获取密钥，使用该密钥对SNI进行加密得到ESNI，使用ESNI与CDN进行有效通信</a:t>
            </a:r>
          </a:p>
          <a:p>
            <a:pPr marL="285750" indent="-285750">
              <a:buFont typeface="Wingdings" pitchFamily="2" charset="2"/>
              <a:buChar char="n"/>
            </a:pPr>
            <a:endParaRPr lang="zh-CN" altLang="en-US" sz="1600" dirty="0"/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/>
              <a:t>ESNI有可能使安全审查HTTPS内容复杂化，一些国家防火墙直接阻止ESNI通信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496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solidFill>
                  <a:srgbClr val="FF0000"/>
                </a:solidFill>
                <a:latin typeface="+mn-ea"/>
              </a:rPr>
              <a:t>CDN</a:t>
            </a: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内容分发网络</a:t>
            </a:r>
            <a:endParaRPr kumimoji="1" lang="en" altLang="zh-CN" sz="2000" dirty="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sz="1600" dirty="0">
                <a:latin typeface="+mn-ea"/>
              </a:rPr>
              <a:t>攻击者</a:t>
            </a:r>
            <a:r>
              <a:rPr kumimoji="1" lang="zh-CN" altLang="en" sz="1600" dirty="0">
                <a:latin typeface="+mn-ea"/>
              </a:rPr>
              <a:t>注册</a:t>
            </a:r>
            <a:r>
              <a:rPr kumimoji="1" lang="en" altLang="zh-CN" sz="1600" dirty="0">
                <a:latin typeface="+mn-ea"/>
              </a:rPr>
              <a:t>CDN</a:t>
            </a:r>
            <a:r>
              <a:rPr kumimoji="1" lang="zh-CN" altLang="en-US" sz="1600" dirty="0">
                <a:latin typeface="+mn-ea"/>
              </a:rPr>
              <a:t>隐藏</a:t>
            </a:r>
            <a:r>
              <a:rPr kumimoji="1" lang="en" altLang="zh-CN" sz="1600" dirty="0">
                <a:latin typeface="+mn-ea"/>
              </a:rPr>
              <a:t>C</a:t>
            </a:r>
            <a:r>
              <a:rPr kumimoji="1" lang="en-US" altLang="zh-CN" sz="1600" dirty="0">
                <a:latin typeface="+mn-ea"/>
              </a:rPr>
              <a:t>2</a:t>
            </a:r>
            <a:r>
              <a:rPr kumimoji="1" lang="zh-CN" altLang="en-US" sz="1600" dirty="0">
                <a:latin typeface="+mn-ea"/>
              </a:rPr>
              <a:t>的</a:t>
            </a:r>
            <a:r>
              <a:rPr kumimoji="1" lang="en-US" altLang="zh-CN" sz="1600" dirty="0">
                <a:latin typeface="+mn-ea"/>
              </a:rPr>
              <a:t>IP</a:t>
            </a:r>
            <a:r>
              <a:rPr kumimoji="1" lang="zh-CN" altLang="en-US" sz="1600" dirty="0">
                <a:latin typeface="+mn-ea"/>
              </a:rPr>
              <a:t>地址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Domain Fronting</a:t>
            </a:r>
            <a:r>
              <a:rPr kumimoji="1" lang="zh-CN" altLang="en" sz="1600" dirty="0">
                <a:latin typeface="+mn-ea"/>
              </a:rPr>
              <a:t>（</a:t>
            </a:r>
            <a:r>
              <a:rPr kumimoji="1" lang="zh-CN" altLang="en-US" sz="1600" dirty="0">
                <a:latin typeface="+mn-ea"/>
              </a:rPr>
              <a:t>域前置）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Domain Hiding</a:t>
            </a:r>
            <a:r>
              <a:rPr kumimoji="1" lang="zh-CN" altLang="en" sz="1600" dirty="0">
                <a:latin typeface="+mn-ea"/>
              </a:rPr>
              <a:t>（</a:t>
            </a:r>
            <a:r>
              <a:rPr kumimoji="1" lang="zh-CN" altLang="en-US" sz="1600" dirty="0">
                <a:latin typeface="+mn-ea"/>
              </a:rPr>
              <a:t>域隐藏）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solidFill>
                  <a:srgbClr val="FF0000"/>
                </a:solidFill>
                <a:latin typeface="+mn-ea"/>
              </a:rPr>
              <a:t>Domain Borrowing</a:t>
            </a:r>
            <a:r>
              <a:rPr kumimoji="1" lang="zh-CN" altLang="en" sz="1600" dirty="0">
                <a:solidFill>
                  <a:srgbClr val="FF0000"/>
                </a:solidFill>
                <a:latin typeface="+mn-ea"/>
              </a:rPr>
              <a:t>（</a:t>
            </a:r>
            <a:r>
              <a:rPr kumimoji="1" lang="zh-CN" altLang="en-US" sz="1600" dirty="0">
                <a:solidFill>
                  <a:srgbClr val="FF0000"/>
                </a:solidFill>
                <a:latin typeface="+mn-ea"/>
              </a:rPr>
              <a:t>域借用）</a:t>
            </a:r>
            <a:endParaRPr kumimoji="1" lang="en" altLang="zh-CN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2FE4324-5D2D-EB4D-91C1-8113527F9038}"/>
              </a:ext>
            </a:extLst>
          </p:cNvPr>
          <p:cNvSpPr/>
          <p:nvPr/>
        </p:nvSpPr>
        <p:spPr>
          <a:xfrm>
            <a:off x="4628896" y="3180570"/>
            <a:ext cx="71125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 dirty="0"/>
              <a:t>腾讯玄武实验室在Black Hat Asia 2021分享域借用</a:t>
            </a:r>
            <a:endParaRPr lang="en-US" altLang="zh-CN" dirty="0"/>
          </a:p>
          <a:p>
            <a:pPr marL="285750" indent="-285750">
              <a:buFont typeface="Wingdings" pitchFamily="2" charset="2"/>
              <a:buChar char="n"/>
            </a:pPr>
            <a:endParaRPr lang="en-US" altLang="zh-CN" dirty="0"/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dirty="0"/>
              <a:t>隐蔽目标</a:t>
            </a:r>
          </a:p>
          <a:p>
            <a:pPr marL="342900" indent="-342900">
              <a:buFont typeface="+mj-lt"/>
              <a:buAutoNum type="alphaLcPeriod"/>
            </a:pPr>
            <a:r>
              <a:rPr lang="zh-CN" altLang="en-US" dirty="0"/>
              <a:t>拥有大量</a:t>
            </a:r>
            <a:r>
              <a:rPr lang="en" altLang="zh-CN" dirty="0"/>
              <a:t>IP</a:t>
            </a:r>
            <a:r>
              <a:rPr lang="zh-CN" altLang="en-US" dirty="0"/>
              <a:t>地址供连接</a:t>
            </a:r>
          </a:p>
          <a:p>
            <a:pPr marL="342900" indent="-342900">
              <a:buFont typeface="+mj-lt"/>
              <a:buAutoNum type="alphaLcPeriod"/>
            </a:pPr>
            <a:r>
              <a:rPr lang="zh-CN" altLang="en-US" dirty="0"/>
              <a:t>使用高信誉域名和合法</a:t>
            </a:r>
            <a:r>
              <a:rPr lang="en" altLang="zh-CN" dirty="0"/>
              <a:t>HTTPS</a:t>
            </a:r>
            <a:r>
              <a:rPr lang="zh-CN" altLang="en-US" dirty="0"/>
              <a:t>证书</a:t>
            </a:r>
          </a:p>
          <a:p>
            <a:pPr marL="342900" indent="-342900">
              <a:buFont typeface="+mj-lt"/>
              <a:buAutoNum type="alphaLcPeriod"/>
            </a:pPr>
            <a:r>
              <a:rPr lang="zh-CN" altLang="en-US" dirty="0"/>
              <a:t>即使</a:t>
            </a:r>
            <a:r>
              <a:rPr lang="en" altLang="zh-CN" dirty="0"/>
              <a:t>HTTPS</a:t>
            </a:r>
            <a:r>
              <a:rPr lang="zh-CN" altLang="en-US" dirty="0"/>
              <a:t>流量被解密，与正常流量高度相似，尤其</a:t>
            </a:r>
            <a:r>
              <a:rPr lang="en" altLang="zh-CN" dirty="0"/>
              <a:t>SNI==Host</a:t>
            </a:r>
          </a:p>
          <a:p>
            <a:pPr marL="342900" indent="-342900">
              <a:buFont typeface="+mj-lt"/>
              <a:buAutoNum type="alphaLcPeriod"/>
            </a:pPr>
            <a:r>
              <a:rPr lang="zh-CN" altLang="en-US" dirty="0"/>
              <a:t>通信协议不依赖于特殊协议标准</a:t>
            </a:r>
          </a:p>
          <a:p>
            <a:pPr marL="342900" indent="-342900">
              <a:buFont typeface="+mj-lt"/>
              <a:buAutoNum type="alphaLcPeriod"/>
            </a:pPr>
            <a:r>
              <a:rPr lang="zh-CN" altLang="en-US" dirty="0"/>
              <a:t>通信方式不在特殊地区受限制</a:t>
            </a:r>
            <a:endParaRPr lang="en-US" altLang="zh-CN" dirty="0"/>
          </a:p>
          <a:p>
            <a:pPr marL="342900" indent="-342900">
              <a:buFont typeface="+mj-lt"/>
              <a:buAutoNum type="alphaLcPeriod"/>
            </a:pPr>
            <a:endParaRPr lang="en-US" altLang="zh-CN" dirty="0"/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dirty="0"/>
              <a:t>实施思路：</a:t>
            </a:r>
            <a:r>
              <a:rPr lang="en-US" altLang="zh-CN" dirty="0"/>
              <a:t>CDN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高信誉域名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HTTPS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97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66D847C-1593-494F-A5B4-890E45127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48" y="1639955"/>
            <a:ext cx="5598086" cy="380641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29A505-CF77-394C-B745-EE8770604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886" y="1639955"/>
            <a:ext cx="6199237" cy="380641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A375968-E2E6-A542-83E0-282A394EDEC8}"/>
              </a:ext>
            </a:extLst>
          </p:cNvPr>
          <p:cNvSpPr txBox="1"/>
          <p:nvPr/>
        </p:nvSpPr>
        <p:spPr>
          <a:xfrm>
            <a:off x="1470991" y="571500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/>
              <a:t>腾讯蓝军技术负责人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F94AF1B-0BBB-E541-AF2B-D5A8FBCC693C}"/>
              </a:ext>
            </a:extLst>
          </p:cNvPr>
          <p:cNvSpPr txBox="1"/>
          <p:nvPr/>
        </p:nvSpPr>
        <p:spPr>
          <a:xfrm>
            <a:off x="7569640" y="57150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/>
              <a:t>TSRC</a:t>
            </a:r>
            <a:r>
              <a:rPr kumimoji="1" lang="zh-CN" altLang="en-US"/>
              <a:t>技术负责人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80EE553B-3E53-994D-9D1D-DD9A9F6904C2}"/>
              </a:ext>
            </a:extLst>
          </p:cNvPr>
          <p:cNvSpPr/>
          <p:nvPr/>
        </p:nvSpPr>
        <p:spPr>
          <a:xfrm>
            <a:off x="3932616" y="1004659"/>
            <a:ext cx="208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 dirty="0"/>
              <a:t>域借用实施流程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D38BA7E-FE61-D940-A783-4F0ED30A2757}"/>
              </a:ext>
            </a:extLst>
          </p:cNvPr>
          <p:cNvSpPr/>
          <p:nvPr/>
        </p:nvSpPr>
        <p:spPr>
          <a:xfrm>
            <a:off x="328559" y="1718028"/>
            <a:ext cx="45084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/>
              <a:t>1</a:t>
            </a:r>
            <a:r>
              <a:rPr lang="zh-CN" altLang="en-US" sz="1600" b="1" dirty="0"/>
              <a:t>、隐藏域名解析IP</a:t>
            </a:r>
            <a:endParaRPr lang="en-US" altLang="zh-CN" sz="1600" b="1" dirty="0"/>
          </a:p>
          <a:p>
            <a:endParaRPr lang="zh-CN" altLang="en-US" sz="1600" b="1" dirty="0"/>
          </a:p>
          <a:p>
            <a:r>
              <a:rPr lang="zh-CN" altLang="en-US" sz="1400" dirty="0"/>
              <a:t>可以直接抛弃DNS解析流程，或者使用另一个加速域名cdn.b.com做DNS解析得出</a:t>
            </a:r>
            <a:r>
              <a:rPr lang="en-US" altLang="zh-CN" sz="1400" dirty="0"/>
              <a:t>CDN</a:t>
            </a:r>
            <a:r>
              <a:rPr lang="zh-CN" altLang="en-US" sz="1400" dirty="0"/>
              <a:t> IP, 然后使用cdn.a.com作为SNI/Host与CDN </a:t>
            </a:r>
            <a:r>
              <a:rPr lang="en-US" altLang="zh-CN" sz="1400" dirty="0"/>
              <a:t>IP</a:t>
            </a:r>
            <a:r>
              <a:rPr lang="zh-CN" altLang="en-US" sz="1400" dirty="0"/>
              <a:t>通信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F3558E6-5A81-F24D-924B-79147BCA807B}"/>
              </a:ext>
            </a:extLst>
          </p:cNvPr>
          <p:cNvSpPr/>
          <p:nvPr/>
        </p:nvSpPr>
        <p:spPr>
          <a:xfrm>
            <a:off x="329304" y="3159637"/>
            <a:ext cx="393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/>
              <a:t>2</a:t>
            </a:r>
            <a:r>
              <a:rPr lang="zh-CN" altLang="en-US" sz="1600" b="1" dirty="0"/>
              <a:t>、部分CDN不存在域名归属验证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DCED86B-3243-E643-9E66-4A956E7380CE}"/>
              </a:ext>
            </a:extLst>
          </p:cNvPr>
          <p:cNvSpPr/>
          <p:nvPr/>
        </p:nvSpPr>
        <p:spPr>
          <a:xfrm>
            <a:off x="5354934" y="1479242"/>
            <a:ext cx="66080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/>
              <a:t>3、证书错误也可继续通信</a:t>
            </a:r>
            <a:endParaRPr lang="en-US" altLang="zh-CN" sz="1600" b="1" dirty="0"/>
          </a:p>
          <a:p>
            <a:endParaRPr lang="en-US" altLang="zh-CN" sz="1600" b="1" dirty="0"/>
          </a:p>
          <a:p>
            <a:r>
              <a:rPr lang="zh-CN" altLang="en-US" sz="1400" dirty="0"/>
              <a:t>当</a:t>
            </a:r>
            <a:r>
              <a:rPr lang="en" altLang="zh-CN" sz="1400" dirty="0"/>
              <a:t>CDN</a:t>
            </a:r>
            <a:r>
              <a:rPr lang="zh-CN" altLang="en-US" sz="1400" dirty="0"/>
              <a:t>无法找到</a:t>
            </a:r>
            <a:r>
              <a:rPr lang="en" altLang="zh-CN" sz="1400" dirty="0"/>
              <a:t>SNI</a:t>
            </a:r>
            <a:r>
              <a:rPr lang="zh-CN" altLang="en-US" sz="1400" dirty="0"/>
              <a:t>域名对应的证书时，部分</a:t>
            </a:r>
            <a:r>
              <a:rPr lang="en" altLang="zh-CN" sz="1400" dirty="0"/>
              <a:t>CDN</a:t>
            </a:r>
            <a:r>
              <a:rPr lang="zh-CN" altLang="en-US" sz="1400" dirty="0"/>
              <a:t>返回官方证书给客户端，比如</a:t>
            </a:r>
            <a:r>
              <a:rPr lang="en" altLang="zh-CN" sz="1400" dirty="0"/>
              <a:t>Fastly CDN</a:t>
            </a:r>
            <a:r>
              <a:rPr lang="zh-CN" altLang="en-US" sz="1400" dirty="0"/>
              <a:t>会返回</a:t>
            </a:r>
            <a:r>
              <a:rPr lang="en" altLang="zh-CN" sz="1400" dirty="0"/>
              <a:t>default.ssl.fastly.net</a:t>
            </a:r>
            <a:r>
              <a:rPr lang="zh-CN" altLang="en-US" sz="1400" dirty="0"/>
              <a:t>证书，这时客户端可以忽略证书验证进行通信，</a:t>
            </a:r>
            <a:r>
              <a:rPr lang="en" altLang="zh-CN" sz="1400" dirty="0"/>
              <a:t>SNI == Host</a:t>
            </a:r>
            <a:r>
              <a:rPr lang="zh-CN" altLang="en-US" sz="1400" dirty="0"/>
              <a:t>可以绕过对</a:t>
            </a:r>
            <a:r>
              <a:rPr lang="en" altLang="zh-CN" sz="1400" dirty="0"/>
              <a:t>Domain Fronting</a:t>
            </a:r>
            <a:r>
              <a:rPr lang="zh-CN" altLang="en-US" sz="1400" dirty="0"/>
              <a:t>的检测，并且</a:t>
            </a:r>
            <a:r>
              <a:rPr lang="en-US" altLang="zh-CN" sz="1400" dirty="0"/>
              <a:t>CDN</a:t>
            </a:r>
            <a:r>
              <a:rPr lang="zh-CN" altLang="en" sz="1400" dirty="0"/>
              <a:t>官方</a:t>
            </a:r>
            <a:r>
              <a:rPr lang="zh-CN" altLang="en-US" sz="1400" dirty="0"/>
              <a:t>证书比自签名证书可信度要高，但是对该</a:t>
            </a:r>
            <a:r>
              <a:rPr lang="en" altLang="zh-CN" sz="1400" dirty="0"/>
              <a:t>HTTPS</a:t>
            </a:r>
            <a:r>
              <a:rPr lang="zh-CN" altLang="en-US" sz="1400" dirty="0"/>
              <a:t>连接来说这仍是非法证书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A6695C-E11D-CE47-A2FC-FAFD7EA4BFE2}"/>
              </a:ext>
            </a:extLst>
          </p:cNvPr>
          <p:cNvSpPr/>
          <p:nvPr/>
        </p:nvSpPr>
        <p:spPr>
          <a:xfrm>
            <a:off x="5354933" y="3131517"/>
            <a:ext cx="65085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/>
              <a:t>4、获取HTTPS证书</a:t>
            </a:r>
            <a:endParaRPr lang="en-US" altLang="zh-CN" sz="1600" b="1" dirty="0"/>
          </a:p>
          <a:p>
            <a:endParaRPr lang="zh-CN" altLang="en-US" sz="1600" b="1" dirty="0"/>
          </a:p>
          <a:p>
            <a:pPr marL="285750" indent="-285750">
              <a:buFont typeface="Wingdings" pitchFamily="2" charset="2"/>
              <a:buChar char="u"/>
            </a:pPr>
            <a:r>
              <a:rPr lang="zh-CN" altLang="en-US" sz="1400" dirty="0"/>
              <a:t>利用目标站点的RCE、子域名接管、任意文件上传漏洞，通过HTTP验证申请</a:t>
            </a:r>
            <a:r>
              <a:rPr lang="en-US" altLang="zh-CN" sz="1400" dirty="0"/>
              <a:t>CDN</a:t>
            </a:r>
            <a:r>
              <a:rPr lang="zh-CN" altLang="en-US" sz="1400" dirty="0"/>
              <a:t>证书</a:t>
            </a:r>
            <a:endParaRPr lang="en-US" altLang="zh-CN" sz="1400" dirty="0"/>
          </a:p>
          <a:p>
            <a:pPr marL="285750" indent="-285750">
              <a:buFont typeface="Wingdings" pitchFamily="2" charset="2"/>
              <a:buChar char="u"/>
            </a:pPr>
            <a:r>
              <a:rPr lang="zh-CN" altLang="en-US" sz="1400" dirty="0"/>
              <a:t>部分CDN平台自身存在漏洞，比如查询证书的逻辑有问题可造成他人通配符HTTPS证书被利用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3C3B565-2179-C841-9BD2-E42BE46F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457" y="4578067"/>
            <a:ext cx="6012996" cy="2199285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E7B21C1-582D-0F48-AFEC-6AFD9A345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59" y="3683431"/>
            <a:ext cx="4753881" cy="2106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443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80EE553B-3E53-994D-9D1D-DD9A9F6904C2}"/>
              </a:ext>
            </a:extLst>
          </p:cNvPr>
          <p:cNvSpPr/>
          <p:nvPr/>
        </p:nvSpPr>
        <p:spPr>
          <a:xfrm>
            <a:off x="3757471" y="1077571"/>
            <a:ext cx="7193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en" altLang="zh-CN">
                <a:latin typeface="+mn-ea"/>
              </a:rPr>
              <a:t>HTTP Request Smuggling</a:t>
            </a:r>
            <a:r>
              <a:rPr lang="zh-CN" altLang="en-US">
                <a:latin typeface="+mn-ea"/>
              </a:rPr>
              <a:t>  新利用：往攻击者服务器上报数据</a:t>
            </a:r>
            <a:endParaRPr lang="en" altLang="zh-CN">
              <a:latin typeface="+mn-ea"/>
            </a:endParaRPr>
          </a:p>
        </p:txBody>
      </p:sp>
      <p:pic>
        <p:nvPicPr>
          <p:cNvPr id="10" name="图片 9" descr="文本&#10;&#10;描述已自动生成">
            <a:extLst>
              <a:ext uri="{FF2B5EF4-FFF2-40B4-BE49-F238E27FC236}">
                <a16:creationId xmlns:a16="http://schemas.microsoft.com/office/drawing/2014/main" id="{C363EB7D-8659-E34E-B089-65B51FCE4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75" y="1973034"/>
            <a:ext cx="6943967" cy="17448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 descr="文本&#10;&#10;描述已自动生成">
            <a:extLst>
              <a:ext uri="{FF2B5EF4-FFF2-40B4-BE49-F238E27FC236}">
                <a16:creationId xmlns:a16="http://schemas.microsoft.com/office/drawing/2014/main" id="{8E74AB99-3A16-0245-B54E-FC29DB5EB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57" y="4012564"/>
            <a:ext cx="3949354" cy="26192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 descr="文本&#10;&#10;描述已自动生成">
            <a:extLst>
              <a:ext uri="{FF2B5EF4-FFF2-40B4-BE49-F238E27FC236}">
                <a16:creationId xmlns:a16="http://schemas.microsoft.com/office/drawing/2014/main" id="{DFEA9968-D710-514B-9EED-92C1F3609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068" y="4012564"/>
            <a:ext cx="5014194" cy="25935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3642AFA-BA80-9D49-A24F-B03503F5CD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48" y="1535805"/>
            <a:ext cx="4829318" cy="2340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9809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CDN</a:t>
            </a:r>
            <a:r>
              <a:rPr kumimoji="1" lang="zh-CN" altLang="en-US" sz="2000" dirty="0">
                <a:latin typeface="+mn-ea"/>
              </a:rPr>
              <a:t>内容分发网络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solidFill>
                  <a:srgbClr val="FF0000"/>
                </a:solidFill>
                <a:latin typeface="+mn-ea"/>
              </a:rPr>
              <a:t>Tor</a:t>
            </a: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洋葱网络</a:t>
            </a:r>
            <a:endParaRPr kumimoji="1" lang="en" altLang="zh-CN" sz="2000" dirty="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en-US" altLang="zh-CN" sz="1600" dirty="0">
                <a:latin typeface="+mn-ea"/>
              </a:rPr>
              <a:t>Tor</a:t>
            </a:r>
            <a:r>
              <a:rPr kumimoji="1" lang="zh-CN" altLang="en-US" sz="1600" dirty="0">
                <a:latin typeface="+mn-ea"/>
              </a:rPr>
              <a:t>客户端</a:t>
            </a:r>
            <a:endParaRPr kumimoji="1" lang="en-US" altLang="zh-CN" sz="1600" dirty="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en-US" altLang="zh-CN" sz="1600" dirty="0">
                <a:latin typeface="+mn-ea"/>
              </a:rPr>
              <a:t>Tor</a:t>
            </a:r>
            <a:r>
              <a:rPr kumimoji="1" lang="zh-CN" altLang="en-US" sz="1600" dirty="0">
                <a:latin typeface="+mn-ea"/>
              </a:rPr>
              <a:t>服务端</a:t>
            </a:r>
            <a:endParaRPr kumimoji="1" lang="en-US" altLang="zh-CN" sz="1600" dirty="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Tor Fronting</a:t>
            </a:r>
            <a:r>
              <a:rPr kumimoji="1" lang="zh-CN" altLang="en" sz="1600" dirty="0">
                <a:latin typeface="+mn-ea"/>
              </a:rPr>
              <a:t>（</a:t>
            </a:r>
            <a:r>
              <a:rPr kumimoji="1" lang="en" altLang="zh-CN" sz="1600" dirty="0">
                <a:latin typeface="+mn-ea"/>
              </a:rPr>
              <a:t>Tor2web</a:t>
            </a:r>
            <a:r>
              <a:rPr kumimoji="1" lang="zh-CN" altLang="en" sz="1600" dirty="0">
                <a:latin typeface="+mn-ea"/>
              </a:rPr>
              <a:t>）</a:t>
            </a:r>
            <a:endParaRPr kumimoji="1" lang="en" altLang="zh-CN" sz="1600" dirty="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 dirty="0">
                <a:latin typeface="+mn-ea"/>
              </a:rPr>
              <a:t>Tor</a:t>
            </a:r>
            <a:r>
              <a:rPr kumimoji="1" lang="zh-CN" altLang="en-US" sz="1600" dirty="0">
                <a:latin typeface="+mn-ea"/>
              </a:rPr>
              <a:t> </a:t>
            </a:r>
            <a:r>
              <a:rPr kumimoji="1" lang="en-US" altLang="zh-CN" sz="1600" dirty="0">
                <a:latin typeface="+mn-ea"/>
              </a:rPr>
              <a:t>+</a:t>
            </a:r>
            <a:r>
              <a:rPr kumimoji="1" lang="zh-CN" altLang="en-US" sz="1600" dirty="0">
                <a:latin typeface="+mn-ea"/>
              </a:rPr>
              <a:t> </a:t>
            </a:r>
            <a:r>
              <a:rPr lang="en" altLang="zh-CN" sz="1600">
                <a:latin typeface="+mn-ea"/>
              </a:rPr>
              <a:t>Domain Fronting</a:t>
            </a:r>
            <a:endParaRPr kumimoji="1" lang="zh-CN" altLang="en-US" sz="1600" dirty="0">
              <a:latin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A803353-7FAD-8D44-89FD-E96CC7385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443" y="956486"/>
            <a:ext cx="5574891" cy="299036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F9F74E7-5D9B-044A-A155-703191148BE9}"/>
              </a:ext>
            </a:extLst>
          </p:cNvPr>
          <p:cNvSpPr/>
          <p:nvPr/>
        </p:nvSpPr>
        <p:spPr>
          <a:xfrm>
            <a:off x="5243805" y="4064034"/>
            <a:ext cx="635402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en-US" altLang="zh-CN" sz="1600" dirty="0">
                <a:solidFill>
                  <a:srgbClr val="000000"/>
                </a:solidFill>
                <a:latin typeface="-apple-system"/>
              </a:rPr>
              <a:t>Tor Hidden Services</a:t>
            </a:r>
            <a:r>
              <a:rPr lang="zh-CN" altLang="en-US" sz="1600" dirty="0">
                <a:solidFill>
                  <a:srgbClr val="000000"/>
                </a:solidFill>
                <a:latin typeface="-apple-system"/>
              </a:rPr>
              <a:t>创建</a:t>
            </a:r>
            <a:r>
              <a:rPr lang="en-US" altLang="zh-CN" sz="1600" dirty="0">
                <a:solidFill>
                  <a:srgbClr val="000000"/>
                </a:solidFill>
                <a:latin typeface="-apple-system"/>
              </a:rPr>
              <a:t>{xxxxx}.onion</a:t>
            </a:r>
            <a:r>
              <a:rPr lang="zh-CN" altLang="en-US" sz="1600" dirty="0">
                <a:solidFill>
                  <a:srgbClr val="000000"/>
                </a:solidFill>
                <a:latin typeface="-apple-system"/>
              </a:rPr>
              <a:t>域名在</a:t>
            </a:r>
            <a:r>
              <a:rPr lang="en-US" altLang="zh-CN" sz="1600" dirty="0">
                <a:solidFill>
                  <a:srgbClr val="000000"/>
                </a:solidFill>
                <a:latin typeface="-apple-system"/>
              </a:rPr>
              <a:t>Tor</a:t>
            </a:r>
            <a:r>
              <a:rPr lang="zh-CN" altLang="en-US" sz="1600" dirty="0">
                <a:solidFill>
                  <a:srgbClr val="000000"/>
                </a:solidFill>
                <a:latin typeface="-apple-system"/>
              </a:rPr>
              <a:t>洋葱路由中进行通讯，服务器</a:t>
            </a:r>
            <a:r>
              <a:rPr lang="en-US" altLang="zh-CN" sz="1600" dirty="0">
                <a:solidFill>
                  <a:srgbClr val="000000"/>
                </a:solidFill>
                <a:latin typeface="-apple-system"/>
              </a:rPr>
              <a:t>IP</a:t>
            </a:r>
            <a:r>
              <a:rPr lang="zh-CN" altLang="en-US" sz="1600" dirty="0">
                <a:solidFill>
                  <a:srgbClr val="000000"/>
                </a:solidFill>
                <a:latin typeface="-apple-system"/>
              </a:rPr>
              <a:t>不会暴露，端口可以仅在</a:t>
            </a:r>
            <a:r>
              <a:rPr lang="en-US" altLang="zh-CN" sz="1600" dirty="0">
                <a:solidFill>
                  <a:srgbClr val="000000"/>
                </a:solidFill>
                <a:latin typeface="-apple-system"/>
              </a:rPr>
              <a:t>Tor</a:t>
            </a:r>
            <a:r>
              <a:rPr lang="zh-CN" altLang="en-US" sz="1600" dirty="0">
                <a:solidFill>
                  <a:srgbClr val="000000"/>
                </a:solidFill>
                <a:latin typeface="-apple-system"/>
              </a:rPr>
              <a:t>网络中开放</a:t>
            </a:r>
            <a:endParaRPr lang="en-US" altLang="zh-CN" sz="1600" dirty="0">
              <a:solidFill>
                <a:srgbClr val="000000"/>
              </a:solidFill>
              <a:latin typeface="-apple-system"/>
            </a:endParaRPr>
          </a:p>
          <a:p>
            <a:endParaRPr lang="en-US" altLang="zh-CN" sz="1600" dirty="0">
              <a:solidFill>
                <a:srgbClr val="000000"/>
              </a:solidFill>
              <a:latin typeface="-apple-system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>
                <a:solidFill>
                  <a:srgbClr val="000000"/>
                </a:solidFill>
                <a:latin typeface="-apple-system"/>
              </a:rPr>
              <a:t>节点快速动态变化的三重加密代理</a:t>
            </a:r>
            <a:endParaRPr lang="en-US" altLang="zh-CN" sz="1600" dirty="0">
              <a:solidFill>
                <a:srgbClr val="000000"/>
              </a:solidFill>
              <a:latin typeface="-apple-system"/>
            </a:endParaRPr>
          </a:p>
          <a:p>
            <a:pPr marL="285750" indent="-285750">
              <a:buFont typeface="Wingdings" pitchFamily="2" charset="2"/>
              <a:buChar char="n"/>
            </a:pPr>
            <a:endParaRPr lang="en-US" altLang="zh-CN" dirty="0">
              <a:solidFill>
                <a:srgbClr val="000000"/>
              </a:solidFill>
              <a:latin typeface="-apple-system"/>
            </a:endParaRPr>
          </a:p>
          <a:p>
            <a:r>
              <a:rPr lang="en" altLang="zh-CN" sz="1400" dirty="0"/>
              <a:t>Client 		</a:t>
            </a:r>
            <a:r>
              <a:rPr lang="zh-CN" altLang="en-US" sz="1400" dirty="0"/>
              <a:t>不知道</a:t>
            </a:r>
            <a:r>
              <a:rPr lang="en" altLang="zh-CN" sz="1400" dirty="0"/>
              <a:t>Destination IP</a:t>
            </a:r>
          </a:p>
          <a:p>
            <a:r>
              <a:rPr lang="zh-CN" altLang="en-US" sz="1400" dirty="0"/>
              <a:t>第一跳  		不知道</a:t>
            </a:r>
            <a:r>
              <a:rPr lang="en" altLang="zh-CN" sz="1400" dirty="0"/>
              <a:t>Destination IP</a:t>
            </a:r>
            <a:r>
              <a:rPr lang="zh-CN" altLang="en-US" sz="1400" dirty="0"/>
              <a:t>、通信内容</a:t>
            </a:r>
            <a:endParaRPr lang="en" altLang="zh-CN" sz="1400" dirty="0"/>
          </a:p>
          <a:p>
            <a:r>
              <a:rPr lang="zh-CN" altLang="en-US" sz="1400" dirty="0"/>
              <a:t>第二跳  		不知道</a:t>
            </a:r>
            <a:r>
              <a:rPr lang="en" altLang="zh-CN" sz="1400" dirty="0"/>
              <a:t>Client IP</a:t>
            </a:r>
            <a:r>
              <a:rPr lang="zh-CN" altLang="en" sz="1400" dirty="0"/>
              <a:t>、</a:t>
            </a:r>
            <a:r>
              <a:rPr lang="en" altLang="zh-CN" sz="1400" dirty="0"/>
              <a:t>Destination IP</a:t>
            </a:r>
            <a:r>
              <a:rPr lang="zh-CN" altLang="en-US" sz="1400" dirty="0"/>
              <a:t>、通信内容</a:t>
            </a:r>
            <a:endParaRPr lang="en" altLang="zh-CN" sz="1400" dirty="0"/>
          </a:p>
          <a:p>
            <a:r>
              <a:rPr lang="zh-CN" altLang="en-US" sz="1400" dirty="0"/>
              <a:t>第三跳  		不知道</a:t>
            </a:r>
            <a:r>
              <a:rPr lang="en" altLang="zh-CN" sz="1400" dirty="0"/>
              <a:t>Client IP</a:t>
            </a:r>
          </a:p>
          <a:p>
            <a:r>
              <a:rPr lang="en" altLang="zh-CN" sz="1400" dirty="0"/>
              <a:t>Destination 	</a:t>
            </a:r>
            <a:r>
              <a:rPr lang="zh-CN" altLang="en-US" sz="1400" dirty="0"/>
              <a:t>不知道</a:t>
            </a:r>
            <a:r>
              <a:rPr lang="en" altLang="zh-CN" sz="1400" dirty="0"/>
              <a:t>Client IP</a:t>
            </a:r>
            <a:endParaRPr lang="zh-CN" alt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5967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6F3669BC-A30B-E241-9549-7B9C6CAE8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62" y="2218166"/>
            <a:ext cx="4622239" cy="65517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C06D1B3-3373-2445-A568-000A1BFB8CB8}"/>
              </a:ext>
            </a:extLst>
          </p:cNvPr>
          <p:cNvSpPr/>
          <p:nvPr/>
        </p:nvSpPr>
        <p:spPr>
          <a:xfrm>
            <a:off x="281863" y="1806979"/>
            <a:ext cx="47762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1" lang="zh-CN" altLang="en-US" sz="1600" dirty="0">
                <a:latin typeface="+mn-ea"/>
              </a:rPr>
              <a:t>利用方式一：受害者安装</a:t>
            </a:r>
            <a:r>
              <a:rPr kumimoji="1" lang="en" altLang="zh-CN" sz="1600" dirty="0">
                <a:latin typeface="+mn-ea"/>
              </a:rPr>
              <a:t>Tor</a:t>
            </a:r>
            <a:r>
              <a:rPr kumimoji="1" lang="zh-CN" altLang="en-US" sz="1600" dirty="0">
                <a:latin typeface="+mn-ea"/>
              </a:rPr>
              <a:t>客户端进行出网通讯</a:t>
            </a:r>
            <a:endParaRPr kumimoji="1" lang="en-US" altLang="zh-CN" sz="1600" dirty="0">
              <a:latin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3577F03-CD03-534A-B4B0-45C0D38F5E7A}"/>
              </a:ext>
            </a:extLst>
          </p:cNvPr>
          <p:cNvSpPr/>
          <p:nvPr/>
        </p:nvSpPr>
        <p:spPr>
          <a:xfrm>
            <a:off x="281862" y="4287108"/>
            <a:ext cx="41752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1" lang="zh-CN" altLang="en-US" sz="1600" dirty="0">
                <a:latin typeface="+mn-ea"/>
              </a:rPr>
              <a:t>利用方式三：</a:t>
            </a:r>
            <a:r>
              <a:rPr kumimoji="1" lang="en" altLang="zh-CN" sz="1600" dirty="0">
                <a:latin typeface="+mn-ea"/>
              </a:rPr>
              <a:t>Tor Fronting</a:t>
            </a:r>
            <a:r>
              <a:rPr kumimoji="1" lang="zh-CN" altLang="en" sz="1600" dirty="0">
                <a:latin typeface="+mn-ea"/>
              </a:rPr>
              <a:t>（</a:t>
            </a:r>
            <a:r>
              <a:rPr kumimoji="1" lang="en" altLang="zh-CN" sz="1600" dirty="0">
                <a:latin typeface="+mn-ea"/>
              </a:rPr>
              <a:t>Tor2web</a:t>
            </a:r>
            <a:r>
              <a:rPr kumimoji="1" lang="zh-CN" altLang="en" sz="1600" dirty="0">
                <a:latin typeface="+mn-ea"/>
              </a:rPr>
              <a:t>）</a:t>
            </a:r>
            <a:endParaRPr kumimoji="1" lang="en-US" altLang="zh-CN" sz="1600" dirty="0">
              <a:latin typeface="+mn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AB6A06A-57C7-2943-AD76-2ED92EEEA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62" y="4696946"/>
            <a:ext cx="5814138" cy="14052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F5B0B5A-D230-3844-85A0-9390D435A6B2}"/>
              </a:ext>
            </a:extLst>
          </p:cNvPr>
          <p:cNvSpPr/>
          <p:nvPr/>
        </p:nvSpPr>
        <p:spPr>
          <a:xfrm>
            <a:off x="281862" y="3000314"/>
            <a:ext cx="3850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1400" dirty="0">
                <a:latin typeface="+mn-ea"/>
              </a:rPr>
              <a:t>客户端会监听</a:t>
            </a:r>
            <a:r>
              <a:rPr kumimoji="1" lang="en-US" altLang="zh-CN" sz="1400" dirty="0">
                <a:latin typeface="+mn-ea"/>
              </a:rPr>
              <a:t>9050</a:t>
            </a:r>
            <a:r>
              <a:rPr kumimoji="1" lang="zh-CN" altLang="en-US" sz="1400" dirty="0">
                <a:latin typeface="+mn-ea"/>
              </a:rPr>
              <a:t>、</a:t>
            </a:r>
            <a:r>
              <a:rPr kumimoji="1" lang="en-US" altLang="zh-CN" sz="1400" dirty="0">
                <a:latin typeface="+mn-ea"/>
              </a:rPr>
              <a:t>9051</a:t>
            </a:r>
            <a:r>
              <a:rPr kumimoji="1" lang="zh-CN" altLang="en-US" sz="1400" dirty="0">
                <a:latin typeface="+mn-ea"/>
              </a:rPr>
              <a:t>作为本地代理端口</a:t>
            </a:r>
            <a:endParaRPr kumimoji="1" lang="en-US" altLang="zh-CN" sz="1400" dirty="0">
              <a:latin typeface="+mn-ea"/>
            </a:endParaRPr>
          </a:p>
          <a:p>
            <a:r>
              <a:rPr kumimoji="1" lang="zh-CN" altLang="en-US" sz="1400" dirty="0">
                <a:latin typeface="+mn-ea"/>
              </a:rPr>
              <a:t>远控木马连接这些端口进行出网通信</a:t>
            </a:r>
            <a:endParaRPr lang="zh-CN" altLang="en-US" sz="140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5133BCA-14DF-D14F-988C-B46C48F539C5}"/>
              </a:ext>
            </a:extLst>
          </p:cNvPr>
          <p:cNvSpPr/>
          <p:nvPr/>
        </p:nvSpPr>
        <p:spPr>
          <a:xfrm>
            <a:off x="6730890" y="1806979"/>
            <a:ext cx="50405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1" lang="zh-CN" altLang="en-US" sz="1600" dirty="0">
                <a:latin typeface="+mn-ea"/>
              </a:rPr>
              <a:t>利用方式二：受害者安装</a:t>
            </a:r>
            <a:r>
              <a:rPr kumimoji="1" lang="en" altLang="zh-CN" sz="1600" dirty="0">
                <a:latin typeface="+mn-ea"/>
              </a:rPr>
              <a:t>Tor</a:t>
            </a:r>
            <a:r>
              <a:rPr kumimoji="1" lang="zh-CN" altLang="en-US" sz="1600" dirty="0">
                <a:latin typeface="+mn-ea"/>
              </a:rPr>
              <a:t>服务端让黑客远程接入</a:t>
            </a:r>
            <a:endParaRPr kumimoji="1" lang="en-US" altLang="zh-CN" sz="1600" dirty="0">
              <a:latin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2D98AC6-820A-1C49-AC63-99A0BC3D426E}"/>
              </a:ext>
            </a:extLst>
          </p:cNvPr>
          <p:cNvSpPr/>
          <p:nvPr/>
        </p:nvSpPr>
        <p:spPr>
          <a:xfrm>
            <a:off x="6730890" y="3000314"/>
            <a:ext cx="4732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创建</a:t>
            </a: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Tor Hidden Services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作为服务端，等待黑客远程接入</a:t>
            </a:r>
            <a:endParaRPr lang="zh-CN" altLang="en-US" sz="1400">
              <a:latin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5A3A6E8-92CF-1842-A674-4E65EC4EF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7739" y="2218166"/>
            <a:ext cx="5452399" cy="65790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C553C42-433E-C048-94C3-1DC08F9D9C83}"/>
              </a:ext>
            </a:extLst>
          </p:cNvPr>
          <p:cNvSpPr/>
          <p:nvPr/>
        </p:nvSpPr>
        <p:spPr>
          <a:xfrm>
            <a:off x="6730890" y="4287108"/>
            <a:ext cx="41752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1" lang="zh-CN" altLang="en-US" sz="1600" dirty="0">
                <a:latin typeface="+mn-ea"/>
              </a:rPr>
              <a:t>利用方式四：</a:t>
            </a:r>
            <a:r>
              <a:rPr kumimoji="1" lang="en" altLang="zh-CN" sz="1600" dirty="0">
                <a:latin typeface="+mn-ea"/>
              </a:rPr>
              <a:t>Tor</a:t>
            </a:r>
            <a:r>
              <a:rPr kumimoji="1" lang="zh-CN" altLang="en-US" sz="1600" dirty="0">
                <a:latin typeface="+mn-ea"/>
              </a:rPr>
              <a:t> </a:t>
            </a:r>
            <a:r>
              <a:rPr kumimoji="1" lang="en-US" altLang="zh-CN" sz="1600" dirty="0">
                <a:latin typeface="+mn-ea"/>
              </a:rPr>
              <a:t>+</a:t>
            </a:r>
            <a:r>
              <a:rPr kumimoji="1" lang="zh-CN" altLang="en-US" sz="1600" dirty="0">
                <a:latin typeface="+mn-ea"/>
              </a:rPr>
              <a:t> </a:t>
            </a:r>
            <a:r>
              <a:rPr lang="en" altLang="zh-CN" sz="1600">
                <a:latin typeface="+mn-ea"/>
              </a:rPr>
              <a:t>Domain Fronting</a:t>
            </a:r>
            <a:endParaRPr kumimoji="1" lang="en-US" altLang="zh-CN" sz="1600" dirty="0">
              <a:latin typeface="+mn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21A1EE-E7BA-5F44-AAA0-44349D0FE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265" y="4708950"/>
            <a:ext cx="5463812" cy="1393272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964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CDN</a:t>
            </a:r>
            <a:r>
              <a:rPr kumimoji="1" lang="zh-CN" altLang="en-US" sz="2000" dirty="0">
                <a:latin typeface="+mn-ea"/>
              </a:rPr>
              <a:t>内容分发网络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Tor</a:t>
            </a:r>
            <a:r>
              <a:rPr kumimoji="1" lang="zh-CN" altLang="en-US" sz="2000" dirty="0">
                <a:latin typeface="+mn-ea"/>
              </a:rPr>
              <a:t>洋葱网络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知名应用程序通讯利用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B1F7072-2659-9841-830F-5DF6506721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3055" y="2162622"/>
            <a:ext cx="1460656" cy="6481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24C9D3-E967-994C-936D-65AD6CEF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088" y="3550013"/>
            <a:ext cx="2070839" cy="49639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B8022F9-3DEC-FC41-A109-4E5E1218C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4724" y="938250"/>
            <a:ext cx="1880751" cy="6736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02FDF8-5FC3-1549-9771-16956C0D46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089" y="956486"/>
            <a:ext cx="1723597" cy="72109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500D93-1271-144F-A3F6-C1EF0A2D2A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4724" y="3548564"/>
            <a:ext cx="1860400" cy="6617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AE2443A-4AA7-BD4E-8B6C-410F1D827F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3088" y="2246445"/>
            <a:ext cx="1969558" cy="51575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2C431E-B546-CE42-B81F-C7D89B63B9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7206" y="4836227"/>
            <a:ext cx="2070839" cy="504497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87C7BA87-D04C-944C-85E1-5B2FB3256B54}"/>
              </a:ext>
            </a:extLst>
          </p:cNvPr>
          <p:cNvSpPr/>
          <p:nvPr/>
        </p:nvSpPr>
        <p:spPr>
          <a:xfrm>
            <a:off x="7501419" y="1525348"/>
            <a:ext cx="1231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/>
              <a:t>HTTPS API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F28FE6A-9187-234B-B942-6718B4BA9645}"/>
              </a:ext>
            </a:extLst>
          </p:cNvPr>
          <p:cNvSpPr/>
          <p:nvPr/>
        </p:nvSpPr>
        <p:spPr>
          <a:xfrm>
            <a:off x="9925368" y="1550986"/>
            <a:ext cx="1231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/>
              <a:t>HTTPS API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35EE239-9640-DA40-831C-34FE89F7485E}"/>
              </a:ext>
            </a:extLst>
          </p:cNvPr>
          <p:cNvSpPr/>
          <p:nvPr/>
        </p:nvSpPr>
        <p:spPr>
          <a:xfrm>
            <a:off x="7501419" y="2837801"/>
            <a:ext cx="1231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/>
              <a:t>HTTPS API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7FD1B57-8F9E-9E40-B674-F052C2E2A304}"/>
              </a:ext>
            </a:extLst>
          </p:cNvPr>
          <p:cNvSpPr/>
          <p:nvPr/>
        </p:nvSpPr>
        <p:spPr>
          <a:xfrm>
            <a:off x="7501419" y="4121395"/>
            <a:ext cx="1231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/>
              <a:t>HTTPS API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A09AC4D-B98B-6541-AB9A-8A8F536BD830}"/>
              </a:ext>
            </a:extLst>
          </p:cNvPr>
          <p:cNvSpPr/>
          <p:nvPr/>
        </p:nvSpPr>
        <p:spPr>
          <a:xfrm>
            <a:off x="9810689" y="2842015"/>
            <a:ext cx="1460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/>
              <a:t>STMP、IMAP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E4DD2F8-A978-5A4C-AE59-9B0BA6DC9359}"/>
              </a:ext>
            </a:extLst>
          </p:cNvPr>
          <p:cNvSpPr/>
          <p:nvPr/>
        </p:nvSpPr>
        <p:spPr>
          <a:xfrm>
            <a:off x="10055146" y="4126319"/>
            <a:ext cx="971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/>
              <a:t>MTProto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D724D94-DFD9-C64A-95C6-7B46568775D9}"/>
              </a:ext>
            </a:extLst>
          </p:cNvPr>
          <p:cNvSpPr/>
          <p:nvPr/>
        </p:nvSpPr>
        <p:spPr>
          <a:xfrm>
            <a:off x="7501419" y="5393606"/>
            <a:ext cx="1231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/>
              <a:t>HTTPS API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150E71-F09B-8845-9585-4E2B53F70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12" y="4046406"/>
            <a:ext cx="4539297" cy="26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8F37297-CD23-D644-A251-8050EFE4D7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99923" y="4795173"/>
            <a:ext cx="2282185" cy="59198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31849AEE-C18A-7D4E-BB11-C9E6F8B0E476}"/>
              </a:ext>
            </a:extLst>
          </p:cNvPr>
          <p:cNvSpPr/>
          <p:nvPr/>
        </p:nvSpPr>
        <p:spPr>
          <a:xfrm>
            <a:off x="9925368" y="5393606"/>
            <a:ext cx="1231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/>
              <a:t>HTTPS API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1069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CDN</a:t>
            </a:r>
            <a:r>
              <a:rPr kumimoji="1" lang="zh-CN" altLang="en-US" sz="2000" dirty="0">
                <a:latin typeface="+mn-ea"/>
              </a:rPr>
              <a:t>内容分发网络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Tor</a:t>
            </a:r>
            <a:r>
              <a:rPr kumimoji="1" lang="zh-CN" altLang="en-US" sz="2000" dirty="0">
                <a:latin typeface="+mn-ea"/>
              </a:rPr>
              <a:t>洋葱网络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知名应用程序通讯利用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正常远程控制软件木马化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E244AF5-8591-D842-BFF6-3D5A325FDED4}"/>
              </a:ext>
            </a:extLst>
          </p:cNvPr>
          <p:cNvSpPr txBox="1"/>
          <p:nvPr/>
        </p:nvSpPr>
        <p:spPr>
          <a:xfrm>
            <a:off x="660591" y="4273176"/>
            <a:ext cx="15170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RDP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SSH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VNC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TeamViewer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AnyDesk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LogMeIn</a:t>
            </a:r>
          </a:p>
          <a:p>
            <a:r>
              <a: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向日葵</a:t>
            </a:r>
          </a:p>
          <a:p>
            <a:r>
              <a:rPr kumimoji="1"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...</a:t>
            </a:r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79D6EB1-5F61-A94C-9D96-D603F9ADC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6103" y="1343609"/>
            <a:ext cx="3544373" cy="42267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99F23C3-C9D1-BC44-92C0-16B035972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023" y="1479244"/>
            <a:ext cx="3214825" cy="40911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8480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CDN</a:t>
            </a:r>
            <a:r>
              <a:rPr kumimoji="1" lang="zh-CN" altLang="en-US" sz="2000" dirty="0">
                <a:latin typeface="+mn-ea"/>
              </a:rPr>
              <a:t>内容分发网络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Tor</a:t>
            </a:r>
            <a:r>
              <a:rPr kumimoji="1" lang="zh-CN" altLang="en-US" sz="2000" dirty="0">
                <a:latin typeface="+mn-ea"/>
              </a:rPr>
              <a:t>洋葱网络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知名应用程序通讯利用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正常远程控制软件木马化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其他常见应用层协议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FCD8300-30AF-9547-9D6D-80077BE8388D}"/>
              </a:ext>
            </a:extLst>
          </p:cNvPr>
          <p:cNvSpPr/>
          <p:nvPr/>
        </p:nvSpPr>
        <p:spPr>
          <a:xfrm>
            <a:off x="5576595" y="2226462"/>
            <a:ext cx="184124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/>
              <a:t>FTP</a:t>
            </a:r>
            <a:endParaRPr lang="en-US" altLang="zh-CN"/>
          </a:p>
          <a:p>
            <a:r>
              <a:rPr lang="zh-CN" altLang="en-US" sz="1600"/>
              <a:t>  FTP</a:t>
            </a:r>
            <a:r>
              <a:rPr lang="en-US" altLang="zh-CN" sz="1600"/>
              <a:t>	21</a:t>
            </a:r>
          </a:p>
          <a:p>
            <a:r>
              <a:rPr lang="zh-CN" altLang="en-US" sz="1600"/>
              <a:t>  FTPS</a:t>
            </a:r>
            <a:r>
              <a:rPr lang="en-US" altLang="zh-CN" sz="1600"/>
              <a:t>	21</a:t>
            </a:r>
          </a:p>
          <a:p>
            <a:r>
              <a:rPr lang="zh-CN" altLang="en-US" sz="1600"/>
              <a:t>  SFTP</a:t>
            </a:r>
            <a:r>
              <a:rPr lang="en-US" altLang="zh-CN" sz="1600"/>
              <a:t>	22</a:t>
            </a:r>
          </a:p>
          <a:p>
            <a:r>
              <a:rPr lang="zh-CN" altLang="en-US" sz="1600"/>
              <a:t>  TFTP</a:t>
            </a:r>
            <a:r>
              <a:rPr lang="en-US" altLang="zh-CN" sz="1600"/>
              <a:t>	69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68516CD-3167-414C-BBB9-E17F933F2D6D}"/>
              </a:ext>
            </a:extLst>
          </p:cNvPr>
          <p:cNvSpPr/>
          <p:nvPr/>
        </p:nvSpPr>
        <p:spPr>
          <a:xfrm>
            <a:off x="7685316" y="2226462"/>
            <a:ext cx="226111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/>
              <a:t>MAIL</a:t>
            </a:r>
            <a:endParaRPr lang="en-US" altLang="zh-CN"/>
          </a:p>
          <a:p>
            <a:r>
              <a:rPr lang="zh-CN" altLang="en-US" sz="1600"/>
              <a:t>  SMTP </a:t>
            </a:r>
            <a:r>
              <a:rPr lang="en-US" altLang="zh-CN" sz="1600"/>
              <a:t>	</a:t>
            </a:r>
            <a:r>
              <a:rPr lang="zh-CN" altLang="en-US" sz="1600"/>
              <a:t>25</a:t>
            </a:r>
            <a:endParaRPr lang="en-US" altLang="zh-CN" sz="1600"/>
          </a:p>
          <a:p>
            <a:r>
              <a:rPr lang="zh-CN" altLang="en-US" sz="1600"/>
              <a:t>  SMTPS </a:t>
            </a:r>
            <a:r>
              <a:rPr lang="en-US" altLang="zh-CN" sz="1600"/>
              <a:t>	</a:t>
            </a:r>
            <a:r>
              <a:rPr lang="zh-CN" altLang="en-US" sz="1600"/>
              <a:t>465/587</a:t>
            </a:r>
            <a:endParaRPr lang="en-US" altLang="zh-CN" sz="1600"/>
          </a:p>
          <a:p>
            <a:r>
              <a:rPr lang="zh-CN" altLang="en-US" sz="1600"/>
              <a:t>  POP3 </a:t>
            </a:r>
            <a:r>
              <a:rPr lang="en-US" altLang="zh-CN" sz="1600"/>
              <a:t>	</a:t>
            </a:r>
            <a:r>
              <a:rPr lang="zh-CN" altLang="en-US" sz="1600"/>
              <a:t>110</a:t>
            </a:r>
            <a:endParaRPr lang="en-US" altLang="zh-CN" sz="1600"/>
          </a:p>
          <a:p>
            <a:r>
              <a:rPr lang="zh-CN" altLang="en-US" sz="1600"/>
              <a:t>  POP3S </a:t>
            </a:r>
            <a:r>
              <a:rPr lang="en-US" altLang="zh-CN" sz="1600"/>
              <a:t>	</a:t>
            </a:r>
            <a:r>
              <a:rPr lang="zh-CN" altLang="en-US" sz="1600"/>
              <a:t>995</a:t>
            </a:r>
            <a:endParaRPr lang="en-US" altLang="zh-CN" sz="1600"/>
          </a:p>
          <a:p>
            <a:r>
              <a:rPr lang="zh-CN" altLang="en-US" sz="1600"/>
              <a:t>  IMAP </a:t>
            </a:r>
            <a:r>
              <a:rPr lang="en-US" altLang="zh-CN" sz="1600"/>
              <a:t>	</a:t>
            </a:r>
            <a:r>
              <a:rPr lang="zh-CN" altLang="en-US" sz="1600"/>
              <a:t>143</a:t>
            </a:r>
            <a:endParaRPr lang="en-US" altLang="zh-CN" sz="1600"/>
          </a:p>
          <a:p>
            <a:r>
              <a:rPr lang="zh-CN" altLang="en-US" sz="1600"/>
              <a:t>  IMAPS </a:t>
            </a:r>
            <a:r>
              <a:rPr lang="en-US" altLang="zh-CN" sz="1600"/>
              <a:t>	</a:t>
            </a:r>
            <a:r>
              <a:rPr lang="zh-CN" altLang="en-US" sz="1600"/>
              <a:t>993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F4B54-4FFC-644B-89A2-1036B7936F16}"/>
              </a:ext>
            </a:extLst>
          </p:cNvPr>
          <p:cNvSpPr txBox="1"/>
          <p:nvPr/>
        </p:nvSpPr>
        <p:spPr>
          <a:xfrm>
            <a:off x="10590245" y="290357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/>
              <a:t>......</a:t>
            </a:r>
            <a:endParaRPr kumimoji="1"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499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CDN</a:t>
            </a:r>
            <a:r>
              <a:rPr kumimoji="1" lang="zh-CN" altLang="en-US" sz="2000" dirty="0">
                <a:latin typeface="+mn-ea"/>
              </a:rPr>
              <a:t>内容分发网络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Tor</a:t>
            </a:r>
            <a:r>
              <a:rPr kumimoji="1" lang="zh-CN" altLang="en-US" sz="2000" dirty="0">
                <a:latin typeface="+mn-ea"/>
              </a:rPr>
              <a:t>洋葱网络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知名应用程序通讯利用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正常远程控制软件木马化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其他常见应用层协议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solidFill>
                  <a:srgbClr val="FF0000"/>
                </a:solidFill>
                <a:latin typeface="+mn-ea"/>
              </a:rPr>
              <a:t>ICMP</a:t>
            </a: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协议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088EB6-5DF2-7E41-929C-357D952CB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598" y="868576"/>
            <a:ext cx="3371355" cy="20659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6FFE56F-7CE6-E148-BFC1-2F2D8AC1F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9745" y="1901559"/>
            <a:ext cx="3371355" cy="4607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E855187-7986-1B4C-A472-DB694EF8C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665" y="3145648"/>
            <a:ext cx="5192576" cy="3666546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3488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CDN</a:t>
            </a:r>
            <a:r>
              <a:rPr kumimoji="1" lang="zh-CN" altLang="en-US" sz="2000" dirty="0">
                <a:latin typeface="+mn-ea"/>
              </a:rPr>
              <a:t>内容分发网络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Tor</a:t>
            </a:r>
            <a:r>
              <a:rPr kumimoji="1" lang="zh-CN" altLang="en-US" sz="2000" dirty="0">
                <a:latin typeface="+mn-ea"/>
              </a:rPr>
              <a:t>洋葱网络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知名应用程序通讯利用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正常远程控制软件木马化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其他常见应用层协议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ICMP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solidFill>
                  <a:srgbClr val="FF0000"/>
                </a:solidFill>
                <a:latin typeface="+mn-ea"/>
              </a:rPr>
              <a:t>IPv6</a:t>
            </a:r>
            <a:endParaRPr kumimoji="1" lang="zh-CN" altLang="en-US" sz="20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43D8B3-2924-2B4B-AE5B-692FF0B43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033" y="3872494"/>
            <a:ext cx="6876881" cy="25395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9082374-A986-1040-B0BC-D67D0E01A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5034" y="957052"/>
            <a:ext cx="5623278" cy="2623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495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CDN</a:t>
            </a:r>
            <a:r>
              <a:rPr kumimoji="1" lang="zh-CN" altLang="en-US" sz="2000" dirty="0">
                <a:latin typeface="+mn-ea"/>
              </a:rPr>
              <a:t>内容分发网络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Tor</a:t>
            </a:r>
            <a:r>
              <a:rPr kumimoji="1" lang="zh-CN" altLang="en-US" sz="2000" dirty="0">
                <a:latin typeface="+mn-ea"/>
              </a:rPr>
              <a:t>洋葱网络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知名应用程序通讯利用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正常远程控制软件木马化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其他常见应用层协议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ICMP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IPv6</a:t>
            </a:r>
          </a:p>
          <a:p>
            <a:pPr marL="457200" indent="-457200">
              <a:buAutoNum type="arabicPeriod"/>
            </a:pPr>
            <a:r>
              <a:rPr kumimoji="1" lang="zh-CN" altLang="en" sz="2000" dirty="0">
                <a:solidFill>
                  <a:srgbClr val="FF0000"/>
                </a:solidFill>
                <a:latin typeface="+mn-ea"/>
              </a:rPr>
              <a:t>端口</a:t>
            </a: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代理转发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C2957F7-AEB0-7742-A945-49633962E7A4}"/>
              </a:ext>
            </a:extLst>
          </p:cNvPr>
          <p:cNvSpPr/>
          <p:nvPr/>
        </p:nvSpPr>
        <p:spPr>
          <a:xfrm>
            <a:off x="5657418" y="956486"/>
            <a:ext cx="2319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/>
              <a:t>在线反向代理服务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1DCDD9-0501-C842-9822-91B66416B889}"/>
              </a:ext>
            </a:extLst>
          </p:cNvPr>
          <p:cNvSpPr/>
          <p:nvPr/>
        </p:nvSpPr>
        <p:spPr>
          <a:xfrm>
            <a:off x="5657418" y="3813049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/>
              <a:t>SSH隧道转发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0031589-3FF9-4F42-B8DE-651A8CD03CF2}"/>
              </a:ext>
            </a:extLst>
          </p:cNvPr>
          <p:cNvSpPr/>
          <p:nvPr/>
        </p:nvSpPr>
        <p:spPr>
          <a:xfrm>
            <a:off x="5657418" y="5686272"/>
            <a:ext cx="59939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/>
              <a:t>其他内网穿透、违规翻墙工具</a:t>
            </a:r>
            <a:endParaRPr lang="en-US" altLang="zh-CN"/>
          </a:p>
          <a:p>
            <a:r>
              <a:rPr lang="en-US" altLang="zh-CN"/>
              <a:t>	</a:t>
            </a:r>
            <a:r>
              <a:rPr lang="en" altLang="zh-CN"/>
              <a:t>nps</a:t>
            </a:r>
            <a:r>
              <a:rPr lang="zh-CN" altLang="en"/>
              <a:t>、</a:t>
            </a:r>
            <a:r>
              <a:rPr lang="en" altLang="zh-CN"/>
              <a:t>frp</a:t>
            </a:r>
            <a:r>
              <a:rPr lang="zh-CN" altLang="en"/>
              <a:t>、</a:t>
            </a:r>
            <a:r>
              <a:rPr lang="en" altLang="zh-CN"/>
              <a:t>EarthWorm</a:t>
            </a:r>
            <a:r>
              <a:rPr lang="zh-CN" altLang="en-US"/>
              <a:t>、</a:t>
            </a:r>
            <a:r>
              <a:rPr lang="en" altLang="zh-CN"/>
              <a:t>Xray</a:t>
            </a:r>
            <a:r>
              <a:rPr lang="zh-CN" altLang="en"/>
              <a:t>、</a:t>
            </a:r>
            <a:r>
              <a:rPr lang="en" altLang="zh-CN"/>
              <a:t>V2ray</a:t>
            </a:r>
            <a:r>
              <a:rPr lang="zh-CN" altLang="en"/>
              <a:t>、</a:t>
            </a:r>
            <a:r>
              <a:rPr lang="en" altLang="zh-CN"/>
              <a:t>SSR</a:t>
            </a:r>
            <a:r>
              <a:rPr lang="zh-CN" altLang="en-US"/>
              <a:t>、</a:t>
            </a:r>
            <a:r>
              <a:rPr lang="en-US" altLang="zh-CN"/>
              <a:t>...</a:t>
            </a:r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889F860-8E07-464C-8A43-AFB9C66E8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472" y="4205870"/>
            <a:ext cx="5728185" cy="112201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E01501-37EF-5D49-BE0F-9EF41B3F2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9472" y="1353717"/>
            <a:ext cx="5341252" cy="21009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723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04CA963-D487-2245-A676-809151311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87" y="2794000"/>
            <a:ext cx="1270000" cy="127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AA0CDCA-373D-8448-81A9-8D329833C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25" y="2794000"/>
            <a:ext cx="1270000" cy="127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02407B-7431-8D4C-813E-7CCED9D1A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763" y="2794000"/>
            <a:ext cx="1270000" cy="1270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425F3B0-A20B-B94F-AD8A-626666D46D0C}"/>
              </a:ext>
            </a:extLst>
          </p:cNvPr>
          <p:cNvSpPr/>
          <p:nvPr/>
        </p:nvSpPr>
        <p:spPr>
          <a:xfrm>
            <a:off x="3090879" y="1230004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/>
              <a:t>隐蔽通信是为了隐藏什么？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38AFD1B-7D1C-BE45-9163-1E20C2161B14}"/>
              </a:ext>
            </a:extLst>
          </p:cNvPr>
          <p:cNvSpPr/>
          <p:nvPr/>
        </p:nvSpPr>
        <p:spPr>
          <a:xfrm>
            <a:off x="1346201" y="450329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攻击行为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B326A2A-1A11-ED4F-90B5-B216EF967DF5}"/>
              </a:ext>
            </a:extLst>
          </p:cNvPr>
          <p:cNvSpPr/>
          <p:nvPr/>
        </p:nvSpPr>
        <p:spPr>
          <a:xfrm>
            <a:off x="4612655" y="450329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发起攻击的资产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4020867-1BDA-A647-8F34-1463793CFE2B}"/>
              </a:ext>
            </a:extLst>
          </p:cNvPr>
          <p:cNvSpPr/>
          <p:nvPr/>
        </p:nvSpPr>
        <p:spPr>
          <a:xfrm>
            <a:off x="8003520" y="4503290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发起攻击的人员或组织</a:t>
            </a: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CDN</a:t>
            </a:r>
            <a:r>
              <a:rPr kumimoji="1" lang="zh-CN" altLang="en-US" sz="2000" dirty="0">
                <a:latin typeface="+mn-ea"/>
              </a:rPr>
              <a:t>内容分发网络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Tor</a:t>
            </a:r>
            <a:r>
              <a:rPr kumimoji="1" lang="zh-CN" altLang="en-US" sz="2000" dirty="0">
                <a:latin typeface="+mn-ea"/>
              </a:rPr>
              <a:t>洋葱网络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知名应用程序通讯利用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正常远程控制软件木马化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其他常见应用层协议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ICMP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IPv6</a:t>
            </a:r>
          </a:p>
          <a:p>
            <a:pPr marL="457200" indent="-457200">
              <a:buAutoNum type="arabicPeriod"/>
            </a:pPr>
            <a:r>
              <a:rPr kumimoji="1" lang="zh-CN" altLang="en" sz="2000" dirty="0">
                <a:latin typeface="+mn-ea"/>
              </a:rPr>
              <a:t>端口</a:t>
            </a:r>
            <a:r>
              <a:rPr kumimoji="1" lang="zh-CN" altLang="en-US" sz="2000" dirty="0">
                <a:latin typeface="+mn-ea"/>
              </a:rPr>
              <a:t>代理转发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端口保护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6BA2CA0-2862-4249-8794-939D59D44571}"/>
              </a:ext>
            </a:extLst>
          </p:cNvPr>
          <p:cNvSpPr/>
          <p:nvPr/>
        </p:nvSpPr>
        <p:spPr>
          <a:xfrm>
            <a:off x="5337605" y="1138193"/>
            <a:ext cx="3294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/>
              <a:t>端口敲门（Port Knocking）</a:t>
            </a:r>
            <a:endParaRPr lang="en-US" altLang="zh-CN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D15C33B-8CE1-C449-A3C3-7C43B8E51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605" y="1581265"/>
            <a:ext cx="4209798" cy="21840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EDA0EC-7D21-9F47-9ADD-01E0376B9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605" y="4475065"/>
            <a:ext cx="4222173" cy="584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11B96B-D0C7-CF4B-AC32-EB61112EF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1945" y="5380643"/>
            <a:ext cx="3471437" cy="10118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BFBDD1-908E-284A-ACD9-B667C115F2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0" y="5519959"/>
            <a:ext cx="4064000" cy="584200"/>
          </a:xfrm>
          <a:prstGeom prst="rect">
            <a:avLst/>
          </a:prstGeom>
        </p:spPr>
      </p:pic>
      <p:sp>
        <p:nvSpPr>
          <p:cNvPr id="16" name="右箭头 15">
            <a:extLst>
              <a:ext uri="{FF2B5EF4-FFF2-40B4-BE49-F238E27FC236}">
                <a16:creationId xmlns:a16="http://schemas.microsoft.com/office/drawing/2014/main" id="{7EAE663C-ED9C-5F46-B5AB-C1EC6DC75F11}"/>
              </a:ext>
            </a:extLst>
          </p:cNvPr>
          <p:cNvSpPr/>
          <p:nvPr/>
        </p:nvSpPr>
        <p:spPr>
          <a:xfrm>
            <a:off x="7442504" y="5812059"/>
            <a:ext cx="586374" cy="1761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72B7A6F-9C17-C74C-BE63-0650C1666B10}"/>
              </a:ext>
            </a:extLst>
          </p:cNvPr>
          <p:cNvSpPr/>
          <p:nvPr/>
        </p:nvSpPr>
        <p:spPr>
          <a:xfrm>
            <a:off x="5255940" y="3886287"/>
            <a:ext cx="63046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/>
              <a:t>通过预设连接序列来控制防火墙对指定来源</a:t>
            </a:r>
            <a:r>
              <a:rPr lang="en" altLang="zh-CN" sz="1600"/>
              <a:t>IP</a:t>
            </a:r>
            <a:r>
              <a:rPr lang="zh-CN" altLang="en-US" sz="1600"/>
              <a:t>打开或关闭端口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473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CDN</a:t>
            </a:r>
            <a:r>
              <a:rPr kumimoji="1" lang="zh-CN" altLang="en-US" sz="2000" dirty="0">
                <a:latin typeface="+mn-ea"/>
              </a:rPr>
              <a:t>内容分发网络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Tor</a:t>
            </a:r>
            <a:r>
              <a:rPr kumimoji="1" lang="zh-CN" altLang="en-US" sz="2000" dirty="0">
                <a:latin typeface="+mn-ea"/>
              </a:rPr>
              <a:t>洋葱网络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知名应用程序通讯利用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正常远程控制软件木马化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其他常见应用层协议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ICMP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IPv6</a:t>
            </a:r>
          </a:p>
          <a:p>
            <a:pPr marL="457200" indent="-457200">
              <a:buAutoNum type="arabicPeriod"/>
            </a:pPr>
            <a:r>
              <a:rPr kumimoji="1" lang="zh-CN" altLang="en" sz="2000" dirty="0">
                <a:latin typeface="+mn-ea"/>
              </a:rPr>
              <a:t>端口</a:t>
            </a:r>
            <a:r>
              <a:rPr kumimoji="1" lang="zh-CN" altLang="en-US" sz="2000" dirty="0">
                <a:latin typeface="+mn-ea"/>
              </a:rPr>
              <a:t>代理转发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端口保护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6BA2CA0-2862-4249-8794-939D59D44571}"/>
              </a:ext>
            </a:extLst>
          </p:cNvPr>
          <p:cNvSpPr/>
          <p:nvPr/>
        </p:nvSpPr>
        <p:spPr>
          <a:xfrm>
            <a:off x="5337605" y="1138193"/>
            <a:ext cx="5128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/>
              <a:t>单包授权技术（</a:t>
            </a:r>
            <a:r>
              <a:rPr lang="en" altLang="zh-CN"/>
              <a:t>Single Packet Authorization</a:t>
            </a:r>
            <a:r>
              <a:rPr lang="zh-CN" altLang="en"/>
              <a:t>）</a:t>
            </a:r>
            <a:endParaRPr lang="en-US" altLang="zh-C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D4876D-F8DC-B547-8738-2DA55153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351" y="3765345"/>
            <a:ext cx="6756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8736381-9B3C-3646-B3E3-06B85632E672}"/>
              </a:ext>
            </a:extLst>
          </p:cNvPr>
          <p:cNvSpPr/>
          <p:nvPr/>
        </p:nvSpPr>
        <p:spPr>
          <a:xfrm>
            <a:off x="5370622" y="1641686"/>
            <a:ext cx="65718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/>
              <a:t>端口敲门 使用数据包头而不是数据包有效载荷来传达身份验证信息，安全等级低</a:t>
            </a:r>
            <a:endParaRPr lang="en-US" altLang="zh-CN" sz="1400"/>
          </a:p>
          <a:p>
            <a:endParaRPr lang="zh-CN" altLang="en-US" sz="1400"/>
          </a:p>
          <a:p>
            <a:r>
              <a:rPr lang="zh-CN" altLang="en-US" sz="1400"/>
              <a:t>单包授权 使用HMAC加密、不可重播和身份验证的数据包进行认证，安全等级高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DAD81CB-D88E-D544-B224-7036D9A16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8549" y="2707270"/>
            <a:ext cx="6676005" cy="7217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458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CDN</a:t>
            </a:r>
            <a:r>
              <a:rPr kumimoji="1" lang="zh-CN" altLang="en-US" sz="2000" dirty="0">
                <a:latin typeface="+mn-ea"/>
              </a:rPr>
              <a:t>内容分发网络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Tor</a:t>
            </a:r>
            <a:r>
              <a:rPr kumimoji="1" lang="zh-CN" altLang="en-US" sz="2000" dirty="0">
                <a:latin typeface="+mn-ea"/>
              </a:rPr>
              <a:t>洋葱网络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知名应用程序通讯利用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正常远程控制软件木马化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其他常见应用层协议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ICMP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IPv6</a:t>
            </a:r>
          </a:p>
          <a:p>
            <a:pPr marL="457200" indent="-457200">
              <a:buAutoNum type="arabicPeriod"/>
            </a:pPr>
            <a:r>
              <a:rPr kumimoji="1" lang="zh-CN" altLang="en" sz="2000" dirty="0">
                <a:latin typeface="+mn-ea"/>
              </a:rPr>
              <a:t>端口</a:t>
            </a:r>
            <a:r>
              <a:rPr kumimoji="1" lang="zh-CN" altLang="en-US" sz="2000" dirty="0">
                <a:latin typeface="+mn-ea"/>
              </a:rPr>
              <a:t>代理转发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端口保护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数据加密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B591340-85A4-0F45-BFDA-A4CD6ED7C632}"/>
              </a:ext>
            </a:extLst>
          </p:cNvPr>
          <p:cNvSpPr/>
          <p:nvPr/>
        </p:nvSpPr>
        <p:spPr>
          <a:xfrm>
            <a:off x="5567265" y="1936243"/>
            <a:ext cx="179458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 b="1"/>
              <a:t>数据编码</a:t>
            </a:r>
            <a:endParaRPr lang="en-US" altLang="zh-CN" b="1"/>
          </a:p>
          <a:p>
            <a:r>
              <a:rPr lang="zh-CN" altLang="en-US" sz="1400"/>
              <a:t>    ASCII</a:t>
            </a:r>
            <a:endParaRPr lang="en-US" altLang="zh-CN" sz="1400"/>
          </a:p>
          <a:p>
            <a:r>
              <a:rPr lang="zh-CN" altLang="en-US" sz="1400"/>
              <a:t>    Unicode</a:t>
            </a:r>
            <a:endParaRPr lang="en-US" altLang="zh-CN" sz="1400"/>
          </a:p>
          <a:p>
            <a:r>
              <a:rPr lang="zh-CN" altLang="en-US" sz="1400"/>
              <a:t>    base32</a:t>
            </a:r>
            <a:endParaRPr lang="en-US" altLang="zh-CN" sz="1400"/>
          </a:p>
          <a:p>
            <a:r>
              <a:rPr lang="zh-CN" altLang="en-US" sz="1400"/>
              <a:t>    Base64</a:t>
            </a:r>
            <a:endParaRPr lang="en-US" altLang="zh-CN" sz="1400"/>
          </a:p>
          <a:p>
            <a:r>
              <a:rPr lang="zh-CN" altLang="en-US" sz="1400"/>
              <a:t>    MIME</a:t>
            </a:r>
            <a:endParaRPr lang="en-US" altLang="zh-CN" sz="1400"/>
          </a:p>
          <a:p>
            <a:r>
              <a:rPr lang="zh-CN" altLang="en-US" sz="1400"/>
              <a:t>    二进制</a:t>
            </a:r>
            <a:endParaRPr lang="en-US" altLang="zh-CN" sz="1400"/>
          </a:p>
          <a:p>
            <a:r>
              <a:rPr lang="zh-CN" altLang="en-US" sz="1400"/>
              <a:t>    十六进制</a:t>
            </a:r>
            <a:endParaRPr lang="en-US" altLang="zh-CN" sz="1400"/>
          </a:p>
          <a:p>
            <a:r>
              <a:rPr lang="en-US" altLang="zh-CN" sz="1400"/>
              <a:t>    .....</a:t>
            </a: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079E3F-B820-5D4B-BA3C-22E94AC09F1A}"/>
              </a:ext>
            </a:extLst>
          </p:cNvPr>
          <p:cNvSpPr/>
          <p:nvPr/>
        </p:nvSpPr>
        <p:spPr>
          <a:xfrm>
            <a:off x="8123852" y="1936243"/>
            <a:ext cx="327844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 b="1" dirty="0"/>
              <a:t>数据混淆</a:t>
            </a:r>
            <a:endParaRPr lang="en-US" altLang="zh-CN" b="1" dirty="0"/>
          </a:p>
          <a:p>
            <a:r>
              <a:rPr lang="en-US" altLang="zh-CN" sz="1400" b="1" dirty="0"/>
              <a:t>    </a:t>
            </a:r>
            <a:r>
              <a:rPr lang="zh-CN" altLang="en-US" sz="1400" dirty="0"/>
              <a:t>协议模拟（如FakeTLS，防止解密）    </a:t>
            </a:r>
            <a:endParaRPr lang="en-US" altLang="zh-CN" sz="1400" dirty="0"/>
          </a:p>
          <a:p>
            <a:r>
              <a:rPr lang="en-US" altLang="zh-CN" sz="1400" dirty="0"/>
              <a:t>    </a:t>
            </a:r>
            <a:r>
              <a:rPr lang="zh-CN" altLang="en-US" sz="1400" dirty="0"/>
              <a:t>添加垃圾数据</a:t>
            </a:r>
            <a:endParaRPr lang="en-US" altLang="zh-CN" sz="1400" dirty="0"/>
          </a:p>
          <a:p>
            <a:r>
              <a:rPr lang="zh-CN" altLang="en-US" sz="1400" dirty="0"/>
              <a:t>    图片隐写术</a:t>
            </a:r>
            <a:endParaRPr lang="en-US" altLang="zh-CN" sz="1400" dirty="0"/>
          </a:p>
          <a:p>
            <a:r>
              <a:rPr lang="en-US" altLang="zh-CN" sz="1400" dirty="0"/>
              <a:t>    .....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04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19" y="1718631"/>
            <a:ext cx="57281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正反向</a:t>
            </a:r>
            <a:r>
              <a:rPr kumimoji="1" lang="en-US" altLang="zh-CN" sz="2000" dirty="0">
                <a:latin typeface="+mn-ea"/>
              </a:rPr>
              <a:t>TCP/UDP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latin typeface="+mn-ea"/>
              </a:rPr>
              <a:t>DNS</a:t>
            </a:r>
            <a:r>
              <a:rPr kumimoji="1" lang="zh-CN" altLang="en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连接木马（</a:t>
            </a:r>
            <a:r>
              <a:rPr kumimoji="1" lang="en-US" altLang="zh-CN" sz="2000" dirty="0" err="1">
                <a:latin typeface="+mn-ea"/>
              </a:rPr>
              <a:t>WebShell</a:t>
            </a:r>
            <a:r>
              <a:rPr kumimoji="1" lang="zh-CN" altLang="en-US" sz="2000" dirty="0">
                <a:latin typeface="+mn-ea"/>
              </a:rPr>
              <a:t>）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反向</a:t>
            </a:r>
            <a:r>
              <a:rPr kumimoji="1" lang="en-US" altLang="zh-CN" sz="2000" dirty="0">
                <a:latin typeface="+mn-ea"/>
              </a:rPr>
              <a:t>HTTP(s)</a:t>
            </a:r>
            <a:r>
              <a:rPr kumimoji="1" lang="zh-CN" altLang="en-US" sz="2000" dirty="0">
                <a:latin typeface="+mn-ea"/>
              </a:rPr>
              <a:t>连接木马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CDN</a:t>
            </a:r>
            <a:r>
              <a:rPr kumimoji="1" lang="zh-CN" altLang="en-US" sz="2000" dirty="0">
                <a:latin typeface="+mn-ea"/>
              </a:rPr>
              <a:t>内容分发网络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Tor</a:t>
            </a:r>
            <a:r>
              <a:rPr kumimoji="1" lang="zh-CN" altLang="en-US" sz="2000" dirty="0">
                <a:latin typeface="+mn-ea"/>
              </a:rPr>
              <a:t>洋葱网络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知名应用程序通讯利用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正常远程控制软件木马化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其他常见应用层协议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ICMP</a:t>
            </a:r>
            <a:r>
              <a:rPr kumimoji="1" lang="zh-CN" altLang="en-US" sz="2000" dirty="0">
                <a:latin typeface="+mn-ea"/>
              </a:rPr>
              <a:t>协议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+mn-ea"/>
              </a:rPr>
              <a:t>IPv6</a:t>
            </a:r>
          </a:p>
          <a:p>
            <a:pPr marL="457200" indent="-457200">
              <a:buAutoNum type="arabicPeriod"/>
            </a:pPr>
            <a:r>
              <a:rPr kumimoji="1" lang="zh-CN" altLang="en" sz="2000" dirty="0">
                <a:latin typeface="+mn-ea"/>
              </a:rPr>
              <a:t>端口</a:t>
            </a:r>
            <a:r>
              <a:rPr kumimoji="1" lang="zh-CN" altLang="en-US" sz="2000" dirty="0">
                <a:latin typeface="+mn-ea"/>
              </a:rPr>
              <a:t>代理转发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端口保护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zh-CN" altLang="en-US" sz="2000" dirty="0">
                <a:latin typeface="+mn-ea"/>
              </a:rPr>
              <a:t>数据加密</a:t>
            </a:r>
            <a:endParaRPr kumimoji="1" lang="en-US" altLang="zh-CN" sz="2000" dirty="0">
              <a:latin typeface="+mn-ea"/>
            </a:endParaRPr>
          </a:p>
          <a:p>
            <a:pPr marL="457200" indent="-457200">
              <a:buAutoNum type="arabicPeriod"/>
            </a:pPr>
            <a:r>
              <a:rPr kumimoji="1" lang="en" altLang="zh-CN" sz="2000" dirty="0">
                <a:solidFill>
                  <a:srgbClr val="FF0000"/>
                </a:solidFill>
                <a:latin typeface="+mn-ea"/>
              </a:rPr>
              <a:t>C2</a:t>
            </a:r>
            <a:r>
              <a:rPr kumimoji="1" lang="zh-CN" altLang="en-US" sz="2000" dirty="0">
                <a:solidFill>
                  <a:srgbClr val="FF0000"/>
                </a:solidFill>
                <a:latin typeface="+mn-ea"/>
              </a:rPr>
              <a:t>寻址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7ACC929-3A23-DF45-A6CD-48412765FAA4}"/>
              </a:ext>
            </a:extLst>
          </p:cNvPr>
          <p:cNvSpPr/>
          <p:nvPr/>
        </p:nvSpPr>
        <p:spPr>
          <a:xfrm>
            <a:off x="5311894" y="1917661"/>
            <a:ext cx="667078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zh-CN" altLang="en-US" sz="1600"/>
              <a:t>正常DNS</a:t>
            </a:r>
            <a:endParaRPr lang="en-US" altLang="zh-CN" sz="1600"/>
          </a:p>
          <a:p>
            <a:r>
              <a:rPr lang="zh-CN" altLang="en-US" sz="1600"/>
              <a:t>    </a:t>
            </a:r>
            <a:r>
              <a:rPr lang="zh-CN" altLang="en-US" sz="1400"/>
              <a:t>域名解析变动少</a:t>
            </a:r>
          </a:p>
          <a:p>
            <a:endParaRPr lang="en-US" altLang="zh-CN" sz="1600"/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/>
              <a:t>快速变化DNS（Fast Flux DNS）</a:t>
            </a:r>
            <a:endParaRPr lang="en-US" altLang="zh-CN" sz="1600"/>
          </a:p>
          <a:p>
            <a:r>
              <a:rPr lang="zh-CN" altLang="en-US" sz="1600"/>
              <a:t>    </a:t>
            </a:r>
            <a:r>
              <a:rPr lang="zh-CN" altLang="en-US" sz="1400"/>
              <a:t>TTL甚至等于0，僵尸网络常用</a:t>
            </a:r>
            <a:endParaRPr lang="en-US" altLang="zh-CN" sz="1400"/>
          </a:p>
          <a:p>
            <a:endParaRPr lang="zh-CN" altLang="en-US" sz="1600"/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/>
              <a:t>DNS计算（DNS Calculation）</a:t>
            </a:r>
            <a:endParaRPr lang="en-US" altLang="zh-CN" sz="1600"/>
          </a:p>
          <a:p>
            <a:r>
              <a:rPr lang="zh-CN" altLang="en-US" sz="1600"/>
              <a:t>    </a:t>
            </a:r>
            <a:r>
              <a:rPr lang="zh-CN" altLang="en-US" sz="1400"/>
              <a:t>返回的IP通过计算得到其他IP和端口</a:t>
            </a:r>
            <a:endParaRPr lang="en-US" altLang="zh-CN" sz="1400"/>
          </a:p>
          <a:p>
            <a:endParaRPr lang="zh-CN" altLang="en-US" sz="1600"/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/>
              <a:t>域名生成算法DGA（Domain Generation Algorithm）</a:t>
            </a:r>
            <a:endParaRPr lang="en-US" altLang="zh-CN" sz="1600"/>
          </a:p>
          <a:p>
            <a:r>
              <a:rPr lang="zh-CN" altLang="en-US" sz="1600"/>
              <a:t>    </a:t>
            </a:r>
            <a:r>
              <a:rPr lang="zh-CN" altLang="en-US" sz="1400"/>
              <a:t>根据不同的算法和种子，生成大量攻击者可预测的域名，如做到每天域名不同</a:t>
            </a:r>
            <a:endParaRPr lang="en-US" altLang="zh-CN" sz="1400"/>
          </a:p>
          <a:p>
            <a:endParaRPr lang="zh-CN" altLang="en-US" sz="1600"/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/>
              <a:t>网络公共服务</a:t>
            </a:r>
            <a:endParaRPr lang="en-US" altLang="zh-CN" sz="1600"/>
          </a:p>
          <a:p>
            <a:r>
              <a:rPr lang="zh-CN" altLang="en-US" sz="1400"/>
              <a:t>     </a:t>
            </a:r>
            <a:r>
              <a:rPr lang="en-US" altLang="zh-CN" sz="1400"/>
              <a:t>GitHub</a:t>
            </a:r>
            <a:r>
              <a:rPr lang="zh-CN" altLang="en-US" sz="1400"/>
              <a:t>、Google Docs、Pastebin、Imgur、RSS、微博、比特币交易记录、</a:t>
            </a:r>
            <a:r>
              <a:rPr lang="en-US" altLang="zh-CN" sz="1400"/>
              <a:t>.....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307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72F123C-B325-1248-9C1A-EDBAF2C49984}"/>
              </a:ext>
            </a:extLst>
          </p:cNvPr>
          <p:cNvGrpSpPr/>
          <p:nvPr/>
        </p:nvGrpSpPr>
        <p:grpSpPr>
          <a:xfrm>
            <a:off x="208527" y="983360"/>
            <a:ext cx="3337561" cy="579600"/>
            <a:chOff x="0" y="2024939"/>
            <a:chExt cx="5437579" cy="899144"/>
          </a:xfrm>
        </p:grpSpPr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BAA7CE88-8D8F-C147-81BC-363614D8BBBD}"/>
                </a:ext>
              </a:extLst>
            </p:cNvPr>
            <p:cNvSpPr/>
            <p:nvPr/>
          </p:nvSpPr>
          <p:spPr>
            <a:xfrm>
              <a:off x="0" y="2024939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圆角矩形 4">
              <a:extLst>
                <a:ext uri="{FF2B5EF4-FFF2-40B4-BE49-F238E27FC236}">
                  <a16:creationId xmlns:a16="http://schemas.microsoft.com/office/drawing/2014/main" id="{2A80FDC9-9C52-874F-9E30-80B19769ED55}"/>
                </a:ext>
              </a:extLst>
            </p:cNvPr>
            <p:cNvSpPr txBox="1"/>
            <p:nvPr/>
          </p:nvSpPr>
          <p:spPr>
            <a:xfrm>
              <a:off x="43893" y="2068832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其他需要注意的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989DCC1-7CBA-8C47-8074-B44E89FED739}"/>
              </a:ext>
            </a:extLst>
          </p:cNvPr>
          <p:cNvSpPr txBox="1"/>
          <p:nvPr/>
        </p:nvSpPr>
        <p:spPr>
          <a:xfrm>
            <a:off x="3836914" y="942653"/>
            <a:ext cx="3376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kumimoji="1" lang="en" altLang="zh-CN" sz="2000">
                <a:latin typeface="+mn-ea"/>
              </a:rPr>
              <a:t>Serverless</a:t>
            </a:r>
            <a:r>
              <a:rPr kumimoji="1" lang="zh-CN" altLang="en-US" sz="2000">
                <a:latin typeface="+mn-ea"/>
              </a:rPr>
              <a:t> 无服务器计算</a:t>
            </a:r>
            <a:endParaRPr kumimoji="1" lang="en" altLang="zh-CN" sz="2000">
              <a:latin typeface="+mn-ea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FC577EA-465D-D740-8D5D-0B7E973C6C6F}"/>
              </a:ext>
            </a:extLst>
          </p:cNvPr>
          <p:cNvSpPr/>
          <p:nvPr/>
        </p:nvSpPr>
        <p:spPr>
          <a:xfrm>
            <a:off x="757433" y="1798928"/>
            <a:ext cx="103429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zh-CN" altLang="en-US" dirty="0"/>
              <a:t>具备多个随机出口</a:t>
            </a:r>
            <a:r>
              <a:rPr lang="en" altLang="zh-CN" dirty="0"/>
              <a:t>IP</a:t>
            </a:r>
            <a:r>
              <a:rPr lang="zh-CN" altLang="en-US" dirty="0"/>
              <a:t>的特性，可充当“肉鸡”运行程序进行</a:t>
            </a:r>
            <a:r>
              <a:rPr lang="zh-CN" altLang="en-US" dirty="0">
                <a:solidFill>
                  <a:srgbClr val="FF0000"/>
                </a:solidFill>
              </a:rPr>
              <a:t>扫描攻击</a:t>
            </a:r>
            <a:endParaRPr lang="en-US" altLang="zh-CN" dirty="0">
              <a:solidFill>
                <a:srgbClr val="FF0000"/>
              </a:solidFill>
            </a:endParaRPr>
          </a:p>
          <a:p>
            <a:pPr marL="285750" indent="-285750">
              <a:buFont typeface="Wingdings" pitchFamily="2" charset="2"/>
              <a:buChar char="p"/>
            </a:pPr>
            <a:endParaRPr lang="zh-CN" altLang="en-US" dirty="0"/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dirty="0"/>
              <a:t>结合</a:t>
            </a:r>
            <a:r>
              <a:rPr lang="en" altLang="zh-CN" dirty="0"/>
              <a:t>API</a:t>
            </a:r>
            <a:r>
              <a:rPr lang="zh-CN" altLang="en-US" dirty="0"/>
              <a:t>网关触发器（高信誉域名）进行</a:t>
            </a:r>
            <a:r>
              <a:rPr lang="en-US" altLang="zh-CN" dirty="0"/>
              <a:t>HTTP</a:t>
            </a:r>
            <a:r>
              <a:rPr lang="zh-CN" altLang="en-US" dirty="0"/>
              <a:t>流量中转，可利用于</a:t>
            </a:r>
            <a:r>
              <a:rPr lang="zh-CN" altLang="en-US" dirty="0">
                <a:solidFill>
                  <a:srgbClr val="FF0000"/>
                </a:solidFill>
              </a:rPr>
              <a:t>隐藏</a:t>
            </a:r>
            <a:r>
              <a:rPr lang="en" altLang="zh-CN" dirty="0">
                <a:solidFill>
                  <a:srgbClr val="FF0000"/>
                </a:solidFill>
              </a:rPr>
              <a:t>C2</a:t>
            </a:r>
            <a:r>
              <a:rPr lang="zh-CN" altLang="en-US" dirty="0">
                <a:solidFill>
                  <a:srgbClr val="FF0000"/>
                </a:solidFill>
              </a:rPr>
              <a:t>地址、</a:t>
            </a:r>
            <a:r>
              <a:rPr lang="en" altLang="zh-CN" dirty="0">
                <a:solidFill>
                  <a:srgbClr val="FF0000"/>
                </a:solidFill>
              </a:rPr>
              <a:t>HTTP</a:t>
            </a:r>
            <a:r>
              <a:rPr lang="zh-CN" altLang="en-US" dirty="0">
                <a:solidFill>
                  <a:srgbClr val="FF0000"/>
                </a:solidFill>
              </a:rPr>
              <a:t>代理池</a:t>
            </a:r>
            <a:endParaRPr lang="en-US" altLang="zh-CN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6248B8-6DDB-8749-98B5-CE6C4363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24" y="2958226"/>
            <a:ext cx="2763594" cy="356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7C6FB84-C38D-EA4F-815F-E2A2A67DA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33" y="3178423"/>
            <a:ext cx="5802828" cy="310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7339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72F123C-B325-1248-9C1A-EDBAF2C49984}"/>
              </a:ext>
            </a:extLst>
          </p:cNvPr>
          <p:cNvGrpSpPr/>
          <p:nvPr/>
        </p:nvGrpSpPr>
        <p:grpSpPr>
          <a:xfrm>
            <a:off x="208527" y="983360"/>
            <a:ext cx="3337561" cy="579600"/>
            <a:chOff x="0" y="2024939"/>
            <a:chExt cx="5437579" cy="899144"/>
          </a:xfrm>
        </p:grpSpPr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BAA7CE88-8D8F-C147-81BC-363614D8BBBD}"/>
                </a:ext>
              </a:extLst>
            </p:cNvPr>
            <p:cNvSpPr/>
            <p:nvPr/>
          </p:nvSpPr>
          <p:spPr>
            <a:xfrm>
              <a:off x="0" y="2024939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圆角矩形 4">
              <a:extLst>
                <a:ext uri="{FF2B5EF4-FFF2-40B4-BE49-F238E27FC236}">
                  <a16:creationId xmlns:a16="http://schemas.microsoft.com/office/drawing/2014/main" id="{2A80FDC9-9C52-874F-9E30-80B19769ED55}"/>
                </a:ext>
              </a:extLst>
            </p:cNvPr>
            <p:cNvSpPr txBox="1"/>
            <p:nvPr/>
          </p:nvSpPr>
          <p:spPr>
            <a:xfrm>
              <a:off x="43893" y="2068832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其他需要注意的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81DAC41-EBFD-9E40-B2DD-217FF1CF3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379" y="1861337"/>
            <a:ext cx="3766041" cy="410117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989DCC1-7CBA-8C47-8074-B44E89FED739}"/>
              </a:ext>
            </a:extLst>
          </p:cNvPr>
          <p:cNvSpPr txBox="1"/>
          <p:nvPr/>
        </p:nvSpPr>
        <p:spPr>
          <a:xfrm>
            <a:off x="3834861" y="895484"/>
            <a:ext cx="3608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kumimoji="1" lang="zh-CN" altLang="en-US" sz="2000"/>
              <a:t>互联网巨头企业子域名接管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C9EB16-2387-C844-B5A2-80D949235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690" y="1861337"/>
            <a:ext cx="5331533" cy="41011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9072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9AA4D48-7D35-6E45-8DB6-CA444B12C48B}"/>
              </a:ext>
            </a:extLst>
          </p:cNvPr>
          <p:cNvGrpSpPr/>
          <p:nvPr/>
        </p:nvGrpSpPr>
        <p:grpSpPr>
          <a:xfrm>
            <a:off x="187443" y="959242"/>
            <a:ext cx="2896000" cy="582479"/>
            <a:chOff x="0" y="3007603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F501F63B-080F-3A4A-8B97-8B0F6AC4845C}"/>
                </a:ext>
              </a:extLst>
            </p:cNvPr>
            <p:cNvSpPr/>
            <p:nvPr/>
          </p:nvSpPr>
          <p:spPr>
            <a:xfrm>
              <a:off x="0" y="3007603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61591014-60B1-1F4C-92B8-588521321A76}"/>
                </a:ext>
              </a:extLst>
            </p:cNvPr>
            <p:cNvSpPr txBox="1"/>
            <p:nvPr/>
          </p:nvSpPr>
          <p:spPr>
            <a:xfrm>
              <a:off x="43893" y="3051496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缓解及检测措施</a:t>
              </a: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D3A42E9B-3B09-9B49-AA4E-0B369AF145EE}"/>
              </a:ext>
            </a:extLst>
          </p:cNvPr>
          <p:cNvSpPr/>
          <p:nvPr/>
        </p:nvSpPr>
        <p:spPr>
          <a:xfrm>
            <a:off x="3378167" y="1050426"/>
            <a:ext cx="2069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zh-CN" altLang="en-US" sz="2000" b="1" dirty="0"/>
              <a:t>安全缓解措施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70A5C78-60F8-7347-9214-D503535C018B}"/>
              </a:ext>
            </a:extLst>
          </p:cNvPr>
          <p:cNvSpPr/>
          <p:nvPr/>
        </p:nvSpPr>
        <p:spPr>
          <a:xfrm>
            <a:off x="867714" y="2351374"/>
            <a:ext cx="411510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zh-CN" altLang="en-US" b="1" dirty="0"/>
              <a:t>针对服务器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zh-CN" altLang="en-US" sz="1600" dirty="0"/>
              <a:t>收敛出站权限</a:t>
            </a:r>
            <a:endParaRPr lang="en-US" altLang="zh-CN" sz="1600" dirty="0"/>
          </a:p>
          <a:p>
            <a:r>
              <a:rPr lang="zh-CN" altLang="en-US" sz="1600" dirty="0"/>
              <a:t>        不分配外网IP、出网NAT</a:t>
            </a:r>
            <a:endParaRPr lang="en-US" altLang="zh-CN" sz="1600" dirty="0"/>
          </a:p>
          <a:p>
            <a:r>
              <a:rPr lang="zh-CN" altLang="en-US" sz="1600" dirty="0"/>
              <a:t>        使用反向代理对外提供服务</a:t>
            </a:r>
            <a:endParaRPr lang="en-US" altLang="zh-CN" sz="1600" dirty="0"/>
          </a:p>
          <a:p>
            <a:r>
              <a:rPr lang="zh-CN" altLang="en-US" sz="1600" dirty="0"/>
              <a:t>        统一使用公司内部权威DNS服务</a:t>
            </a:r>
            <a:endParaRPr lang="en-US" altLang="zh-CN" sz="1600" dirty="0"/>
          </a:p>
          <a:p>
            <a:endParaRPr lang="zh-CN" altLang="en-US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zh-CN" altLang="en-US" sz="1600" dirty="0"/>
              <a:t>阻断恶意入站</a:t>
            </a:r>
            <a:endParaRPr lang="en-US" altLang="zh-CN" sz="1600" dirty="0"/>
          </a:p>
          <a:p>
            <a:r>
              <a:rPr lang="zh-CN" altLang="en-US" sz="1600" dirty="0"/>
              <a:t>        部署WAF阻断WebShell上传及利用</a:t>
            </a:r>
          </a:p>
          <a:p>
            <a:endParaRPr lang="en-US" altLang="zh-CN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9D81D22-992F-F14D-8C2C-EE1F03DE26F5}"/>
              </a:ext>
            </a:extLst>
          </p:cNvPr>
          <p:cNvSpPr/>
          <p:nvPr/>
        </p:nvSpPr>
        <p:spPr>
          <a:xfrm>
            <a:off x="5678860" y="2058530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 dirty="0"/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b="1" dirty="0"/>
              <a:t>针对办公机</a:t>
            </a:r>
            <a:endParaRPr lang="en-US" altLang="zh-CN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zh-CN" altLang="en-US" sz="1600" dirty="0"/>
              <a:t>减少协议对抗，收拢到</a:t>
            </a:r>
            <a:r>
              <a:rPr lang="en-US" altLang="zh-CN" sz="1600" dirty="0"/>
              <a:t>HTTP(s)</a:t>
            </a:r>
            <a:r>
              <a:rPr lang="zh-CN" altLang="en-US" sz="1600" dirty="0"/>
              <a:t>和</a:t>
            </a:r>
            <a:r>
              <a:rPr lang="en-US" altLang="zh-CN" sz="1600" dirty="0"/>
              <a:t>DNS</a:t>
            </a:r>
            <a:r>
              <a:rPr lang="zh-CN" altLang="en-US" sz="1600" dirty="0"/>
              <a:t>协议</a:t>
            </a:r>
            <a:endParaRPr lang="en-US" altLang="zh-CN" sz="1600" dirty="0"/>
          </a:p>
          <a:p>
            <a:r>
              <a:rPr lang="zh-CN" altLang="en-US" sz="1600" dirty="0"/>
              <a:t>        统一使用公司HTTP代理出网、公司内部权威DNS服务</a:t>
            </a:r>
            <a:endParaRPr lang="en-US" altLang="zh-CN" sz="1600" dirty="0"/>
          </a:p>
          <a:p>
            <a:r>
              <a:rPr lang="zh-CN" altLang="en-US" sz="1600" dirty="0"/>
              <a:t>        禁止</a:t>
            </a:r>
            <a:r>
              <a:rPr lang="en-US" altLang="zh-CN" sz="1600" dirty="0"/>
              <a:t>HTTPS</a:t>
            </a:r>
            <a:r>
              <a:rPr lang="zh-CN" altLang="en-US" sz="1600" dirty="0"/>
              <a:t> </a:t>
            </a:r>
            <a:r>
              <a:rPr lang="en" altLang="zh-CN" sz="1600" dirty="0"/>
              <a:t>ESNI</a:t>
            </a:r>
            <a:r>
              <a:rPr lang="zh-CN" altLang="en-US" sz="1600" dirty="0"/>
              <a:t>通讯</a:t>
            </a:r>
            <a:endParaRPr lang="en-US" altLang="zh-CN" sz="1600" dirty="0"/>
          </a:p>
          <a:p>
            <a:pPr lvl="1"/>
            <a:r>
              <a:rPr lang="zh-CN" altLang="en-US" sz="1600" dirty="0"/>
              <a:t>禁止访问相关权威DoH服务</a:t>
            </a:r>
            <a:endParaRPr lang="en-US" altLang="zh-CN" sz="1600" dirty="0"/>
          </a:p>
          <a:p>
            <a:pPr lvl="1"/>
            <a:r>
              <a:rPr lang="zh-CN" altLang="en-US" sz="1600" dirty="0"/>
              <a:t>禁止使用Tor，禁止访问Tor2web</a:t>
            </a:r>
          </a:p>
          <a:p>
            <a:pPr lvl="1"/>
            <a:r>
              <a:rPr lang="zh-CN" altLang="en-US" sz="1600" dirty="0"/>
              <a:t>禁止使用代理工具（内网穿透、端口转发、翻墙等）</a:t>
            </a:r>
            <a:endParaRPr lang="en-US" altLang="zh-CN" sz="1600" dirty="0"/>
          </a:p>
          <a:p>
            <a:pPr lvl="1"/>
            <a:r>
              <a:rPr lang="zh-CN" altLang="en-US" sz="1600" dirty="0"/>
              <a:t>禁止使用第三方远程控制软件</a:t>
            </a:r>
            <a:endParaRPr lang="en-US" altLang="zh-CN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730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9AA4D48-7D35-6E45-8DB6-CA444B12C48B}"/>
              </a:ext>
            </a:extLst>
          </p:cNvPr>
          <p:cNvGrpSpPr/>
          <p:nvPr/>
        </p:nvGrpSpPr>
        <p:grpSpPr>
          <a:xfrm>
            <a:off x="187443" y="959242"/>
            <a:ext cx="2896000" cy="582479"/>
            <a:chOff x="0" y="3007603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F501F63B-080F-3A4A-8B97-8B0F6AC4845C}"/>
                </a:ext>
              </a:extLst>
            </p:cNvPr>
            <p:cNvSpPr/>
            <p:nvPr/>
          </p:nvSpPr>
          <p:spPr>
            <a:xfrm>
              <a:off x="0" y="3007603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61591014-60B1-1F4C-92B8-588521321A76}"/>
                </a:ext>
              </a:extLst>
            </p:cNvPr>
            <p:cNvSpPr txBox="1"/>
            <p:nvPr/>
          </p:nvSpPr>
          <p:spPr>
            <a:xfrm>
              <a:off x="43893" y="3051496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缓解及检测措施</a:t>
              </a: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D3A42E9B-3B09-9B49-AA4E-0B369AF145EE}"/>
              </a:ext>
            </a:extLst>
          </p:cNvPr>
          <p:cNvSpPr/>
          <p:nvPr/>
        </p:nvSpPr>
        <p:spPr>
          <a:xfrm>
            <a:off x="3378167" y="1050426"/>
            <a:ext cx="2069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zh-CN" altLang="en-US" sz="2000" b="1" dirty="0"/>
              <a:t>安全检测措施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0D6BFE-4A5D-B048-B218-9042C900DD29}"/>
              </a:ext>
            </a:extLst>
          </p:cNvPr>
          <p:cNvSpPr/>
          <p:nvPr/>
        </p:nvSpPr>
        <p:spPr>
          <a:xfrm>
            <a:off x="343966" y="1733779"/>
            <a:ext cx="113974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zh-CN" altLang="en-US" sz="1600" dirty="0"/>
              <a:t>使用商业丰富的IOC威胁情报，及时检测业界已知的攻击</a:t>
            </a:r>
          </a:p>
          <a:p>
            <a:endParaRPr lang="zh-CN" altLang="en-US" sz="1600" dirty="0"/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sz="1600" dirty="0"/>
              <a:t>深入分析各类木马通讯实现特性，针对性补齐检测规则</a:t>
            </a:r>
          </a:p>
          <a:p>
            <a:r>
              <a:rPr lang="zh-CN" altLang="en-US" sz="1400" dirty="0"/>
              <a:t>      DNS木马：</a:t>
            </a:r>
            <a:endParaRPr lang="en-US" altLang="zh-CN" sz="1400" dirty="0"/>
          </a:p>
          <a:p>
            <a:r>
              <a:rPr lang="en-US" altLang="zh-CN" sz="1400" dirty="0"/>
              <a:t>	</a:t>
            </a:r>
            <a:r>
              <a:rPr lang="zh-CN" altLang="en-US" sz="1400" dirty="0"/>
              <a:t>长度长、频率快</a:t>
            </a:r>
          </a:p>
          <a:p>
            <a:r>
              <a:rPr lang="zh-CN" altLang="en-US" sz="1400" dirty="0"/>
              <a:t>      ICMP木马：</a:t>
            </a:r>
            <a:endParaRPr lang="en-US" altLang="zh-CN" sz="1400" dirty="0"/>
          </a:p>
          <a:p>
            <a:r>
              <a:rPr lang="en-US" altLang="zh-CN" sz="1400" dirty="0"/>
              <a:t>	</a:t>
            </a:r>
            <a:r>
              <a:rPr lang="zh-CN" altLang="en-US" sz="1400" dirty="0"/>
              <a:t>数据包数量多、内容变化大</a:t>
            </a:r>
          </a:p>
          <a:p>
            <a:r>
              <a:rPr lang="zh-CN" altLang="en-US" sz="1400" dirty="0"/>
              <a:t>      WebShell：</a:t>
            </a:r>
            <a:endParaRPr lang="en-US" altLang="zh-CN" sz="1400" dirty="0"/>
          </a:p>
          <a:p>
            <a:r>
              <a:rPr lang="en-US" altLang="zh-CN" sz="1400" dirty="0"/>
              <a:t>	</a:t>
            </a:r>
            <a:r>
              <a:rPr lang="zh-CN" altLang="en-US" sz="1400" dirty="0"/>
              <a:t>收集关键词特征进行静态检查，部署RASP运行时应用程序自我保护进行动态检查</a:t>
            </a:r>
          </a:p>
          <a:p>
            <a:r>
              <a:rPr lang="zh-CN" altLang="en-US" sz="1400" dirty="0"/>
              <a:t>      HTTP(s)反连木马：</a:t>
            </a:r>
            <a:endParaRPr lang="en-US" altLang="zh-CN" sz="1400" dirty="0"/>
          </a:p>
          <a:p>
            <a:r>
              <a:rPr lang="en-US" altLang="zh-CN" sz="1400" dirty="0"/>
              <a:t>	</a:t>
            </a:r>
            <a:r>
              <a:rPr lang="zh-CN" altLang="en-US" sz="1400" dirty="0"/>
              <a:t>不信任外部任何域名，部署HTTPS解密设备，收集HTTP、HTTP2、HTTP3、WebSocket木马通信特征进行检查</a:t>
            </a:r>
          </a:p>
          <a:p>
            <a:r>
              <a:rPr lang="zh-CN" altLang="en-US" sz="1400" dirty="0"/>
              <a:t>      CDN相关利用（Domain Fronting/Hiding/Borrowing、HTTP请求走私等）：</a:t>
            </a:r>
          </a:p>
          <a:p>
            <a:r>
              <a:rPr lang="en-US" altLang="zh-CN" sz="1400" dirty="0"/>
              <a:t>	</a:t>
            </a:r>
            <a:r>
              <a:rPr lang="zh-CN" altLang="en-US" sz="1400" dirty="0"/>
              <a:t>持续推动知名提供商严格校验域名归属权，下线Domain Fronting等功能</a:t>
            </a:r>
          </a:p>
          <a:p>
            <a:r>
              <a:rPr lang="en-US" altLang="zh-CN" sz="1400" dirty="0"/>
              <a:t>	</a:t>
            </a:r>
            <a:r>
              <a:rPr lang="zh-CN" altLang="en-US" sz="1400" dirty="0"/>
              <a:t>解密出站HTTPS流量进行判断SNI和Host是否一致</a:t>
            </a:r>
            <a:endParaRPr lang="en-US" altLang="zh-CN" sz="1400" dirty="0"/>
          </a:p>
          <a:p>
            <a:r>
              <a:rPr lang="en-US" altLang="zh-CN" sz="1400" dirty="0"/>
              <a:t>	</a:t>
            </a:r>
            <a:r>
              <a:rPr lang="zh-CN" altLang="en-US" sz="1400" dirty="0"/>
              <a:t>检测出站SNI的DNS解析结果是否与当前连接IP一致</a:t>
            </a:r>
            <a:endParaRPr lang="en-US" altLang="zh-CN" sz="1400" dirty="0"/>
          </a:p>
          <a:p>
            <a:r>
              <a:rPr lang="en-US" altLang="zh-CN" sz="1400" dirty="0"/>
              <a:t>	</a:t>
            </a:r>
            <a:r>
              <a:rPr lang="zh-CN" altLang="en-US" sz="1400" dirty="0"/>
              <a:t>检测出站HTTP一个请求包括多个请求头的情况</a:t>
            </a:r>
            <a:endParaRPr lang="en-US" altLang="zh-CN" sz="1400" dirty="0"/>
          </a:p>
          <a:p>
            <a:endParaRPr lang="zh-CN" altLang="en-US" sz="1400" dirty="0"/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sz="1600" dirty="0"/>
              <a:t>非白即黑，尝试通过AI训练正常网络流量进行异常检测</a:t>
            </a:r>
          </a:p>
          <a:p>
            <a:endParaRPr lang="zh-CN" altLang="en-US" sz="1600" dirty="0"/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sz="1600" dirty="0"/>
              <a:t>多管齐下、纵深防御</a:t>
            </a:r>
            <a:endParaRPr lang="en-US" altLang="zh-CN" sz="1600" dirty="0"/>
          </a:p>
          <a:p>
            <a:r>
              <a:rPr lang="zh-CN" altLang="en-US" sz="1400" dirty="0"/>
              <a:t>      不能仅靠流量检测，需要构建纵深检测体系，包括主机异常行为，内网横移行为、数据外传行为等</a:t>
            </a:r>
            <a:endParaRPr lang="en-US" altLang="zh-CN" sz="1400" dirty="0"/>
          </a:p>
          <a:p>
            <a:r>
              <a:rPr lang="zh-CN" altLang="en-US" sz="1400" dirty="0"/>
              <a:t>      如远程办公零信任可能造成木马通讯流量不经过公司网关，无法从流量上进行检测，端点的安全检测尤为重要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2415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9AA4D48-7D35-6E45-8DB6-CA444B12C48B}"/>
              </a:ext>
            </a:extLst>
          </p:cNvPr>
          <p:cNvGrpSpPr/>
          <p:nvPr/>
        </p:nvGrpSpPr>
        <p:grpSpPr>
          <a:xfrm>
            <a:off x="187443" y="959242"/>
            <a:ext cx="2896000" cy="582479"/>
            <a:chOff x="0" y="3007603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F501F63B-080F-3A4A-8B97-8B0F6AC4845C}"/>
                </a:ext>
              </a:extLst>
            </p:cNvPr>
            <p:cNvSpPr/>
            <p:nvPr/>
          </p:nvSpPr>
          <p:spPr>
            <a:xfrm>
              <a:off x="0" y="3007603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61591014-60B1-1F4C-92B8-588521321A76}"/>
                </a:ext>
              </a:extLst>
            </p:cNvPr>
            <p:cNvSpPr txBox="1"/>
            <p:nvPr/>
          </p:nvSpPr>
          <p:spPr>
            <a:xfrm>
              <a:off x="43893" y="3051496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缓解及检测措施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A8BF5322-220F-794B-A454-57E5C834C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983" y="959242"/>
            <a:ext cx="4020118" cy="321414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3A42E9B-3B09-9B49-AA4E-0B369AF145EE}"/>
              </a:ext>
            </a:extLst>
          </p:cNvPr>
          <p:cNvSpPr/>
          <p:nvPr/>
        </p:nvSpPr>
        <p:spPr>
          <a:xfrm>
            <a:off x="104880" y="1770177"/>
            <a:ext cx="3879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n"/>
            </a:pPr>
            <a:r>
              <a:rPr lang="zh-CN" altLang="en-US" sz="2000" b="1" dirty="0"/>
              <a:t>以攻促防，红蓝对抗安全演习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FB73927-1760-A84D-9D78-9CB7FA9B6AA3}"/>
              </a:ext>
            </a:extLst>
          </p:cNvPr>
          <p:cNvSpPr/>
          <p:nvPr/>
        </p:nvSpPr>
        <p:spPr>
          <a:xfrm>
            <a:off x="104880" y="2338044"/>
            <a:ext cx="6218369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zh-CN" altLang="en-US" b="1" i="0">
                <a:effectLst/>
                <a:latin typeface="Helvetica Neue" panose="02000503000000020004" pitchFamily="2" charset="0"/>
              </a:rPr>
              <a:t>安全策略场景反向验证演习</a:t>
            </a:r>
            <a:endParaRPr lang="en-US" altLang="zh-CN" b="1" i="0">
              <a:effectLst/>
              <a:latin typeface="Helvetica Neue" panose="02000503000000020004" pitchFamily="2" charset="0"/>
            </a:endParaRPr>
          </a:p>
          <a:p>
            <a:endParaRPr lang="en-US" altLang="zh-CN" b="1" i="0">
              <a:effectLst/>
              <a:latin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sz="1600"/>
              <a:t>侧重快速检验策略的覆盖深广程度和有效性</a:t>
            </a:r>
            <a:endParaRPr lang="en-US" altLang="zh-CN" sz="1600"/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sz="1600"/>
              <a:t>蓝军梳理和研究各种攻击场景尽可能全面的攻击手法</a:t>
            </a:r>
            <a:endParaRPr lang="en-US" altLang="zh-CN" sz="1600"/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sz="1600"/>
              <a:t>在测试环境进行批量演练，在生产环境进行突袭演练</a:t>
            </a:r>
            <a:endParaRPr lang="en-US" altLang="zh-CN" sz="1600">
              <a:latin typeface="Helvetica Neue" panose="02000503000000020004" pitchFamily="2" charset="0"/>
            </a:endParaRPr>
          </a:p>
          <a:p>
            <a:endParaRPr lang="en-US" altLang="zh-CN" b="1" i="0">
              <a:effectLst/>
              <a:latin typeface="Helvetica Neue" panose="02000503000000020004" pitchFamily="2" charset="0"/>
            </a:endParaRPr>
          </a:p>
          <a:p>
            <a:pPr marL="342900" indent="-342900">
              <a:buFont typeface="+mj-ea"/>
              <a:buAutoNum type="circleNumDbPlain" startAt="2"/>
            </a:pPr>
            <a:r>
              <a:rPr lang="zh-CN" altLang="en-US" b="1">
                <a:latin typeface="Helvetica Neue" panose="02000503000000020004" pitchFamily="2" charset="0"/>
              </a:rPr>
              <a:t>背靠背真实对抗攻防演习</a:t>
            </a:r>
            <a:endParaRPr lang="en-US" altLang="zh-CN" b="1">
              <a:latin typeface="Helvetica Neue" panose="02000503000000020004" pitchFamily="2" charset="0"/>
            </a:endParaRPr>
          </a:p>
          <a:p>
            <a:endParaRPr lang="en-US" altLang="zh-CN" b="1">
              <a:latin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sz="1600"/>
              <a:t>侧重检验在真实攻击中纵深检测、告警运营、应急处置能力</a:t>
            </a:r>
            <a:endParaRPr lang="en-US" altLang="zh-CN" sz="1600"/>
          </a:p>
          <a:p>
            <a:pPr marL="285750" indent="-285750">
              <a:buFont typeface="Wingdings" pitchFamily="2" charset="2"/>
              <a:buChar char="l"/>
            </a:pPr>
            <a:r>
              <a:rPr lang="zh-CN" altLang="en-US" sz="1600">
                <a:latin typeface="Helvetica Neue" panose="02000503000000020004" pitchFamily="2" charset="0"/>
              </a:rPr>
              <a:t>蓝军模拟真实黑客以获取服务器或数据控制权限为目标开展攻击</a:t>
            </a:r>
            <a:endParaRPr lang="en-US" altLang="zh-CN" sz="1600">
              <a:latin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l"/>
            </a:pPr>
            <a:endParaRPr lang="en-US" altLang="zh-CN" sz="1600" b="1">
              <a:latin typeface="Helvetica Neue" panose="02000503000000020004" pitchFamily="2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1A1DFBB-5D98-1A48-B8C8-75430801D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906" y="4369351"/>
            <a:ext cx="5752214" cy="2213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018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534942" y="971716"/>
            <a:ext cx="4348118" cy="1055867"/>
          </a:xfrm>
        </p:spPr>
        <p:txBody>
          <a:bodyPr anchor="ctr">
            <a:normAutofit fontScale="90000"/>
          </a:bodyPr>
          <a:lstStyle/>
          <a:p>
            <a:r>
              <a:rPr lang="zh-CN" altLang="zh-CN" sz="72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感谢观看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018EFB5-F8A6-9441-A812-477908CAB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32" y="2129598"/>
            <a:ext cx="8733735" cy="42754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209BB762-9E22-6040-B6DE-8BE81F5F61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739806"/>
              </p:ext>
            </p:extLst>
          </p:nvPr>
        </p:nvGraphicFramePr>
        <p:xfrm>
          <a:off x="3243283" y="1555668"/>
          <a:ext cx="5437579" cy="3966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08008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51BF459E-15B3-9044-801D-85DAE8A2ABE3}"/>
              </a:ext>
            </a:extLst>
          </p:cNvPr>
          <p:cNvGrpSpPr/>
          <p:nvPr/>
        </p:nvGrpSpPr>
        <p:grpSpPr>
          <a:xfrm>
            <a:off x="209321" y="930289"/>
            <a:ext cx="3426246" cy="556987"/>
            <a:chOff x="0" y="59609"/>
            <a:chExt cx="5437579" cy="899144"/>
          </a:xfrm>
        </p:grpSpPr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267A5AA1-68CC-A441-84B0-4CC79D74E104}"/>
                </a:ext>
              </a:extLst>
            </p:cNvPr>
            <p:cNvSpPr/>
            <p:nvPr/>
          </p:nvSpPr>
          <p:spPr>
            <a:xfrm>
              <a:off x="0" y="59609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id="{5731F80D-A995-244E-9901-830820EA2147}"/>
                </a:ext>
              </a:extLst>
            </p:cNvPr>
            <p:cNvSpPr txBox="1"/>
            <p:nvPr/>
          </p:nvSpPr>
          <p:spPr>
            <a:xfrm>
              <a:off x="43893" y="103502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/>
                <a:t>远程控制木马</a:t>
              </a:r>
              <a:r>
                <a:rPr lang="en-US" altLang="en-US" sz="2800" kern="1200"/>
                <a:t>/</a:t>
              </a:r>
              <a:r>
                <a:rPr lang="zh-CN" altLang="en-US" sz="2800" kern="1200"/>
                <a:t>软件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20357FA6-09D9-7646-BA23-3E47FAFFC135}"/>
              </a:ext>
            </a:extLst>
          </p:cNvPr>
          <p:cNvSpPr txBox="1"/>
          <p:nvPr/>
        </p:nvSpPr>
        <p:spPr>
          <a:xfrm>
            <a:off x="209320" y="1718631"/>
            <a:ext cx="3398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>
                <a:solidFill>
                  <a:srgbClr val="FF0000"/>
                </a:solidFill>
              </a:rPr>
              <a:t>单一正向</a:t>
            </a:r>
            <a:r>
              <a:rPr kumimoji="1" lang="en-US" altLang="zh-CN" sz="2000">
                <a:solidFill>
                  <a:srgbClr val="FF0000"/>
                </a:solidFill>
              </a:rPr>
              <a:t>/</a:t>
            </a:r>
            <a:r>
              <a:rPr kumimoji="1" lang="zh-CN" altLang="en-US" sz="2000">
                <a:solidFill>
                  <a:srgbClr val="FF0000"/>
                </a:solidFill>
              </a:rPr>
              <a:t>反向</a:t>
            </a:r>
            <a:r>
              <a:rPr kumimoji="1" lang="en" altLang="zh-CN" sz="2000">
                <a:solidFill>
                  <a:srgbClr val="FF0000"/>
                </a:solidFill>
              </a:rPr>
              <a:t>shell</a:t>
            </a:r>
          </a:p>
          <a:p>
            <a:pPr lvl="1"/>
            <a:r>
              <a:rPr kumimoji="1" lang="zh-CN" altLang="en-US" sz="2000" i="1"/>
              <a:t>  </a:t>
            </a:r>
            <a:r>
              <a:rPr kumimoji="1" lang="en" altLang="zh-CN" sz="2000" i="1"/>
              <a:t>tcp/udp</a:t>
            </a:r>
          </a:p>
          <a:p>
            <a:pPr marL="457200" indent="-457200">
              <a:buAutoNum type="arabicPeriod"/>
            </a:pPr>
            <a:endParaRPr kumimoji="1" lang="zh-CN" altLang="en-US" sz="200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EC6EBFE-1318-474F-A370-FD6DF0281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673" y="1379510"/>
            <a:ext cx="6211847" cy="47954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26ECF70-A693-F34E-A21A-BEBFF913E193}"/>
              </a:ext>
            </a:extLst>
          </p:cNvPr>
          <p:cNvSpPr txBox="1"/>
          <p:nvPr/>
        </p:nvSpPr>
        <p:spPr>
          <a:xfrm>
            <a:off x="3861954" y="1718631"/>
            <a:ext cx="139410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Bash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Golang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Java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Lua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Nodejs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Perl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PHP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PowerShell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Python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Ruby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nc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socat</a:t>
            </a:r>
          </a:p>
          <a:p>
            <a:r>
              <a:rPr kumimoji="1"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...</a:t>
            </a:r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0324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51BF459E-15B3-9044-801D-85DAE8A2ABE3}"/>
              </a:ext>
            </a:extLst>
          </p:cNvPr>
          <p:cNvGrpSpPr/>
          <p:nvPr/>
        </p:nvGrpSpPr>
        <p:grpSpPr>
          <a:xfrm>
            <a:off x="209321" y="930289"/>
            <a:ext cx="3426246" cy="556987"/>
            <a:chOff x="0" y="59609"/>
            <a:chExt cx="5437579" cy="899144"/>
          </a:xfrm>
        </p:grpSpPr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267A5AA1-68CC-A441-84B0-4CC79D74E104}"/>
                </a:ext>
              </a:extLst>
            </p:cNvPr>
            <p:cNvSpPr/>
            <p:nvPr/>
          </p:nvSpPr>
          <p:spPr>
            <a:xfrm>
              <a:off x="0" y="59609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id="{5731F80D-A995-244E-9901-830820EA2147}"/>
                </a:ext>
              </a:extLst>
            </p:cNvPr>
            <p:cNvSpPr txBox="1"/>
            <p:nvPr/>
          </p:nvSpPr>
          <p:spPr>
            <a:xfrm>
              <a:off x="43893" y="103502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/>
                <a:t>远程控制木马</a:t>
              </a:r>
              <a:r>
                <a:rPr lang="en-US" altLang="en-US" sz="2800" kern="1200"/>
                <a:t>/</a:t>
              </a:r>
              <a:r>
                <a:rPr lang="zh-CN" altLang="en-US" sz="2800" kern="1200"/>
                <a:t>软件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20357FA6-09D9-7646-BA23-3E47FAFFC135}"/>
              </a:ext>
            </a:extLst>
          </p:cNvPr>
          <p:cNvSpPr txBox="1"/>
          <p:nvPr/>
        </p:nvSpPr>
        <p:spPr>
          <a:xfrm>
            <a:off x="209320" y="1718631"/>
            <a:ext cx="3398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/>
              <a:t>单一正向</a:t>
            </a:r>
            <a:r>
              <a:rPr kumimoji="1" lang="en-US" altLang="zh-CN" sz="2000"/>
              <a:t>/</a:t>
            </a:r>
            <a:r>
              <a:rPr kumimoji="1" lang="zh-CN" altLang="en-US" sz="2000"/>
              <a:t>反向</a:t>
            </a:r>
            <a:r>
              <a:rPr kumimoji="1" lang="en" altLang="zh-CN" sz="2000"/>
              <a:t>shell</a:t>
            </a:r>
          </a:p>
          <a:p>
            <a:pPr lvl="1"/>
            <a:r>
              <a:rPr kumimoji="1" lang="zh-CN" altLang="en-US" sz="2000" i="1"/>
              <a:t>  </a:t>
            </a:r>
            <a:r>
              <a:rPr kumimoji="1" lang="en" altLang="zh-CN" sz="2000" i="1"/>
              <a:t>tcp/udp</a:t>
            </a:r>
          </a:p>
          <a:p>
            <a:pPr lvl="1"/>
            <a:endParaRPr kumimoji="1" lang="en" altLang="zh-CN" sz="2000" i="1"/>
          </a:p>
          <a:p>
            <a:pPr marL="457200" indent="-457200">
              <a:buAutoNum type="arabicPeriod"/>
            </a:pPr>
            <a:r>
              <a:rPr kumimoji="1" lang="zh-CN" altLang="en" sz="2000">
                <a:solidFill>
                  <a:srgbClr val="FF0000"/>
                </a:solidFill>
              </a:rPr>
              <a:t>专业</a:t>
            </a:r>
            <a:r>
              <a:rPr kumimoji="1" lang="en-US" altLang="zh-CN" sz="2000">
                <a:solidFill>
                  <a:srgbClr val="FF0000"/>
                </a:solidFill>
              </a:rPr>
              <a:t>CS</a:t>
            </a:r>
            <a:r>
              <a:rPr kumimoji="1" lang="zh-CN" altLang="en-US" sz="2000">
                <a:solidFill>
                  <a:srgbClr val="FF0000"/>
                </a:solidFill>
              </a:rPr>
              <a:t>远控木马</a:t>
            </a:r>
            <a:endParaRPr kumimoji="1" lang="en-US" altLang="zh-CN" sz="2000">
              <a:solidFill>
                <a:srgbClr val="FF0000"/>
              </a:solidFill>
            </a:endParaRPr>
          </a:p>
          <a:p>
            <a:pPr lvl="1"/>
            <a:r>
              <a:rPr kumimoji="1" lang="zh-CN" altLang="en-US" sz="2000" i="1"/>
              <a:t> </a:t>
            </a:r>
            <a:r>
              <a:rPr kumimoji="1" lang="en-US" altLang="zh-CN" sz="2000" i="1"/>
              <a:t>tcp/udp/http/https/dns</a:t>
            </a:r>
            <a:endParaRPr kumimoji="1" lang="en" altLang="zh-CN" sz="2000" i="1"/>
          </a:p>
          <a:p>
            <a:pPr marL="457200" indent="-457200">
              <a:buAutoNum type="arabicPeriod"/>
            </a:pPr>
            <a:endParaRPr kumimoji="1" lang="zh-CN" altLang="en-US" sz="200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26ECF70-A693-F34E-A21A-BEBFF913E193}"/>
              </a:ext>
            </a:extLst>
          </p:cNvPr>
          <p:cNvSpPr txBox="1"/>
          <p:nvPr/>
        </p:nvSpPr>
        <p:spPr>
          <a:xfrm>
            <a:off x="3766803" y="1718631"/>
            <a:ext cx="15181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冰河</a:t>
            </a:r>
          </a:p>
          <a:p>
            <a:r>
              <a: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灰鸽子</a:t>
            </a:r>
          </a:p>
          <a:p>
            <a:r>
              <a: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上兴远控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PCshare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Gh0stRAT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QuasarRAT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Metasploit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CobaltStrike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Empire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Koadic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Merlin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...</a:t>
            </a:r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A74D17-64E4-CF4B-B68C-463062AA7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574" y="1460086"/>
            <a:ext cx="6335115" cy="41309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19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51BF459E-15B3-9044-801D-85DAE8A2ABE3}"/>
              </a:ext>
            </a:extLst>
          </p:cNvPr>
          <p:cNvGrpSpPr/>
          <p:nvPr/>
        </p:nvGrpSpPr>
        <p:grpSpPr>
          <a:xfrm>
            <a:off x="209321" y="930289"/>
            <a:ext cx="3426246" cy="556987"/>
            <a:chOff x="0" y="59609"/>
            <a:chExt cx="5437579" cy="899144"/>
          </a:xfrm>
        </p:grpSpPr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267A5AA1-68CC-A441-84B0-4CC79D74E104}"/>
                </a:ext>
              </a:extLst>
            </p:cNvPr>
            <p:cNvSpPr/>
            <p:nvPr/>
          </p:nvSpPr>
          <p:spPr>
            <a:xfrm>
              <a:off x="0" y="59609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id="{5731F80D-A995-244E-9901-830820EA2147}"/>
                </a:ext>
              </a:extLst>
            </p:cNvPr>
            <p:cNvSpPr txBox="1"/>
            <p:nvPr/>
          </p:nvSpPr>
          <p:spPr>
            <a:xfrm>
              <a:off x="43893" y="103502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/>
                <a:t>远程控制木马</a:t>
              </a:r>
              <a:r>
                <a:rPr lang="en-US" altLang="en-US" sz="2800" kern="1200"/>
                <a:t>/</a:t>
              </a:r>
              <a:r>
                <a:rPr lang="zh-CN" altLang="en-US" sz="2800" kern="1200"/>
                <a:t>软件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20357FA6-09D9-7646-BA23-3E47FAFFC135}"/>
              </a:ext>
            </a:extLst>
          </p:cNvPr>
          <p:cNvSpPr txBox="1"/>
          <p:nvPr/>
        </p:nvSpPr>
        <p:spPr>
          <a:xfrm>
            <a:off x="209320" y="1718631"/>
            <a:ext cx="33985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/>
              <a:t>单一正向</a:t>
            </a:r>
            <a:r>
              <a:rPr kumimoji="1" lang="en-US" altLang="zh-CN" sz="2000"/>
              <a:t>/</a:t>
            </a:r>
            <a:r>
              <a:rPr kumimoji="1" lang="zh-CN" altLang="en-US" sz="2000"/>
              <a:t>反向</a:t>
            </a:r>
            <a:r>
              <a:rPr kumimoji="1" lang="en" altLang="zh-CN" sz="2000"/>
              <a:t>shell</a:t>
            </a:r>
          </a:p>
          <a:p>
            <a:pPr lvl="1"/>
            <a:r>
              <a:rPr kumimoji="1" lang="zh-CN" altLang="en-US" sz="2000" i="1"/>
              <a:t>  </a:t>
            </a:r>
            <a:r>
              <a:rPr kumimoji="1" lang="en" altLang="zh-CN" sz="2000" i="1"/>
              <a:t>tcp/udp</a:t>
            </a:r>
          </a:p>
          <a:p>
            <a:pPr lvl="1"/>
            <a:endParaRPr kumimoji="1" lang="en" altLang="zh-CN" sz="2000" i="1"/>
          </a:p>
          <a:p>
            <a:pPr marL="457200" indent="-457200">
              <a:buAutoNum type="arabicPeriod"/>
            </a:pPr>
            <a:r>
              <a:rPr kumimoji="1" lang="zh-CN" altLang="en" sz="2000"/>
              <a:t>专业</a:t>
            </a:r>
            <a:r>
              <a:rPr kumimoji="1" lang="en-US" altLang="zh-CN" sz="2000"/>
              <a:t>CS</a:t>
            </a:r>
            <a:r>
              <a:rPr kumimoji="1" lang="zh-CN" altLang="en-US" sz="2000"/>
              <a:t>远控木马</a:t>
            </a:r>
            <a:endParaRPr kumimoji="1" lang="en-US" altLang="zh-CN" sz="2000"/>
          </a:p>
          <a:p>
            <a:pPr lvl="1"/>
            <a:r>
              <a:rPr kumimoji="1" lang="zh-CN" altLang="en-US" sz="2000" i="1"/>
              <a:t> </a:t>
            </a:r>
            <a:r>
              <a:rPr kumimoji="1" lang="en-US" altLang="zh-CN" sz="2000" i="1"/>
              <a:t>tcp/udp/http/https/dns</a:t>
            </a:r>
          </a:p>
          <a:p>
            <a:pPr lvl="1"/>
            <a:endParaRPr kumimoji="1" lang="en" altLang="zh-CN" sz="2000" i="1"/>
          </a:p>
          <a:p>
            <a:pPr marL="457200" indent="-457200">
              <a:buAutoNum type="arabicPeriod"/>
            </a:pPr>
            <a:r>
              <a:rPr kumimoji="1" lang="en-US" altLang="zh-CN" sz="2000">
                <a:solidFill>
                  <a:srgbClr val="FF0000"/>
                </a:solidFill>
              </a:rPr>
              <a:t>WebShell</a:t>
            </a:r>
          </a:p>
          <a:p>
            <a:pPr lvl="1"/>
            <a:r>
              <a:rPr kumimoji="1" lang="zh-CN" altLang="en-US" sz="2000" i="1"/>
              <a:t> </a:t>
            </a:r>
            <a:r>
              <a:rPr kumimoji="1" lang="en-US" altLang="zh-CN" sz="2000" i="1"/>
              <a:t>http/https</a:t>
            </a:r>
            <a:endParaRPr kumimoji="1" lang="en" altLang="zh-CN" sz="2000" i="1"/>
          </a:p>
          <a:p>
            <a:endParaRPr kumimoji="1" lang="en-US" altLang="zh-CN" sz="200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26ECF70-A693-F34E-A21A-BEBFF913E193}"/>
              </a:ext>
            </a:extLst>
          </p:cNvPr>
          <p:cNvSpPr txBox="1"/>
          <p:nvPr/>
        </p:nvSpPr>
        <p:spPr>
          <a:xfrm>
            <a:off x="3766803" y="1718631"/>
            <a:ext cx="117589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ASPXSPY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PHPSPY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JSPSPY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c99shell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Weevely</a:t>
            </a:r>
          </a:p>
          <a:p>
            <a:r>
              <a: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菜刀</a:t>
            </a:r>
          </a:p>
          <a:p>
            <a:r>
              <a: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蚁剑</a:t>
            </a:r>
          </a:p>
          <a:p>
            <a:r>
              <a: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冰蝎</a:t>
            </a:r>
          </a:p>
          <a:p>
            <a:r>
              <a: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哥斯拉</a:t>
            </a:r>
          </a:p>
          <a:p>
            <a:r>
              <a:rPr kumimoji="1"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...</a:t>
            </a:r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DC406A4-37EC-E941-A161-248B59499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078" y="1560443"/>
            <a:ext cx="6628602" cy="37371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119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51BF459E-15B3-9044-801D-85DAE8A2ABE3}"/>
              </a:ext>
            </a:extLst>
          </p:cNvPr>
          <p:cNvGrpSpPr/>
          <p:nvPr/>
        </p:nvGrpSpPr>
        <p:grpSpPr>
          <a:xfrm>
            <a:off x="209321" y="930289"/>
            <a:ext cx="3426246" cy="556987"/>
            <a:chOff x="0" y="59609"/>
            <a:chExt cx="5437579" cy="899144"/>
          </a:xfrm>
        </p:grpSpPr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267A5AA1-68CC-A441-84B0-4CC79D74E104}"/>
                </a:ext>
              </a:extLst>
            </p:cNvPr>
            <p:cNvSpPr/>
            <p:nvPr/>
          </p:nvSpPr>
          <p:spPr>
            <a:xfrm>
              <a:off x="0" y="59609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id="{5731F80D-A995-244E-9901-830820EA2147}"/>
                </a:ext>
              </a:extLst>
            </p:cNvPr>
            <p:cNvSpPr txBox="1"/>
            <p:nvPr/>
          </p:nvSpPr>
          <p:spPr>
            <a:xfrm>
              <a:off x="43893" y="103502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/>
                <a:t>远程控制木马</a:t>
              </a:r>
              <a:r>
                <a:rPr lang="en-US" altLang="en-US" sz="2800" kern="1200"/>
                <a:t>/</a:t>
              </a:r>
              <a:r>
                <a:rPr lang="zh-CN" altLang="en-US" sz="2800" kern="1200"/>
                <a:t>软件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20357FA6-09D9-7646-BA23-3E47FAFFC135}"/>
              </a:ext>
            </a:extLst>
          </p:cNvPr>
          <p:cNvSpPr txBox="1"/>
          <p:nvPr/>
        </p:nvSpPr>
        <p:spPr>
          <a:xfrm>
            <a:off x="209320" y="1718631"/>
            <a:ext cx="339858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/>
              <a:t>单一正向</a:t>
            </a:r>
            <a:r>
              <a:rPr kumimoji="1" lang="en-US" altLang="zh-CN" sz="2000"/>
              <a:t>/</a:t>
            </a:r>
            <a:r>
              <a:rPr kumimoji="1" lang="zh-CN" altLang="en-US" sz="2000"/>
              <a:t>反向</a:t>
            </a:r>
            <a:r>
              <a:rPr kumimoji="1" lang="en" altLang="zh-CN" sz="2000"/>
              <a:t>shell</a:t>
            </a:r>
          </a:p>
          <a:p>
            <a:pPr lvl="1"/>
            <a:r>
              <a:rPr kumimoji="1" lang="zh-CN" altLang="en-US" sz="2000" i="1"/>
              <a:t>  </a:t>
            </a:r>
            <a:r>
              <a:rPr kumimoji="1" lang="en" altLang="zh-CN" sz="2000" i="1"/>
              <a:t>tcp/udp</a:t>
            </a:r>
          </a:p>
          <a:p>
            <a:pPr lvl="1"/>
            <a:endParaRPr kumimoji="1" lang="en" altLang="zh-CN" sz="2000" i="1"/>
          </a:p>
          <a:p>
            <a:pPr marL="457200" indent="-457200">
              <a:buAutoNum type="arabicPeriod"/>
            </a:pPr>
            <a:r>
              <a:rPr kumimoji="1" lang="zh-CN" altLang="en" sz="2000"/>
              <a:t>专业</a:t>
            </a:r>
            <a:r>
              <a:rPr kumimoji="1" lang="en-US" altLang="zh-CN" sz="2000"/>
              <a:t>CS</a:t>
            </a:r>
            <a:r>
              <a:rPr kumimoji="1" lang="zh-CN" altLang="en-US" sz="2000"/>
              <a:t>远控木马</a:t>
            </a:r>
            <a:endParaRPr kumimoji="1" lang="en-US" altLang="zh-CN" sz="2000"/>
          </a:p>
          <a:p>
            <a:pPr lvl="1"/>
            <a:r>
              <a:rPr kumimoji="1" lang="zh-CN" altLang="en-US" sz="2000" i="1"/>
              <a:t> </a:t>
            </a:r>
            <a:r>
              <a:rPr kumimoji="1" lang="en-US" altLang="zh-CN" sz="2000" i="1"/>
              <a:t>tcp/udp/http/https/dns</a:t>
            </a:r>
          </a:p>
          <a:p>
            <a:pPr lvl="1"/>
            <a:endParaRPr kumimoji="1" lang="en" altLang="zh-CN" sz="2000" i="1"/>
          </a:p>
          <a:p>
            <a:pPr marL="457200" indent="-457200">
              <a:buAutoNum type="arabicPeriod"/>
            </a:pPr>
            <a:r>
              <a:rPr kumimoji="1" lang="en-US" altLang="zh-CN" sz="2000"/>
              <a:t>WebShell</a:t>
            </a:r>
          </a:p>
          <a:p>
            <a:pPr lvl="1"/>
            <a:r>
              <a:rPr kumimoji="1" lang="zh-CN" altLang="en-US" sz="2000" i="1"/>
              <a:t> </a:t>
            </a:r>
            <a:r>
              <a:rPr kumimoji="1" lang="en-US" altLang="zh-CN" sz="2000" i="1"/>
              <a:t>http/https</a:t>
            </a:r>
          </a:p>
          <a:p>
            <a:pPr lvl="1"/>
            <a:endParaRPr kumimoji="1" lang="en" altLang="zh-CN" sz="2000" i="1"/>
          </a:p>
          <a:p>
            <a:pPr marL="457200" indent="-457200">
              <a:buAutoNum type="arabicPeriod"/>
            </a:pPr>
            <a:r>
              <a:rPr kumimoji="1" lang="zh-CN" altLang="en-US" sz="2000">
                <a:solidFill>
                  <a:srgbClr val="FF0000"/>
                </a:solidFill>
              </a:rPr>
              <a:t>正规远控软件</a:t>
            </a:r>
            <a:endParaRPr kumimoji="1" lang="en-US" altLang="zh-CN" sz="2000">
              <a:solidFill>
                <a:srgbClr val="FF0000"/>
              </a:solidFill>
            </a:endParaRPr>
          </a:p>
          <a:p>
            <a:pPr lvl="1"/>
            <a:r>
              <a:rPr kumimoji="1" lang="en-US" altLang="zh-CN" sz="2000"/>
              <a:t> </a:t>
            </a:r>
            <a:r>
              <a:rPr kumimoji="1" lang="zh-CN" altLang="en-US" i="1"/>
              <a:t>私有协议</a:t>
            </a:r>
            <a:endParaRPr kumimoji="1" lang="en-US" altLang="zh-CN" sz="2000" i="1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26ECF70-A693-F34E-A21A-BEBFF913E193}"/>
              </a:ext>
            </a:extLst>
          </p:cNvPr>
          <p:cNvSpPr txBox="1"/>
          <p:nvPr/>
        </p:nvSpPr>
        <p:spPr>
          <a:xfrm>
            <a:off x="3766803" y="1718631"/>
            <a:ext cx="15170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RDP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SSH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VNC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TeamViewer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AnyDesk</a:t>
            </a:r>
          </a:p>
          <a:p>
            <a:r>
              <a:rPr kumimoji="1" lang="en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LogMeIn</a:t>
            </a:r>
          </a:p>
          <a:p>
            <a:r>
              <a:rPr kumimoji="1" lang="zh-CN" altLang="en-US">
                <a:latin typeface="Microsoft YaHei" panose="020B0503020204020204" pitchFamily="34" charset="-122"/>
                <a:ea typeface="Microsoft YaHei" panose="020B0503020204020204" pitchFamily="34" charset="-122"/>
              </a:rPr>
              <a:t>向日葵</a:t>
            </a:r>
          </a:p>
          <a:p>
            <a:r>
              <a:rPr kumimoji="1" lang="en-US" altLang="zh-CN">
                <a:latin typeface="Microsoft YaHei" panose="020B0503020204020204" pitchFamily="34" charset="-122"/>
                <a:ea typeface="Microsoft YaHei" panose="020B0503020204020204" pitchFamily="34" charset="-122"/>
              </a:rPr>
              <a:t>...</a:t>
            </a:r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7C5BB9-1A6E-F64E-91B6-E47818442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634" y="1301314"/>
            <a:ext cx="5925045" cy="46888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977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4D6B5C-6887-B34B-A712-768B3D9673D6}"/>
              </a:ext>
            </a:extLst>
          </p:cNvPr>
          <p:cNvGrpSpPr/>
          <p:nvPr/>
        </p:nvGrpSpPr>
        <p:grpSpPr>
          <a:xfrm>
            <a:off x="201524" y="928206"/>
            <a:ext cx="3406649" cy="579319"/>
            <a:chOff x="0" y="1042274"/>
            <a:chExt cx="5437579" cy="899144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A07549A3-2F0F-EF43-AF74-98ECC94A3AAD}"/>
                </a:ext>
              </a:extLst>
            </p:cNvPr>
            <p:cNvSpPr/>
            <p:nvPr/>
          </p:nvSpPr>
          <p:spPr>
            <a:xfrm>
              <a:off x="0" y="1042274"/>
              <a:ext cx="5437579" cy="8991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EFDF3B08-7EFA-E242-A8D1-E55087E2ACC2}"/>
                </a:ext>
              </a:extLst>
            </p:cNvPr>
            <p:cNvSpPr txBox="1"/>
            <p:nvPr/>
          </p:nvSpPr>
          <p:spPr>
            <a:xfrm>
              <a:off x="43893" y="1086167"/>
              <a:ext cx="5349793" cy="8113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900" kern="1200"/>
                <a:t>网络隐蔽通信技巧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22DD56F2-BB2B-5240-8C77-952C8913A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651" y="3400547"/>
            <a:ext cx="3724698" cy="231347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550A1DA-B9C0-0A48-8F56-3A247CB18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578" y="3677814"/>
            <a:ext cx="3836848" cy="200040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4758FA6-0973-E44A-A5D0-D571C3934EFC}"/>
              </a:ext>
            </a:extLst>
          </p:cNvPr>
          <p:cNvSpPr txBox="1"/>
          <p:nvPr/>
        </p:nvSpPr>
        <p:spPr>
          <a:xfrm>
            <a:off x="209320" y="1718631"/>
            <a:ext cx="5169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kumimoji="1" lang="zh-CN" altLang="en-US" sz="2000">
                <a:solidFill>
                  <a:srgbClr val="FF0000"/>
                </a:solidFill>
                <a:latin typeface="+mn-ea"/>
              </a:rPr>
              <a:t>正反向</a:t>
            </a:r>
            <a:r>
              <a:rPr kumimoji="1" lang="en-US" altLang="zh-CN" sz="2000">
                <a:solidFill>
                  <a:srgbClr val="FF0000"/>
                </a:solidFill>
                <a:latin typeface="+mn-ea"/>
              </a:rPr>
              <a:t>TCP/UDP</a:t>
            </a:r>
            <a:r>
              <a:rPr kumimoji="1" lang="zh-CN" altLang="en-US" sz="2000">
                <a:solidFill>
                  <a:srgbClr val="FF0000"/>
                </a:solidFill>
                <a:latin typeface="+mn-ea"/>
              </a:rPr>
              <a:t>协议</a:t>
            </a:r>
            <a:endParaRPr kumimoji="1" lang="en" altLang="zh-CN" sz="200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>
                <a:latin typeface="+mn-ea"/>
              </a:rPr>
              <a:t>TCP</a:t>
            </a:r>
            <a:r>
              <a:rPr kumimoji="1" lang="zh-CN" altLang="en" sz="1600">
                <a:latin typeface="+mn-ea"/>
              </a:rPr>
              <a:t>最常见</a:t>
            </a:r>
            <a:r>
              <a:rPr kumimoji="1" lang="zh-CN" altLang="en-US" sz="1600">
                <a:latin typeface="+mn-ea"/>
              </a:rPr>
              <a:t>，巧用常见端口绕过端口封锁</a:t>
            </a:r>
            <a:endParaRPr kumimoji="1" lang="en-US" altLang="zh-CN" sz="160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endParaRPr kumimoji="1" lang="en" altLang="zh-CN" sz="160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en" altLang="zh-CN" sz="1600">
                <a:latin typeface="+mn-ea"/>
              </a:rPr>
              <a:t>UDP</a:t>
            </a:r>
            <a:r>
              <a:rPr kumimoji="1" lang="zh-CN" altLang="en-US" sz="1600">
                <a:latin typeface="+mn-ea"/>
              </a:rPr>
              <a:t>常被忽略，缺乏检测</a:t>
            </a:r>
            <a:endParaRPr kumimoji="1" lang="en-US" altLang="zh-CN" sz="160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endParaRPr kumimoji="1" lang="en-US" altLang="zh-CN" sz="1600">
              <a:latin typeface="+mn-ea"/>
            </a:endParaRPr>
          </a:p>
          <a:p>
            <a:pPr marL="342900" indent="-342900">
              <a:buFont typeface="+mj-ea"/>
              <a:buAutoNum type="circleNumDbPlain"/>
            </a:pPr>
            <a:r>
              <a:rPr kumimoji="1" lang="zh-CN" altLang="en-US" sz="1600">
                <a:latin typeface="+mn-ea"/>
              </a:rPr>
              <a:t>通讯加密（如</a:t>
            </a:r>
            <a:r>
              <a:rPr kumimoji="1" lang="en-US" altLang="zh-CN" sz="1600">
                <a:latin typeface="+mn-ea"/>
              </a:rPr>
              <a:t>TLS</a:t>
            </a:r>
            <a:r>
              <a:rPr kumimoji="1" lang="zh-CN" altLang="en-US" sz="1600">
                <a:latin typeface="+mn-ea"/>
              </a:rPr>
              <a:t>）绕过内容检测</a:t>
            </a:r>
            <a:endParaRPr kumimoji="1" lang="en-US" altLang="zh-CN" sz="1600">
              <a:latin typeface="+mn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FF951F0-9D8C-F344-ACF3-40295811CC09}"/>
              </a:ext>
            </a:extLst>
          </p:cNvPr>
          <p:cNvSpPr/>
          <p:nvPr/>
        </p:nvSpPr>
        <p:spPr>
          <a:xfrm>
            <a:off x="100022" y="6132660"/>
            <a:ext cx="35081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400">
                <a:effectLst/>
              </a:rPr>
              <a:t>sh</a:t>
            </a:r>
            <a:r>
              <a:rPr lang="en" altLang="zh-CN" sz="1400"/>
              <a:t> -i &gt;&amp; /dev/</a:t>
            </a:r>
            <a:r>
              <a:rPr lang="en" altLang="zh-CN" sz="1400">
                <a:solidFill>
                  <a:srgbClr val="FF0000"/>
                </a:solidFill>
              </a:rPr>
              <a:t>tcp</a:t>
            </a:r>
            <a:r>
              <a:rPr lang="en" altLang="zh-CN" sz="1400"/>
              <a:t>/</a:t>
            </a:r>
            <a:r>
              <a:rPr lang="en" altLang="zh-CN" sz="1400">
                <a:effectLst/>
              </a:rPr>
              <a:t>119.91.101.45</a:t>
            </a:r>
            <a:r>
              <a:rPr lang="en" altLang="zh-CN" sz="1400"/>
              <a:t>/</a:t>
            </a:r>
            <a:r>
              <a:rPr lang="en" altLang="zh-CN" sz="1400">
                <a:solidFill>
                  <a:srgbClr val="FF0000"/>
                </a:solidFill>
                <a:effectLst/>
              </a:rPr>
              <a:t>80</a:t>
            </a:r>
            <a:r>
              <a:rPr lang="en" altLang="zh-CN" sz="1400"/>
              <a:t> 0&gt;&amp;1</a:t>
            </a:r>
            <a:endParaRPr lang="zh-CN" altLang="en-US" sz="140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462C6A3-55B1-334A-B050-92EDC8F51349}"/>
              </a:ext>
            </a:extLst>
          </p:cNvPr>
          <p:cNvSpPr/>
          <p:nvPr/>
        </p:nvSpPr>
        <p:spPr>
          <a:xfrm>
            <a:off x="4233651" y="6132660"/>
            <a:ext cx="35081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400">
                <a:effectLst/>
              </a:rPr>
              <a:t>sh</a:t>
            </a:r>
            <a:r>
              <a:rPr lang="en" altLang="zh-CN" sz="1400"/>
              <a:t> -i &gt;&amp; /dev/</a:t>
            </a:r>
            <a:r>
              <a:rPr lang="en-US" altLang="zh-CN" sz="1400">
                <a:solidFill>
                  <a:srgbClr val="FF0000"/>
                </a:solidFill>
              </a:rPr>
              <a:t>udp</a:t>
            </a:r>
            <a:r>
              <a:rPr lang="en" altLang="zh-CN" sz="1400"/>
              <a:t>/</a:t>
            </a:r>
            <a:r>
              <a:rPr lang="en" altLang="zh-CN" sz="1400">
                <a:effectLst/>
              </a:rPr>
              <a:t>119.91.101.45</a:t>
            </a:r>
            <a:r>
              <a:rPr lang="en" altLang="zh-CN" sz="1400"/>
              <a:t>/</a:t>
            </a:r>
            <a:r>
              <a:rPr lang="en" altLang="zh-CN" sz="1400">
                <a:effectLst/>
              </a:rPr>
              <a:t>80</a:t>
            </a:r>
            <a:r>
              <a:rPr lang="en" altLang="zh-CN" sz="1400"/>
              <a:t> 0&gt;&amp;1</a:t>
            </a:r>
            <a:endParaRPr lang="zh-CN" altLang="en-US" sz="140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0DAC3CB-BBBF-6542-BE10-C5213CD56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6574" y="3270838"/>
            <a:ext cx="3800683" cy="301571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3" name="下箭头 22">
            <a:extLst>
              <a:ext uri="{FF2B5EF4-FFF2-40B4-BE49-F238E27FC236}">
                <a16:creationId xmlns:a16="http://schemas.microsoft.com/office/drawing/2014/main" id="{8F5430FB-3D32-7646-86A7-D3C4582296A0}"/>
              </a:ext>
            </a:extLst>
          </p:cNvPr>
          <p:cNvSpPr/>
          <p:nvPr/>
        </p:nvSpPr>
        <p:spPr>
          <a:xfrm>
            <a:off x="8808748" y="2736935"/>
            <a:ext cx="267456" cy="4109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上箭头 23">
            <a:extLst>
              <a:ext uri="{FF2B5EF4-FFF2-40B4-BE49-F238E27FC236}">
                <a16:creationId xmlns:a16="http://schemas.microsoft.com/office/drawing/2014/main" id="{CDAFB193-2961-DD40-9AFB-A3A68DA596EC}"/>
              </a:ext>
            </a:extLst>
          </p:cNvPr>
          <p:cNvSpPr/>
          <p:nvPr/>
        </p:nvSpPr>
        <p:spPr>
          <a:xfrm>
            <a:off x="1325179" y="5786666"/>
            <a:ext cx="262905" cy="3459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上箭头 24">
            <a:extLst>
              <a:ext uri="{FF2B5EF4-FFF2-40B4-BE49-F238E27FC236}">
                <a16:creationId xmlns:a16="http://schemas.microsoft.com/office/drawing/2014/main" id="{D26E1300-A24F-094E-BB78-39F589B28C0C}"/>
              </a:ext>
            </a:extLst>
          </p:cNvPr>
          <p:cNvSpPr/>
          <p:nvPr/>
        </p:nvSpPr>
        <p:spPr>
          <a:xfrm>
            <a:off x="5488016" y="5799754"/>
            <a:ext cx="262905" cy="3459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FF5FE1FA-41E2-EF40-8B85-5F31167AAE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262483"/>
            <a:ext cx="5960409" cy="135152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4530</TotalTime>
  <Words>4815</Words>
  <Application>Microsoft Macintosh PowerPoint</Application>
  <PresentationFormat>宽屏</PresentationFormat>
  <Paragraphs>711</Paragraphs>
  <Slides>39</Slides>
  <Notes>30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8" baseType="lpstr">
      <vt:lpstr>-apple-system</vt:lpstr>
      <vt:lpstr>等线</vt:lpstr>
      <vt:lpstr>华文中宋</vt:lpstr>
      <vt:lpstr>Microsoft YaHei</vt:lpstr>
      <vt:lpstr>Microsoft YaHei</vt:lpstr>
      <vt:lpstr>Arial</vt:lpstr>
      <vt:lpstr>Helvetica Neue</vt:lpstr>
      <vt:lpstr>Wingdings</vt:lpstr>
      <vt:lpstr>Office 主题​​</vt:lpstr>
      <vt:lpstr>红蓝对抗之隐蔽通信应用及防御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感谢观看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T143138</cp:lastModifiedBy>
  <cp:revision>575</cp:revision>
  <dcterms:created xsi:type="dcterms:W3CDTF">2019-06-19T02:08:00Z</dcterms:created>
  <dcterms:modified xsi:type="dcterms:W3CDTF">2021-09-27T08:18:09Z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