
<file path=[Content_Types].xml><?xml version="1.0" encoding="utf-8"?>
<Types xmlns="http://schemas.openxmlformats.org/package/2006/content-types">
  <Default Extension="jpeg" ContentType="image/jpe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56"/>
  </p:handoutMasterIdLst>
  <p:sldIdLst>
    <p:sldId id="258" r:id="rId3"/>
    <p:sldId id="266" r:id="rId5"/>
    <p:sldId id="1276" r:id="rId6"/>
    <p:sldId id="269" r:id="rId7"/>
    <p:sldId id="297" r:id="rId8"/>
    <p:sldId id="1277" r:id="rId9"/>
    <p:sldId id="259" r:id="rId10"/>
    <p:sldId id="274" r:id="rId11"/>
    <p:sldId id="383" r:id="rId12"/>
    <p:sldId id="275" r:id="rId13"/>
    <p:sldId id="277" r:id="rId14"/>
    <p:sldId id="278" r:id="rId15"/>
    <p:sldId id="395" r:id="rId16"/>
    <p:sldId id="394" r:id="rId17"/>
    <p:sldId id="385" r:id="rId18"/>
    <p:sldId id="387" r:id="rId19"/>
    <p:sldId id="281" r:id="rId20"/>
    <p:sldId id="397" r:id="rId21"/>
    <p:sldId id="282" r:id="rId22"/>
    <p:sldId id="396" r:id="rId23"/>
    <p:sldId id="286" r:id="rId24"/>
    <p:sldId id="287" r:id="rId25"/>
    <p:sldId id="285" r:id="rId26"/>
    <p:sldId id="290" r:id="rId27"/>
    <p:sldId id="293" r:id="rId28"/>
    <p:sldId id="308" r:id="rId29"/>
    <p:sldId id="309" r:id="rId30"/>
    <p:sldId id="314" r:id="rId31"/>
    <p:sldId id="316" r:id="rId32"/>
    <p:sldId id="321" r:id="rId33"/>
    <p:sldId id="322" r:id="rId34"/>
    <p:sldId id="323" r:id="rId35"/>
    <p:sldId id="327" r:id="rId36"/>
    <p:sldId id="328" r:id="rId37"/>
    <p:sldId id="342" r:id="rId38"/>
    <p:sldId id="343" r:id="rId39"/>
    <p:sldId id="392" r:id="rId40"/>
    <p:sldId id="393" r:id="rId41"/>
    <p:sldId id="388" r:id="rId42"/>
    <p:sldId id="389" r:id="rId43"/>
    <p:sldId id="390" r:id="rId44"/>
    <p:sldId id="391" r:id="rId45"/>
    <p:sldId id="353" r:id="rId46"/>
    <p:sldId id="356" r:id="rId47"/>
    <p:sldId id="359" r:id="rId48"/>
    <p:sldId id="398" r:id="rId49"/>
    <p:sldId id="399" r:id="rId50"/>
    <p:sldId id="400" r:id="rId51"/>
    <p:sldId id="401" r:id="rId52"/>
    <p:sldId id="402" r:id="rId53"/>
    <p:sldId id="403" r:id="rId54"/>
    <p:sldId id="263" r:id="rId55"/>
  </p:sldIdLst>
  <p:sldSz cx="9144000" cy="5147945"/>
  <p:notesSz cx="9144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82342" autoAdjust="0"/>
  </p:normalViewPr>
  <p:slideViewPr>
    <p:cSldViewPr snapToGrid="0">
      <p:cViewPr varScale="1">
        <p:scale>
          <a:sx n="137" d="100"/>
          <a:sy n="137" d="100"/>
        </p:scale>
        <p:origin x="571" y="96"/>
      </p:cViewPr>
      <p:guideLst>
        <p:guide orient="horz" pos="1621"/>
        <p:guide pos="2880"/>
      </p:guideLst>
    </p:cSldViewPr>
  </p:slideViewPr>
  <p:notesTextViewPr>
    <p:cViewPr>
      <p:scale>
        <a:sx n="1" d="1"/>
        <a:sy n="1" d="1"/>
      </p:scale>
      <p:origin x="0" y="0"/>
    </p:cViewPr>
  </p:notesTextViewPr>
  <p:notesViewPr>
    <p:cSldViewPr snapToGrid="0">
      <p:cViewPr varScale="1">
        <p:scale>
          <a:sx n="42" d="100"/>
          <a:sy n="42" d="100"/>
        </p:scale>
        <p:origin x="-182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509F365D-AA10-4C0C-B452-4F0CE4502AE3}" type="datetimeFigureOut">
              <a:rPr lang="zh-CN" altLang="en-US" smtClean="0"/>
            </a:fld>
            <a:endParaRPr lang="zh-CN" altLang="en-US"/>
          </a:p>
        </p:txBody>
      </p:sp>
      <p:sp>
        <p:nvSpPr>
          <p:cNvPr id="4" name="页脚占位符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87FAEAE-4ACC-492E-9499-2FF78CD2234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6188" y="857250"/>
            <a:ext cx="4111625"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w="12700">
            <a:solidFill>
              <a:srgbClr val="000000"/>
            </a:solidFill>
            <a:miter lim="800000"/>
          </a:ln>
        </p:spPr>
      </p:sp>
      <p:sp>
        <p:nvSpPr>
          <p:cNvPr id="3" name="备注占位符 2"/>
          <p:cNvSpPr>
            <a:spLocks noGrp="1"/>
          </p:cNvSpPr>
          <p:nvPr>
            <p:ph type="body" idx="1"/>
          </p:nvPr>
        </p:nvSpPr>
        <p:spPr>
          <a:xfrm>
            <a:off x="681038" y="4722813"/>
            <a:ext cx="5453062" cy="4473575"/>
          </a:xfrm>
          <a:prstGeom prst="rect">
            <a:avLst/>
          </a:prstGeom>
        </p:spPr>
        <p:txBody>
          <a:bodyPr>
            <a:normAutofit/>
          </a:bodyPr>
          <a:lstStyle/>
          <a:p>
            <a:pPr eaLnBrk="1" hangingPunct="1">
              <a:spcBef>
                <a:spcPct val="0"/>
              </a:spcBef>
              <a:defRPr/>
            </a:pPr>
            <a:endParaRPr lang="en-US" altLang="zh-CN" dirty="0"/>
          </a:p>
        </p:txBody>
      </p:sp>
      <p:sp>
        <p:nvSpPr>
          <p:cNvPr id="798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fld id="{CEED3264-6E26-42F3-8473-509DA663746A}"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1E010D-BE10-488B-A1EF-8FB301E61BD5}"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p:sp>
      <p:sp>
        <p:nvSpPr>
          <p:cNvPr id="67587" name="备注占位符 2"/>
          <p:cNvSpPr>
            <a:spLocks noGrp="1"/>
          </p:cNvSpPr>
          <p:nvPr>
            <p:ph type="body" idx="1"/>
          </p:nvPr>
        </p:nvSpPr>
        <p:spPr bwMode="auto">
          <a:xfrm>
            <a:off x="681038" y="4722813"/>
            <a:ext cx="5453062" cy="4473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7588"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fld id="{33BE64B7-68F9-4002-B787-D5FF8278A68B}" type="datetime1">
              <a:rPr lang="zh-CN" altLang="en-US" smtClean="0"/>
            </a:fld>
            <a:endParaRPr lang="zh-CN" altLang="en-US"/>
          </a:p>
        </p:txBody>
      </p:sp>
      <p:sp>
        <p:nvSpPr>
          <p:cNvPr id="67589"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fld id="{4004B8C7-A0AD-4FA8-8745-353A112358F1}"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1E010D-BE10-488B-A1EF-8FB301E61BD5}" type="slidenum">
              <a:rPr lang="zh-CN" altLang="en-US" smtClean="0"/>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1E010D-BE10-488B-A1EF-8FB301E61BD5}"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30723" name="灯片编号占位符 3"/>
          <p:cNvSpPr>
            <a:spLocks noGrp="1"/>
          </p:cNvSpPr>
          <p:nvPr>
            <p:ph type="sldNum" sz="quarter" idx="5"/>
          </p:nvPr>
        </p:nvSpPr>
        <p:spPr>
          <a:noFill/>
        </p:spPr>
        <p:txBody>
          <a:bodyPr/>
          <a:lstStyle>
            <a:lvl1pPr>
              <a:defRPr kumimoji="1" sz="2400">
                <a:solidFill>
                  <a:schemeClr val="tx1"/>
                </a:solidFill>
                <a:latin typeface="Arial" panose="020B0604020202090204" pitchFamily="34" charset="0"/>
                <a:ea typeface="宋体" pitchFamily="2" charset="-122"/>
              </a:defRPr>
            </a:lvl1pPr>
            <a:lvl2pPr marL="742950" indent="-285750">
              <a:defRPr kumimoji="1" sz="2400">
                <a:solidFill>
                  <a:schemeClr val="tx1"/>
                </a:solidFill>
                <a:latin typeface="Arial" panose="020B0604020202090204" pitchFamily="34" charset="0"/>
                <a:ea typeface="宋体" pitchFamily="2" charset="-122"/>
              </a:defRPr>
            </a:lvl2pPr>
            <a:lvl3pPr marL="1143000" indent="-228600">
              <a:defRPr kumimoji="1" sz="2400">
                <a:solidFill>
                  <a:schemeClr val="tx1"/>
                </a:solidFill>
                <a:latin typeface="Arial" panose="020B0604020202090204" pitchFamily="34" charset="0"/>
                <a:ea typeface="宋体" pitchFamily="2" charset="-122"/>
              </a:defRPr>
            </a:lvl3pPr>
            <a:lvl4pPr marL="1600200" indent="-228600">
              <a:defRPr kumimoji="1" sz="2400">
                <a:solidFill>
                  <a:schemeClr val="tx1"/>
                </a:solidFill>
                <a:latin typeface="Arial" panose="020B0604020202090204" pitchFamily="34" charset="0"/>
                <a:ea typeface="宋体" pitchFamily="2" charset="-122"/>
              </a:defRPr>
            </a:lvl4pPr>
            <a:lvl5pPr marL="2057400" indent="-228600">
              <a:defRPr kumimoji="1" sz="2400">
                <a:solidFill>
                  <a:schemeClr val="tx1"/>
                </a:solidFill>
                <a:latin typeface="Arial" panose="020B0604020202090204" pitchFamily="34" charset="0"/>
                <a:ea typeface="宋体" pitchFamily="2" charset="-122"/>
              </a:defRPr>
            </a:lvl5pPr>
            <a:lvl6pPr marL="2514600" indent="-228600" fontAlgn="base">
              <a:spcBef>
                <a:spcPct val="0"/>
              </a:spcBef>
              <a:spcAft>
                <a:spcPct val="0"/>
              </a:spcAft>
              <a:defRPr kumimoji="1" sz="2400">
                <a:solidFill>
                  <a:schemeClr val="tx1"/>
                </a:solidFill>
                <a:latin typeface="Arial" panose="020B0604020202090204" pitchFamily="34" charset="0"/>
                <a:ea typeface="宋体" pitchFamily="2" charset="-122"/>
              </a:defRPr>
            </a:lvl6pPr>
            <a:lvl7pPr marL="2971800" indent="-228600" fontAlgn="base">
              <a:spcBef>
                <a:spcPct val="0"/>
              </a:spcBef>
              <a:spcAft>
                <a:spcPct val="0"/>
              </a:spcAft>
              <a:defRPr kumimoji="1" sz="2400">
                <a:solidFill>
                  <a:schemeClr val="tx1"/>
                </a:solidFill>
                <a:latin typeface="Arial" panose="020B0604020202090204" pitchFamily="34" charset="0"/>
                <a:ea typeface="宋体" pitchFamily="2" charset="-122"/>
              </a:defRPr>
            </a:lvl7pPr>
            <a:lvl8pPr marL="3429000" indent="-228600" fontAlgn="base">
              <a:spcBef>
                <a:spcPct val="0"/>
              </a:spcBef>
              <a:spcAft>
                <a:spcPct val="0"/>
              </a:spcAft>
              <a:defRPr kumimoji="1" sz="2400">
                <a:solidFill>
                  <a:schemeClr val="tx1"/>
                </a:solidFill>
                <a:latin typeface="Arial" panose="020B0604020202090204" pitchFamily="34" charset="0"/>
                <a:ea typeface="宋体" pitchFamily="2" charset="-122"/>
              </a:defRPr>
            </a:lvl8pPr>
            <a:lvl9pPr marL="3886200" indent="-228600" fontAlgn="base">
              <a:spcBef>
                <a:spcPct val="0"/>
              </a:spcBef>
              <a:spcAft>
                <a:spcPct val="0"/>
              </a:spcAft>
              <a:defRPr kumimoji="1" sz="2400">
                <a:solidFill>
                  <a:schemeClr val="tx1"/>
                </a:solidFill>
                <a:latin typeface="Arial" panose="020B0604020202090204" pitchFamily="34" charset="0"/>
                <a:ea typeface="宋体" pitchFamily="2" charset="-122"/>
              </a:defRPr>
            </a:lvl9pPr>
          </a:lstStyle>
          <a:p>
            <a:fld id="{B889D134-EE8D-4C63-AE3C-1D97381DF4CA}" type="slidenum">
              <a:rPr kumimoji="0" lang="zh-CN" altLang="en-US" sz="1200"/>
            </a:fld>
            <a:endParaRPr kumimoji="0"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A1E010D-BE10-488B-A1EF-8FB301E61BD5}"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p:sp>
      <p:sp>
        <p:nvSpPr>
          <p:cNvPr id="93187" name="备注占位符 2"/>
          <p:cNvSpPr>
            <a:spLocks noGrp="1"/>
          </p:cNvSpPr>
          <p:nvPr>
            <p:ph type="body" idx="1"/>
          </p:nvPr>
        </p:nvSpPr>
        <p:spPr bwMode="auto">
          <a:xfrm>
            <a:off x="681038" y="4722813"/>
            <a:ext cx="5453062" cy="4473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3188"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fld id="{E5256BED-B5AC-4BDA-AF3A-8308BA63568E}" type="datetime1">
              <a:rPr lang="zh-CN" altLang="en-US" smtClean="0"/>
            </a:fld>
            <a:endParaRPr lang="zh-CN" altLang="en-US"/>
          </a:p>
        </p:txBody>
      </p:sp>
      <p:sp>
        <p:nvSpPr>
          <p:cNvPr id="93189"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fld id="{FB7A1093-DEEB-44C2-B382-4625154C5E50}"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p:sp>
      <p:sp>
        <p:nvSpPr>
          <p:cNvPr id="94211" name="备注占位符 2"/>
          <p:cNvSpPr>
            <a:spLocks noGrp="1"/>
          </p:cNvSpPr>
          <p:nvPr>
            <p:ph type="body" idx="1"/>
          </p:nvPr>
        </p:nvSpPr>
        <p:spPr bwMode="auto">
          <a:xfrm>
            <a:off x="681038" y="4722813"/>
            <a:ext cx="5453062" cy="4473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94212"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fld id="{87715E3E-B18D-438B-96E4-AD515A58572D}" type="datetime1">
              <a:rPr lang="zh-CN" altLang="en-US" smtClean="0"/>
            </a:fld>
            <a:endParaRPr lang="zh-CN" altLang="en-US"/>
          </a:p>
        </p:txBody>
      </p:sp>
      <p:sp>
        <p:nvSpPr>
          <p:cNvPr id="94213"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fld id="{0406226A-8C34-42FC-8263-21B53DEEFE3E}"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那么什么是</a:t>
            </a:r>
            <a:r>
              <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APT</a:t>
            </a: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攻击呢？</a:t>
            </a:r>
            <a:endPar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endParaRPr>
          </a:p>
          <a:p>
            <a:r>
              <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APT</a:t>
            </a: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是</a:t>
            </a:r>
            <a:r>
              <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Advanced Persistent Threat</a:t>
            </a: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的首字母简写，中文名称叫“高级持续性威胁”</a:t>
            </a:r>
            <a:r>
              <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a:t>
            </a: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堪称是在网络空间里进行的军事对抗。</a:t>
            </a:r>
            <a:endPar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endParaRPr>
          </a:p>
          <a:p>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从传统安全威胁发展到高级持续性威胁，</a:t>
            </a:r>
            <a:r>
              <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APT</a:t>
            </a: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攻击具备了几个突出的特点：</a:t>
            </a:r>
            <a:endPar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endParaRPr>
          </a:p>
          <a:p>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第一，攻击目标明确。</a:t>
            </a:r>
            <a:r>
              <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APT</a:t>
            </a: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攻击通常由具备国家或组织背景的黑客组织发起，这一类攻击通常具有明确的攻击目的，会有针对性地收集和窃取高价值的数据，控制和破坏重要信息系统。通常以国家、军队、政府及企事业单位重要网络和服务器系统为目标，以恶意商业竞争、窃取机密数据和造成服务不可用为目的。</a:t>
            </a:r>
            <a:endPar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endParaRPr>
          </a:p>
          <a:p>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第二，攻击手段高级。</a:t>
            </a:r>
            <a:r>
              <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APT</a:t>
            </a: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并不是某一种攻击类型，为达目的，</a:t>
            </a:r>
            <a:r>
              <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APT</a:t>
            </a: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组织有战术性地综合利用各种技术手段，不仅包括各种</a:t>
            </a:r>
            <a:r>
              <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0day</a:t>
            </a: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漏洞利用，还有各种常见漏洞利用、绕过策略等，穿透能力非常强。</a:t>
            </a:r>
            <a:endParaRPr kumimoji="1" lang="zh-CN" altLang="en-US" b="1"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第三，攻击时间长，持续分析用户行为，利用大量跳板和渗透技术，不达到攻击目的决不罢休，并不断调整攻击策略，以保持对目标的访问或控制。</a:t>
            </a:r>
            <a:endPar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第四，攻击者的目的在于长期掌握目标系统的访问权或控制权，采用定制恶意软件，通过变形、加密等技术逃避检测，在目标系统内部不断扩散，长时间潜伏</a:t>
            </a:r>
            <a:r>
              <a:rPr kumimoji="0" lang="zh-CN" altLang="en-US" noProof="0" dirty="0">
                <a:ln>
                  <a:noFill/>
                </a:ln>
                <a:solidFill>
                  <a:schemeClr val="tx1"/>
                </a:solidFill>
                <a:effectLst/>
                <a:uLnTx/>
                <a:uFillTx/>
                <a:latin typeface="+mn-lt"/>
                <a:ea typeface="+mn-ea"/>
                <a:sym typeface="+mn-ea"/>
              </a:rPr>
              <a:t>，</a:t>
            </a: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以求可持续获得数据或在特定时间对目标系统实施毁灭性打击。重要的网络系统应长期对</a:t>
            </a:r>
            <a:r>
              <a:rPr kumimoji="1" lang="en-US" altLang="zh-CN"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APT</a:t>
            </a:r>
            <a:r>
              <a:rPr kumimoji="1" lang="zh-CN" altLang="en-US"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sym typeface="+mn-ea"/>
              </a:rPr>
              <a:t>攻击设防。</a:t>
            </a:r>
            <a:endParaRPr lang="zh-CN" altLang="en-US" dirty="0"/>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8975" y="1143000"/>
            <a:ext cx="5480050" cy="3086100"/>
          </a:xfrm>
        </p:spPr>
      </p:sp>
      <p:sp>
        <p:nvSpPr>
          <p:cNvPr id="3" name="备注占位符 2"/>
          <p:cNvSpPr>
            <a:spLocks noGrp="1"/>
          </p:cNvSpPr>
          <p:nvPr>
            <p:ph type="body" idx="1"/>
          </p:nvPr>
        </p:nvSpPr>
        <p:spPr/>
        <p:txBody>
          <a:bodyPr/>
          <a:lstStyle/>
          <a:p>
            <a:r>
              <a:rPr lang="zh-CN" altLang="en-US" sz="1200" dirty="0">
                <a:solidFill>
                  <a:schemeClr val="bg1">
                    <a:lumMod val="75000"/>
                  </a:schemeClr>
                </a:solidFill>
                <a:sym typeface="+mn-ea"/>
              </a:rPr>
              <a:t>以下为近年来典型的一些</a:t>
            </a:r>
            <a:r>
              <a:rPr lang="en-US" altLang="zh-CN" sz="1200" dirty="0">
                <a:solidFill>
                  <a:schemeClr val="bg1">
                    <a:lumMod val="75000"/>
                  </a:schemeClr>
                </a:solidFill>
                <a:sym typeface="+mn-ea"/>
              </a:rPr>
              <a:t>APT</a:t>
            </a:r>
            <a:r>
              <a:rPr lang="zh-CN" altLang="en-US" sz="1200" dirty="0">
                <a:solidFill>
                  <a:schemeClr val="bg1">
                    <a:lumMod val="75000"/>
                  </a:schemeClr>
                </a:solidFill>
                <a:sym typeface="+mn-ea"/>
              </a:rPr>
              <a:t>攻击事件</a:t>
            </a:r>
            <a:r>
              <a:rPr lang="zh-CN" altLang="en-US" sz="1200" dirty="0">
                <a:solidFill>
                  <a:schemeClr val="bg1">
                    <a:lumMod val="75000"/>
                  </a:schemeClr>
                </a:solidFill>
                <a:sym typeface="Wingdings" panose="05000000000000000000" pitchFamily="2" charset="2"/>
              </a:rPr>
              <a:t>（建议挑选一两个国外的说一下，重点要指出随着中国综合国力经济水平国际地位的上升，针对中国的</a:t>
            </a:r>
            <a:r>
              <a:rPr lang="en-US" altLang="zh-CN" sz="1200" dirty="0">
                <a:solidFill>
                  <a:schemeClr val="bg1">
                    <a:lumMod val="75000"/>
                  </a:schemeClr>
                </a:solidFill>
                <a:sym typeface="Wingdings" panose="05000000000000000000" pitchFamily="2" charset="2"/>
              </a:rPr>
              <a:t>APT</a:t>
            </a:r>
            <a:r>
              <a:rPr lang="zh-CN" altLang="en-US" sz="1200" dirty="0">
                <a:solidFill>
                  <a:schemeClr val="bg1">
                    <a:lumMod val="75000"/>
                  </a:schemeClr>
                </a:solidFill>
                <a:sym typeface="Wingdings" panose="05000000000000000000" pitchFamily="2" charset="2"/>
              </a:rPr>
              <a:t>攻击越来越多）：</a:t>
            </a:r>
            <a:endParaRPr lang="en-US" altLang="zh-CN" sz="1200" dirty="0">
              <a:solidFill>
                <a:schemeClr val="bg1">
                  <a:lumMod val="75000"/>
                </a:schemeClr>
              </a:solidFill>
              <a:sym typeface="+mn-ea"/>
            </a:endParaRPr>
          </a:p>
          <a:p>
            <a:r>
              <a:rPr lang="zh-CN" altLang="en-US" sz="1200" dirty="0">
                <a:solidFill>
                  <a:schemeClr val="bg1">
                    <a:lumMod val="75000"/>
                  </a:schemeClr>
                </a:solidFill>
                <a:sym typeface="+mn-ea"/>
              </a:rPr>
              <a:t>2009年12月，Google遭受到代号为“极光行动”（Operation Aurora）的网络攻击，未知恶意程序渗透到Google内部终端数月，成功渗透进入Google邮件服务器，大量数据被窃取。</a:t>
            </a:r>
            <a:endParaRPr lang="zh-CN" altLang="en-US" sz="1200" dirty="0">
              <a:solidFill>
                <a:schemeClr val="bg1">
                  <a:lumMod val="75000"/>
                </a:schemeClr>
              </a:solidFill>
            </a:endParaRPr>
          </a:p>
          <a:p>
            <a:r>
              <a:rPr lang="zh-CN" altLang="en-US" sz="1200" dirty="0">
                <a:solidFill>
                  <a:schemeClr val="bg1">
                    <a:lumMod val="75000"/>
                  </a:schemeClr>
                </a:solidFill>
                <a:sym typeface="+mn-ea"/>
              </a:rPr>
              <a:t>2010年7月，“超级工厂病毒（Stuxnet）”爆发，主要攻击目标是伊朗的布什尔核电站。它利用了微软操作系统中至少4个漏洞，其中有3个全新的0day漏洞。它是第一个直接破坏现实世界中工业基础设施的恶意代码。</a:t>
            </a:r>
            <a:endParaRPr lang="zh-CN" altLang="en-US" sz="1200" dirty="0">
              <a:solidFill>
                <a:schemeClr val="bg1">
                  <a:lumMod val="75000"/>
                </a:schemeClr>
              </a:solidFill>
            </a:endParaRPr>
          </a:p>
          <a:p>
            <a:r>
              <a:rPr lang="zh-CN" altLang="en-US" sz="1200" dirty="0">
                <a:solidFill>
                  <a:schemeClr val="bg1">
                    <a:lumMod val="75000"/>
                  </a:schemeClr>
                </a:solidFill>
                <a:sym typeface="+mn-ea"/>
              </a:rPr>
              <a:t>2011年8月，McAfee和Symantec公司发现并报告了暗鼠行动（ Operation Shady RAT）。该攻击从2006年启动，在长达数年的持续攻击过程中，渗透并攻击了全球多达72个公司和组织的网络，其中包括美国政府、联合国、红十字会、武器制造商、能源公司、金融公司等等。</a:t>
            </a:r>
            <a:endParaRPr lang="zh-CN" altLang="en-US" sz="1200" dirty="0">
              <a:solidFill>
                <a:schemeClr val="bg1">
                  <a:lumMod val="75000"/>
                </a:schemeClr>
              </a:solidFill>
            </a:endParaRPr>
          </a:p>
          <a:p>
            <a:r>
              <a:rPr lang="zh-CN" altLang="en-US" sz="1200" dirty="0">
                <a:solidFill>
                  <a:schemeClr val="bg1">
                    <a:lumMod val="75000"/>
                  </a:schemeClr>
                </a:solidFill>
                <a:sym typeface="+mn-ea"/>
              </a:rPr>
              <a:t>2012年5月，伊朗石油行业遭到破坏力巨大的病毒“火焰”(Flame)的重创。它异常复杂，危险程度异常高，既是一种后门程序、又是一种木马，但却又具有蠕虫的特点。该病毒可以通过USB存储器以及网络进行复制和传播，并能接受来自世界各地多台服务器的指令。国外媒体报道称，该病毒不可能由个别人或群体实现，很可能是由“某国政府部门组织研发的网络战武器”。</a:t>
            </a:r>
            <a:endParaRPr lang="zh-CN" altLang="en-US" sz="1200" dirty="0">
              <a:solidFill>
                <a:schemeClr val="bg1">
                  <a:lumMod val="75000"/>
                </a:schemeClr>
              </a:solidFill>
            </a:endParaRPr>
          </a:p>
          <a:p>
            <a:r>
              <a:rPr lang="zh-CN" altLang="en-US" sz="1200" dirty="0">
                <a:solidFill>
                  <a:schemeClr val="bg1">
                    <a:lumMod val="75000"/>
                  </a:schemeClr>
                </a:solidFill>
                <a:sym typeface="+mn-ea"/>
              </a:rPr>
              <a:t>2016年7月，南亚某国隐匿组织APT攻击行为被披露，代号“丰收行动”。目标以巴基斯坦、中国等国家的科研院所、军事院校和外交官员为主，通过窃取文件的方式获取与军事相关情报。木马样本伪装成Word文档，实为包含CVE-2015-1641（Word类型混淆漏洞）漏洞利用的RTF格式文档，以邮件附件的形式发给攻击目标，发动鱼叉式攻击。</a:t>
            </a:r>
            <a:endParaRPr lang="zh-CN" altLang="en-US" sz="1200" dirty="0">
              <a:solidFill>
                <a:schemeClr val="bg1">
                  <a:lumMod val="75000"/>
                </a:schemeClr>
              </a:solidFill>
            </a:endParaRPr>
          </a:p>
          <a:p>
            <a:r>
              <a:rPr lang="zh-CN" altLang="en-US" sz="1200" dirty="0">
                <a:solidFill>
                  <a:schemeClr val="bg1">
                    <a:lumMod val="75000"/>
                  </a:schemeClr>
                </a:solidFill>
                <a:sym typeface="+mn-ea"/>
              </a:rPr>
              <a:t>2016年11月，蔓灵花攻击行为被披露，攻击者使用了鱼叉邮件以及利用系统漏洞等方式，在受害者计算机中植入了定制的AndroRAT，意图窃取敏感信息和资料。蔓灵花攻击的目标很广泛，针对中国的攻击目标为国内某部委以及大型能源央企，意在窃取情报。这充分显示，随着我国“一带一路”等国家战略的逐步推进，给沿线国家及国际社会带来深远影响，一些境外有组织的黑客团队将会不断利用包括APT攻击等手段试图窃取相关情报或者实施破坏行为。类似“一带一路”、“军民融合”等战略方向，也是海莲花组织（APT-C-00）、摩诃草组织（APT-C-09）、APT-C-05、APT-C-12、APT-C-17等这些攻击组织重点关注的领域。</a:t>
            </a:r>
            <a:endParaRPr lang="zh-CN" altLang="en-US" sz="1200" dirty="0">
              <a:solidFill>
                <a:schemeClr val="bg1">
                  <a:lumMod val="75000"/>
                </a:schemeClr>
              </a:solidFill>
            </a:endParaRPr>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安全并非坚不可摧</a:t>
            </a:r>
            <a:endParaRPr lang="zh-CN" altLang="en-US" dirty="0"/>
          </a:p>
        </p:txBody>
      </p:sp>
      <p:sp>
        <p:nvSpPr>
          <p:cNvPr id="4" name="灯片编号占位符 3"/>
          <p:cNvSpPr>
            <a:spLocks noGrp="1"/>
          </p:cNvSpPr>
          <p:nvPr>
            <p:ph type="sldNum" sz="quarter" idx="10"/>
          </p:nvPr>
        </p:nvSpPr>
        <p:spPr/>
        <p:txBody>
          <a:bodyPr/>
          <a:lstStyle/>
          <a:p>
            <a:pPr>
              <a:defRPr/>
            </a:pPr>
            <a:fld id="{DA1E010D-BE10-488B-A1EF-8FB301E61BD5}"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文件保护，不能在公网的网站上记录</a:t>
            </a:r>
            <a:endParaRPr lang="zh-CN" altLang="en-US" dirty="0"/>
          </a:p>
        </p:txBody>
      </p:sp>
      <p:sp>
        <p:nvSpPr>
          <p:cNvPr id="4" name="灯片编号占位符 3"/>
          <p:cNvSpPr>
            <a:spLocks noGrp="1"/>
          </p:cNvSpPr>
          <p:nvPr>
            <p:ph type="sldNum" sz="quarter" idx="10"/>
          </p:nvPr>
        </p:nvSpPr>
        <p:spPr/>
        <p:txBody>
          <a:bodyPr/>
          <a:lstStyle/>
          <a:p>
            <a:pPr>
              <a:defRPr/>
            </a:pPr>
            <a:fld id="{DA1E010D-BE10-488B-A1EF-8FB301E61BD5}"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同样，我们的</a:t>
            </a:r>
            <a:r>
              <a:rPr lang="en-US" altLang="zh-CN" dirty="0" err="1"/>
              <a:t>iclooud</a:t>
            </a:r>
            <a:r>
              <a:rPr lang="zh-CN" altLang="en-US" dirty="0"/>
              <a:t>、</a:t>
            </a:r>
            <a:r>
              <a:rPr lang="en-US" altLang="zh-CN" dirty="0" err="1"/>
              <a:t>oneDrive</a:t>
            </a:r>
            <a:endParaRPr lang="zh-CN" altLang="en-US" dirty="0"/>
          </a:p>
        </p:txBody>
      </p:sp>
      <p:sp>
        <p:nvSpPr>
          <p:cNvPr id="4" name="灯片编号占位符 3"/>
          <p:cNvSpPr>
            <a:spLocks noGrp="1"/>
          </p:cNvSpPr>
          <p:nvPr>
            <p:ph type="sldNum" sz="quarter" idx="10"/>
          </p:nvPr>
        </p:nvSpPr>
        <p:spPr/>
        <p:txBody>
          <a:bodyPr/>
          <a:lstStyle/>
          <a:p>
            <a:pPr>
              <a:defRPr/>
            </a:pPr>
            <a:fld id="{DA1E010D-BE10-488B-A1EF-8FB301E61BD5}"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9E1B693-632D-4080-9CF6-EA28B66DC80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p:sp>
      <p:sp>
        <p:nvSpPr>
          <p:cNvPr id="61443" name="Rectangle 3"/>
          <p:cNvSpPr>
            <a:spLocks noGrp="1" noRot="1" noChangeAspect="1" noChangeArrowheads="1"/>
          </p:cNvSpPr>
          <p:nvPr>
            <p:ph type="body" idx="1"/>
          </p:nvPr>
        </p:nvSpPr>
        <p:spPr bwMode="auto">
          <a:xfrm>
            <a:off x="-617538" y="8928100"/>
            <a:ext cx="7002463" cy="9707563"/>
          </a:xfrm>
          <a:prstGeom prst="rect">
            <a:avLst/>
          </a:prstGeom>
          <a:ln w="1">
            <a:solidFill>
              <a:schemeClr val="tx1"/>
            </a:solidFill>
            <a:miter lim="800000"/>
          </a:ln>
        </p:spPr>
        <p:txBody>
          <a:bodyPr/>
          <a:lstStyle/>
          <a:p>
            <a:pPr>
              <a:defRPr/>
            </a:pP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p:sp>
      <p:sp>
        <p:nvSpPr>
          <p:cNvPr id="3" name="备注占位符 2"/>
          <p:cNvSpPr>
            <a:spLocks noGrp="1"/>
          </p:cNvSpPr>
          <p:nvPr>
            <p:ph type="body" idx="1"/>
          </p:nvPr>
        </p:nvSpPr>
        <p:spPr>
          <a:xfrm>
            <a:off x="681038" y="4722813"/>
            <a:ext cx="5453062" cy="4473575"/>
          </a:xfrm>
          <a:prstGeom prst="rect">
            <a:avLst/>
          </a:prstGeom>
        </p:spPr>
        <p:txBody>
          <a:bodyPr>
            <a:normAutofit/>
          </a:bodyPr>
          <a:lstStyle/>
          <a:p>
            <a:pPr>
              <a:defRPr/>
            </a:pPr>
            <a:endParaRPr lang="zh-CN" altLang="en-US" dirty="0"/>
          </a:p>
        </p:txBody>
      </p:sp>
      <p:sp>
        <p:nvSpPr>
          <p:cNvPr id="74756"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fld id="{FD22C546-5BAD-4E6D-B5E4-89A5D2741AD7}" type="datetime1">
              <a:rPr lang="zh-CN" altLang="en-US" smtClean="0"/>
            </a:fld>
            <a:endParaRPr lang="zh-CN" altLang="en-US"/>
          </a:p>
        </p:txBody>
      </p:sp>
      <p:sp>
        <p:nvSpPr>
          <p:cNvPr id="74757"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fld id="{0D0FFCBA-E519-45D2-972F-9ACF127A1CC0}"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169"/>
            <a:ext cx="8229600" cy="858044"/>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201262"/>
            <a:ext cx="8229600" cy="3397616"/>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4"/>
          <p:cNvSpPr>
            <a:spLocks noGrp="1" noChangeArrowheads="1"/>
          </p:cNvSpPr>
          <p:nvPr>
            <p:ph type="sldNum" sz="quarter" idx="10"/>
          </p:nvPr>
        </p:nvSpPr>
        <p:spPr>
          <a:xfrm>
            <a:off x="7524751" y="4682298"/>
            <a:ext cx="1368425" cy="252646"/>
          </a:xfrm>
          <a:prstGeom prst="rect">
            <a:avLst/>
          </a:prstGeom>
        </p:spPr>
        <p:txBody>
          <a:bodyPr/>
          <a:lstStyle>
            <a:lvl1pPr>
              <a:defRPr/>
            </a:lvl1pPr>
          </a:lstStyle>
          <a:p>
            <a:pPr>
              <a:defRPr/>
            </a:pPr>
            <a:fld id="{D4A07AD8-42F1-471E-B4B6-341D0E555074}"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826121" y="2"/>
            <a:ext cx="7166074" cy="462539"/>
          </a:xfrm>
          <a:prstGeom prst="rect">
            <a:avLst/>
          </a:prstGeom>
        </p:spPr>
        <p:txBody>
          <a:bodyPr/>
          <a:lstStyle/>
          <a:p>
            <a:r>
              <a:rPr lang="zh-CN" altLang="en-US"/>
              <a:t>单击此处编辑母版标题样式</a:t>
            </a:r>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083"/>
            <a:ext cx="7886700" cy="995042"/>
          </a:xfrm>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417"/>
            <a:ext cx="3886200" cy="326635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4629150" y="1370417"/>
            <a:ext cx="3886200" cy="326635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28650" y="4771434"/>
            <a:ext cx="2057400" cy="274083"/>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28950" y="4771434"/>
            <a:ext cx="3086100" cy="274083"/>
          </a:xfrm>
        </p:spPr>
        <p:txBody>
          <a:bodyPr/>
          <a:lstStyle/>
          <a:p>
            <a:endParaRPr lang="zh-CN" altLang="en-US"/>
          </a:p>
        </p:txBody>
      </p:sp>
      <p:sp>
        <p:nvSpPr>
          <p:cNvPr id="7" name="灯片编号占位符 6"/>
          <p:cNvSpPr>
            <a:spLocks noGrp="1"/>
          </p:cNvSpPr>
          <p:nvPr>
            <p:ph type="sldNum" sz="quarter" idx="12"/>
          </p:nvPr>
        </p:nvSpPr>
        <p:spPr>
          <a:xfrm>
            <a:off x="6457950" y="4771434"/>
            <a:ext cx="2057400" cy="27408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4083"/>
            <a:ext cx="7886700" cy="995042"/>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629841" y="1309866"/>
            <a:ext cx="3868340" cy="618475"/>
          </a:xfrm>
        </p:spPr>
        <p:txBody>
          <a:bodyPr anchor="b"/>
          <a:lstStyle>
            <a:lvl1pPr marL="0" indent="0">
              <a:buNone/>
              <a:defRPr sz="1800" b="1"/>
            </a:lvl1pPr>
            <a:lvl2pPr marL="342900" indent="0">
              <a:buNone/>
              <a:defRPr sz="1500" b="1"/>
            </a:lvl2pPr>
            <a:lvl3pPr marL="686435" indent="0">
              <a:buNone/>
              <a:defRPr sz="1350" b="1"/>
            </a:lvl3pPr>
            <a:lvl4pPr marL="1029335" indent="0">
              <a:buNone/>
              <a:defRPr sz="1200" b="1"/>
            </a:lvl4pPr>
            <a:lvl5pPr marL="1372870" indent="0">
              <a:buNone/>
              <a:defRPr sz="1200" b="1"/>
            </a:lvl5pPr>
            <a:lvl6pPr marL="1715770" indent="0">
              <a:buNone/>
              <a:defRPr sz="1200" b="1"/>
            </a:lvl6pPr>
            <a:lvl7pPr marL="2059305" indent="0">
              <a:buNone/>
              <a:defRPr sz="1200" b="1"/>
            </a:lvl7pPr>
            <a:lvl8pPr marL="2402205" indent="0">
              <a:buNone/>
              <a:defRPr sz="1200" b="1"/>
            </a:lvl8pPr>
            <a:lvl9pPr marL="274574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29841" y="1963423"/>
            <a:ext cx="3868340" cy="268288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29150" y="1309866"/>
            <a:ext cx="3887391" cy="618475"/>
          </a:xfrm>
        </p:spPr>
        <p:txBody>
          <a:bodyPr anchor="b"/>
          <a:lstStyle>
            <a:lvl1pPr marL="0" indent="0">
              <a:buNone/>
              <a:defRPr sz="1800" b="1"/>
            </a:lvl1pPr>
            <a:lvl2pPr marL="342900" indent="0">
              <a:buNone/>
              <a:defRPr sz="1500" b="1"/>
            </a:lvl2pPr>
            <a:lvl3pPr marL="686435" indent="0">
              <a:buNone/>
              <a:defRPr sz="1350" b="1"/>
            </a:lvl3pPr>
            <a:lvl4pPr marL="1029335" indent="0">
              <a:buNone/>
              <a:defRPr sz="1200" b="1"/>
            </a:lvl4pPr>
            <a:lvl5pPr marL="1372870" indent="0">
              <a:buNone/>
              <a:defRPr sz="1200" b="1"/>
            </a:lvl5pPr>
            <a:lvl6pPr marL="1715770" indent="0">
              <a:buNone/>
              <a:defRPr sz="1200" b="1"/>
            </a:lvl6pPr>
            <a:lvl7pPr marL="2059305" indent="0">
              <a:buNone/>
              <a:defRPr sz="1200" b="1"/>
            </a:lvl7pPr>
            <a:lvl8pPr marL="2402205" indent="0">
              <a:buNone/>
              <a:defRPr sz="1200" b="1"/>
            </a:lvl8pPr>
            <a:lvl9pPr marL="274574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4629150" y="1963423"/>
            <a:ext cx="3887391" cy="268288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a:xfrm>
            <a:off x="628650" y="4771434"/>
            <a:ext cx="2057400" cy="274083"/>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28950" y="4771434"/>
            <a:ext cx="3086100" cy="274083"/>
          </a:xfrm>
        </p:spPr>
        <p:txBody>
          <a:bodyPr/>
          <a:lstStyle/>
          <a:p>
            <a:endParaRPr lang="zh-CN" altLang="en-US"/>
          </a:p>
        </p:txBody>
      </p:sp>
      <p:sp>
        <p:nvSpPr>
          <p:cNvPr id="9" name="灯片编号占位符 8"/>
          <p:cNvSpPr>
            <a:spLocks noGrp="1"/>
          </p:cNvSpPr>
          <p:nvPr>
            <p:ph type="sldNum" sz="quarter" idx="12"/>
          </p:nvPr>
        </p:nvSpPr>
        <p:spPr>
          <a:xfrm>
            <a:off x="6457950" y="4771434"/>
            <a:ext cx="2057400" cy="27408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20667"/>
            <a:ext cx="4286250" cy="1037745"/>
          </a:xfrm>
        </p:spPr>
        <p:txBody>
          <a:bodyPr anchor="b" anchorCtr="0">
            <a:normAutofit/>
          </a:bodyPr>
          <a:lstStyle>
            <a:lvl1pPr algn="ctr">
              <a:defRPr sz="6005"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a:xfrm>
            <a:off x="628650" y="4771434"/>
            <a:ext cx="2057400" cy="274083"/>
          </a:xfrm>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a:xfrm>
            <a:off x="3028950" y="4771434"/>
            <a:ext cx="3086100" cy="274083"/>
          </a:xfrm>
        </p:spPr>
        <p:txBody>
          <a:bodyPr/>
          <a:lstStyle/>
          <a:p>
            <a:endParaRPr lang="zh-CN" altLang="en-US"/>
          </a:p>
        </p:txBody>
      </p:sp>
      <p:sp>
        <p:nvSpPr>
          <p:cNvPr id="5" name="灯片编号占位符 4"/>
          <p:cNvSpPr>
            <a:spLocks noGrp="1"/>
          </p:cNvSpPr>
          <p:nvPr>
            <p:ph type="sldNum" sz="quarter" idx="12"/>
          </p:nvPr>
        </p:nvSpPr>
        <p:spPr>
          <a:xfrm>
            <a:off x="6457950" y="4771434"/>
            <a:ext cx="2057400" cy="274083"/>
          </a:xfrm>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2428875" y="2802350"/>
            <a:ext cx="4286250" cy="890231"/>
          </a:xfrm>
        </p:spPr>
        <p:txBody>
          <a:bodyPr>
            <a:normAutofit/>
          </a:bodyPr>
          <a:lstStyle>
            <a:lvl1pPr marL="0" indent="0" algn="ctr">
              <a:buNone/>
              <a:defRPr sz="2400">
                <a:solidFill>
                  <a:schemeClr val="tx1"/>
                </a:solidFill>
              </a:defRPr>
            </a:lvl1pPr>
          </a:lstStyle>
          <a:p>
            <a:pPr lvl="0"/>
            <a:r>
              <a:rPr lang="zh-CN" altLang="en-US" dirty="0"/>
              <a:t>编辑文本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71434"/>
            <a:ext cx="2057400" cy="274083"/>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28950" y="4771434"/>
            <a:ext cx="3086100" cy="274083"/>
          </a:xfrm>
        </p:spPr>
        <p:txBody>
          <a:bodyPr/>
          <a:lstStyle/>
          <a:p>
            <a:endParaRPr lang="zh-CN" altLang="en-US"/>
          </a:p>
        </p:txBody>
      </p:sp>
      <p:sp>
        <p:nvSpPr>
          <p:cNvPr id="4" name="灯片编号占位符 3"/>
          <p:cNvSpPr>
            <a:spLocks noGrp="1"/>
          </p:cNvSpPr>
          <p:nvPr>
            <p:ph type="sldNum" sz="quarter" idx="12"/>
          </p:nvPr>
        </p:nvSpPr>
        <p:spPr>
          <a:xfrm>
            <a:off x="6457950" y="4771434"/>
            <a:ext cx="2057400" cy="27408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723"/>
            <a:ext cx="3511241" cy="1072058"/>
          </a:xfrm>
        </p:spPr>
        <p:txBody>
          <a:bodyPr anchor="t" anchorCtr="0">
            <a:normAutofit/>
          </a:bodyPr>
          <a:lstStyle>
            <a:lvl1pPr>
              <a:defRPr sz="27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4231888" y="535723"/>
            <a:ext cx="4283912" cy="4056246"/>
          </a:xfrm>
        </p:spPr>
        <p:txBody>
          <a:bodyPr/>
          <a:lstStyle>
            <a:lvl1pPr marL="0" indent="0">
              <a:buNone/>
              <a:defRPr sz="2400"/>
            </a:lvl1pPr>
            <a:lvl2pPr marL="342900" indent="0">
              <a:buNone/>
              <a:defRPr sz="2100"/>
            </a:lvl2pPr>
            <a:lvl3pPr marL="686435" indent="0">
              <a:buNone/>
              <a:defRPr sz="1800"/>
            </a:lvl3pPr>
            <a:lvl4pPr marL="1029335" indent="0">
              <a:buNone/>
              <a:defRPr sz="1500"/>
            </a:lvl4pPr>
            <a:lvl5pPr marL="1372870" indent="0">
              <a:buNone/>
              <a:defRPr sz="1500"/>
            </a:lvl5pPr>
            <a:lvl6pPr marL="1715770" indent="0">
              <a:buNone/>
              <a:defRPr sz="1500"/>
            </a:lvl6pPr>
            <a:lvl7pPr marL="2059305" indent="0">
              <a:buNone/>
              <a:defRPr sz="1500"/>
            </a:lvl7pPr>
            <a:lvl8pPr marL="2402205" indent="0">
              <a:buNone/>
              <a:defRPr sz="1500"/>
            </a:lvl8pPr>
            <a:lvl9pPr marL="2745740" indent="0">
              <a:buNone/>
              <a:defRPr sz="1500"/>
            </a:lvl9pPr>
          </a:lstStyle>
          <a:p>
            <a:endParaRPr lang="zh-CN" altLang="en-US" dirty="0"/>
          </a:p>
        </p:txBody>
      </p:sp>
      <p:sp>
        <p:nvSpPr>
          <p:cNvPr id="4" name="文本占位符 3"/>
          <p:cNvSpPr>
            <a:spLocks noGrp="1"/>
          </p:cNvSpPr>
          <p:nvPr>
            <p:ph type="body" sz="half" idx="2"/>
          </p:nvPr>
        </p:nvSpPr>
        <p:spPr>
          <a:xfrm>
            <a:off x="628650" y="1736923"/>
            <a:ext cx="3511241" cy="2861192"/>
          </a:xfrm>
        </p:spPr>
        <p:txBody>
          <a:bodyPr>
            <a:normAutofit/>
          </a:bodyPr>
          <a:lstStyle>
            <a:lvl1pPr marL="0" indent="0">
              <a:buNone/>
              <a:defRPr sz="1350"/>
            </a:lvl1pPr>
            <a:lvl2pPr marL="342900" indent="0">
              <a:buNone/>
              <a:defRPr sz="1050"/>
            </a:lvl2pPr>
            <a:lvl3pPr marL="686435" indent="0">
              <a:buNone/>
              <a:defRPr sz="900"/>
            </a:lvl3pPr>
            <a:lvl4pPr marL="1029335" indent="0">
              <a:buNone/>
              <a:defRPr sz="750"/>
            </a:lvl4pPr>
            <a:lvl5pPr marL="1372870" indent="0">
              <a:buNone/>
              <a:defRPr sz="750"/>
            </a:lvl5pPr>
            <a:lvl6pPr marL="1715770" indent="0">
              <a:buNone/>
              <a:defRPr sz="750"/>
            </a:lvl6pPr>
            <a:lvl7pPr marL="2059305" indent="0">
              <a:buNone/>
              <a:defRPr sz="750"/>
            </a:lvl7pPr>
            <a:lvl8pPr marL="2402205" indent="0">
              <a:buNone/>
              <a:defRPr sz="750"/>
            </a:lvl8pPr>
            <a:lvl9pPr marL="2745740" indent="0">
              <a:buNone/>
              <a:defRPr sz="75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628650" y="4771434"/>
            <a:ext cx="2057400" cy="274083"/>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28950" y="4771434"/>
            <a:ext cx="3086100" cy="274083"/>
          </a:xfrm>
        </p:spPr>
        <p:txBody>
          <a:bodyPr/>
          <a:lstStyle/>
          <a:p>
            <a:endParaRPr lang="zh-CN" altLang="en-US" dirty="0"/>
          </a:p>
        </p:txBody>
      </p:sp>
      <p:sp>
        <p:nvSpPr>
          <p:cNvPr id="7" name="灯片编号占位符 6"/>
          <p:cNvSpPr>
            <a:spLocks noGrp="1"/>
          </p:cNvSpPr>
          <p:nvPr>
            <p:ph type="sldNum" sz="quarter" idx="12"/>
          </p:nvPr>
        </p:nvSpPr>
        <p:spPr>
          <a:xfrm>
            <a:off x="6457950" y="4771434"/>
            <a:ext cx="2057400" cy="274083"/>
          </a:xfrm>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4083"/>
            <a:ext cx="681676" cy="4362692"/>
          </a:xfrm>
        </p:spPr>
        <p:txBody>
          <a:bodyPr vert="eaVert">
            <a:normAutofit/>
          </a:bodyPr>
          <a:lstStyle>
            <a:lvl1pPr>
              <a:defRPr sz="3305"/>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628649" y="274083"/>
            <a:ext cx="7084832" cy="4362692"/>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28650" y="4771434"/>
            <a:ext cx="2057400" cy="274083"/>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28950" y="4771434"/>
            <a:ext cx="3086100" cy="274083"/>
          </a:xfrm>
        </p:spPr>
        <p:txBody>
          <a:bodyPr/>
          <a:lstStyle/>
          <a:p>
            <a:endParaRPr lang="zh-CN" altLang="en-US"/>
          </a:p>
        </p:txBody>
      </p:sp>
      <p:sp>
        <p:nvSpPr>
          <p:cNvPr id="6" name="灯片编号占位符 5"/>
          <p:cNvSpPr>
            <a:spLocks noGrp="1"/>
          </p:cNvSpPr>
          <p:nvPr>
            <p:ph type="sldNum" sz="quarter" idx="12"/>
          </p:nvPr>
        </p:nvSpPr>
        <p:spPr>
          <a:xfrm>
            <a:off x="6457950" y="4771434"/>
            <a:ext cx="2057400" cy="27408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71434"/>
            <a:ext cx="2057400" cy="274083"/>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28950" y="4771434"/>
            <a:ext cx="3086100" cy="274083"/>
          </a:xfrm>
        </p:spPr>
        <p:txBody>
          <a:bodyPr/>
          <a:lstStyle/>
          <a:p>
            <a:endParaRPr lang="zh-CN" altLang="en-US"/>
          </a:p>
        </p:txBody>
      </p:sp>
      <p:sp>
        <p:nvSpPr>
          <p:cNvPr id="5" name="灯片编号占位符 4"/>
          <p:cNvSpPr>
            <a:spLocks noGrp="1"/>
          </p:cNvSpPr>
          <p:nvPr>
            <p:ph type="sldNum" sz="quarter" idx="12"/>
          </p:nvPr>
        </p:nvSpPr>
        <p:spPr>
          <a:xfrm>
            <a:off x="6457950" y="4771434"/>
            <a:ext cx="2057400" cy="274083"/>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628650" y="414019"/>
            <a:ext cx="7886700" cy="417287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169"/>
            <a:ext cx="8229600" cy="858044"/>
          </a:xfrm>
          <a:prstGeom prst="rect">
            <a:avLst/>
          </a:prstGeom>
        </p:spPr>
        <p:txBody>
          <a:bodyPr/>
          <a:lstStyle/>
          <a:p>
            <a:r>
              <a:rPr lang="zh-CN" altLang="en-US"/>
              <a:t>单击此处编辑母版标题样式</a:t>
            </a:r>
            <a:endParaRPr lang="zh-CN" altLang="en-US"/>
          </a:p>
        </p:txBody>
      </p:sp>
      <p:sp>
        <p:nvSpPr>
          <p:cNvPr id="3" name="Rectangle 44"/>
          <p:cNvSpPr>
            <a:spLocks noGrp="1" noChangeArrowheads="1"/>
          </p:cNvSpPr>
          <p:nvPr>
            <p:ph type="sldNum" sz="quarter" idx="10"/>
          </p:nvPr>
        </p:nvSpPr>
        <p:spPr>
          <a:xfrm>
            <a:off x="7524751" y="4682298"/>
            <a:ext cx="1368425" cy="252646"/>
          </a:xfrm>
          <a:prstGeom prst="rect">
            <a:avLst/>
          </a:prstGeom>
        </p:spPr>
        <p:txBody>
          <a:bodyPr/>
          <a:lstStyle>
            <a:lvl1pPr>
              <a:defRPr/>
            </a:lvl1pPr>
          </a:lstStyle>
          <a:p>
            <a:pPr>
              <a:defRPr/>
            </a:pPr>
            <a:fld id="{604CDD8A-3840-43C5-B9F0-001E6E8F9D2B}"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6435" rtl="0" eaLnBrk="1" latinLnBrk="0" hangingPunct="1">
        <a:lnSpc>
          <a:spcPct val="90000"/>
        </a:lnSpc>
        <a:spcBef>
          <a:spcPct val="0"/>
        </a:spcBef>
        <a:buNone/>
        <a:defRPr sz="3305" kern="1200">
          <a:solidFill>
            <a:schemeClr val="tx1"/>
          </a:solidFill>
          <a:latin typeface="+mj-lt"/>
          <a:ea typeface="+mj-ea"/>
          <a:cs typeface="+mj-cs"/>
        </a:defRPr>
      </a:lvl1pPr>
    </p:titleStyle>
    <p:bodyStyle>
      <a:lvl1pPr marL="171450" indent="-171450" algn="l" defTabSz="686435" rtl="0" eaLnBrk="1" latinLnBrk="0" hangingPunct="1">
        <a:lnSpc>
          <a:spcPct val="90000"/>
        </a:lnSpc>
        <a:spcBef>
          <a:spcPts val="750"/>
        </a:spcBef>
        <a:buFont typeface="Arial" panose="020B0604020202090204" pitchFamily="34" charset="0"/>
        <a:buChar char="•"/>
        <a:defRPr sz="1800" kern="1200">
          <a:solidFill>
            <a:schemeClr val="tx1"/>
          </a:solidFill>
          <a:latin typeface="+mn-lt"/>
          <a:ea typeface="+mn-ea"/>
          <a:cs typeface="+mn-cs"/>
        </a:defRPr>
      </a:lvl1pPr>
      <a:lvl2pPr marL="514985" indent="-171450" algn="l" defTabSz="686435" rtl="0" eaLnBrk="1" latinLnBrk="0" hangingPunct="1">
        <a:lnSpc>
          <a:spcPct val="90000"/>
        </a:lnSpc>
        <a:spcBef>
          <a:spcPts val="375"/>
        </a:spcBef>
        <a:buFont typeface="Arial" panose="020B0604020202090204" pitchFamily="34" charset="0"/>
        <a:buChar char="•"/>
        <a:defRPr sz="1500" kern="1200">
          <a:solidFill>
            <a:schemeClr val="tx1"/>
          </a:solidFill>
          <a:latin typeface="+mn-lt"/>
          <a:ea typeface="+mn-ea"/>
          <a:cs typeface="+mn-cs"/>
        </a:defRPr>
      </a:lvl2pPr>
      <a:lvl3pPr marL="857885" indent="-171450" algn="l" defTabSz="686435"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3pPr>
      <a:lvl4pPr marL="1201420" indent="-171450" algn="l" defTabSz="686435"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4pPr>
      <a:lvl5pPr marL="1544320" indent="-171450" algn="l" defTabSz="686435"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5pPr>
      <a:lvl6pPr marL="1887855" indent="-171450" algn="l" defTabSz="686435"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6pPr>
      <a:lvl7pPr marL="2230755" indent="-171450" algn="l" defTabSz="686435"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7pPr>
      <a:lvl8pPr marL="2574290" indent="-171450" algn="l" defTabSz="686435"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8pPr>
      <a:lvl9pPr marL="2917190" indent="-171450" algn="l" defTabSz="686435" rtl="0" eaLnBrk="1" latinLnBrk="0" hangingPunct="1">
        <a:lnSpc>
          <a:spcPct val="90000"/>
        </a:lnSpc>
        <a:spcBef>
          <a:spcPts val="375"/>
        </a:spcBef>
        <a:buFont typeface="Arial" panose="020B0604020202090204" pitchFamily="34" charset="0"/>
        <a:buChar char="•"/>
        <a:defRPr sz="1350" kern="1200">
          <a:solidFill>
            <a:schemeClr val="tx1"/>
          </a:solidFill>
          <a:latin typeface="+mn-lt"/>
          <a:ea typeface="+mn-ea"/>
          <a:cs typeface="+mn-cs"/>
        </a:defRPr>
      </a:lvl9pPr>
    </p:bodyStyle>
    <p:otherStyle>
      <a:defPPr>
        <a:defRPr lang="zh-CN"/>
      </a:defPPr>
      <a:lvl1pPr marL="0" algn="l" defTabSz="686435" rtl="0" eaLnBrk="1" latinLnBrk="0" hangingPunct="1">
        <a:defRPr sz="1350" kern="1200">
          <a:solidFill>
            <a:schemeClr val="tx1"/>
          </a:solidFill>
          <a:latin typeface="+mn-lt"/>
          <a:ea typeface="+mn-ea"/>
          <a:cs typeface="+mn-cs"/>
        </a:defRPr>
      </a:lvl1pPr>
      <a:lvl2pPr marL="342900" algn="l" defTabSz="686435" rtl="0" eaLnBrk="1" latinLnBrk="0" hangingPunct="1">
        <a:defRPr sz="1350" kern="1200">
          <a:solidFill>
            <a:schemeClr val="tx1"/>
          </a:solidFill>
          <a:latin typeface="+mn-lt"/>
          <a:ea typeface="+mn-ea"/>
          <a:cs typeface="+mn-cs"/>
        </a:defRPr>
      </a:lvl2pPr>
      <a:lvl3pPr marL="686435" algn="l" defTabSz="686435" rtl="0" eaLnBrk="1" latinLnBrk="0" hangingPunct="1">
        <a:defRPr sz="1350" kern="1200">
          <a:solidFill>
            <a:schemeClr val="tx1"/>
          </a:solidFill>
          <a:latin typeface="+mn-lt"/>
          <a:ea typeface="+mn-ea"/>
          <a:cs typeface="+mn-cs"/>
        </a:defRPr>
      </a:lvl3pPr>
      <a:lvl4pPr marL="1029335" algn="l" defTabSz="686435" rtl="0" eaLnBrk="1" latinLnBrk="0" hangingPunct="1">
        <a:defRPr sz="1350" kern="1200">
          <a:solidFill>
            <a:schemeClr val="tx1"/>
          </a:solidFill>
          <a:latin typeface="+mn-lt"/>
          <a:ea typeface="+mn-ea"/>
          <a:cs typeface="+mn-cs"/>
        </a:defRPr>
      </a:lvl4pPr>
      <a:lvl5pPr marL="1372870" algn="l" defTabSz="686435" rtl="0" eaLnBrk="1" latinLnBrk="0" hangingPunct="1">
        <a:defRPr sz="1350" kern="1200">
          <a:solidFill>
            <a:schemeClr val="tx1"/>
          </a:solidFill>
          <a:latin typeface="+mn-lt"/>
          <a:ea typeface="+mn-ea"/>
          <a:cs typeface="+mn-cs"/>
        </a:defRPr>
      </a:lvl5pPr>
      <a:lvl6pPr marL="1715770" algn="l" defTabSz="686435" rtl="0" eaLnBrk="1" latinLnBrk="0" hangingPunct="1">
        <a:defRPr sz="1350" kern="1200">
          <a:solidFill>
            <a:schemeClr val="tx1"/>
          </a:solidFill>
          <a:latin typeface="+mn-lt"/>
          <a:ea typeface="+mn-ea"/>
          <a:cs typeface="+mn-cs"/>
        </a:defRPr>
      </a:lvl6pPr>
      <a:lvl7pPr marL="2059305" algn="l" defTabSz="686435" rtl="0" eaLnBrk="1" latinLnBrk="0" hangingPunct="1">
        <a:defRPr sz="1350" kern="1200">
          <a:solidFill>
            <a:schemeClr val="tx1"/>
          </a:solidFill>
          <a:latin typeface="+mn-lt"/>
          <a:ea typeface="+mn-ea"/>
          <a:cs typeface="+mn-cs"/>
        </a:defRPr>
      </a:lvl7pPr>
      <a:lvl8pPr marL="2402205" algn="l" defTabSz="686435" rtl="0" eaLnBrk="1" latinLnBrk="0" hangingPunct="1">
        <a:defRPr sz="1350" kern="1200">
          <a:solidFill>
            <a:schemeClr val="tx1"/>
          </a:solidFill>
          <a:latin typeface="+mn-lt"/>
          <a:ea typeface="+mn-ea"/>
          <a:cs typeface="+mn-cs"/>
        </a:defRPr>
      </a:lvl8pPr>
      <a:lvl9pPr marL="2745740" algn="l" defTabSz="6864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0.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png"/><Relationship Id="rId7" Type="http://schemas.openxmlformats.org/officeDocument/2006/relationships/image" Target="../media/image27.wmf"/><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0" Type="http://schemas.openxmlformats.org/officeDocument/2006/relationships/notesSlide" Target="../notesSlides/notesSlide10.xml"/><Relationship Id="rId2" Type="http://schemas.openxmlformats.org/officeDocument/2006/relationships/image" Target="../media/image22.jpeg"/><Relationship Id="rId19" Type="http://schemas.openxmlformats.org/officeDocument/2006/relationships/slideLayout" Target="../slideLayouts/slideLayout10.xml"/><Relationship Id="rId18" Type="http://schemas.openxmlformats.org/officeDocument/2006/relationships/image" Target="../media/image38.png"/><Relationship Id="rId17" Type="http://schemas.openxmlformats.org/officeDocument/2006/relationships/image" Target="../media/image37.png"/><Relationship Id="rId16" Type="http://schemas.openxmlformats.org/officeDocument/2006/relationships/image" Target="../media/image36.png"/><Relationship Id="rId15" Type="http://schemas.openxmlformats.org/officeDocument/2006/relationships/image" Target="../media/image35.png"/><Relationship Id="rId14" Type="http://schemas.openxmlformats.org/officeDocument/2006/relationships/image" Target="../media/image34.png"/><Relationship Id="rId13" Type="http://schemas.openxmlformats.org/officeDocument/2006/relationships/image" Target="../media/image33.jpeg"/><Relationship Id="rId12" Type="http://schemas.openxmlformats.org/officeDocument/2006/relationships/image" Target="../media/image32.png"/><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40.png"/><Relationship Id="rId1"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1.xml"/><Relationship Id="rId4" Type="http://schemas.openxmlformats.org/officeDocument/2006/relationships/image" Target="../media/image44.jpeg"/><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50.png"/><Relationship Id="rId7" Type="http://schemas.openxmlformats.org/officeDocument/2006/relationships/image" Target="../media/image49.png"/><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hyperlink" Target="http://www.google.com.hk/url?sa=i&amp;rct=j&amp;q=cyber+criminal&amp;source=images&amp;cd=&amp;cad=rja&amp;docid=WJ3SKx7t-65u9M&amp;tbnid=6HtL8OVDDKdLbM:&amp;ved=&amp;url=http://women.siliconindia.com/news/Women-Entrepreneurs-Defend-Yourselves-Against-Cyber-Criminals-nid-134994.html&amp;ei=NtheUqSgGePmiAeym4DwAg&amp;psig=AFQjCNH1US-ZGn2in2xiODu1RHpI6VOGEg&amp;ust=1382033846770142" TargetMode="External"/><Relationship Id="rId3" Type="http://schemas.openxmlformats.org/officeDocument/2006/relationships/image" Target="../media/image46.jpeg"/><Relationship Id="rId2" Type="http://schemas.openxmlformats.org/officeDocument/2006/relationships/hyperlink" Target="http://www.google.com.hk/url?sa=i&amp;rct=j&amp;q=cyber+criminal&amp;source=images&amp;cd=&amp;cad=rja&amp;docid=3xKXgycARnwo7M&amp;tbnid=e7iZd3THGlONWM:&amp;ved=0CAUQjRw&amp;url=http://gizmodo.com/5988546/jailed-cyber-criminal-joins-prisons-computer-class-hacks-its-network&amp;ei=XNheUr6PA6WdiAfProD4DQ&amp;psig=AFQjCNH1US-ZGn2in2xiODu1RHpI6VOGEg&amp;ust=1382033846770142" TargetMode="External"/><Relationship Id="rId10" Type="http://schemas.openxmlformats.org/officeDocument/2006/relationships/notesSlide" Target="../notesSlides/notesSlide13.xml"/><Relationship Id="rId1"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51.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0.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image" Target="../media/image56.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0.xml"/><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image" Target="../media/image66.jpeg"/><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8.png"/><Relationship Id="rId1" Type="http://schemas.openxmlformats.org/officeDocument/2006/relationships/image" Target="../media/image6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6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0.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72.jpeg"/><Relationship Id="rId1" Type="http://schemas.openxmlformats.org/officeDocument/2006/relationships/image" Target="../media/image71.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77.jpeg"/><Relationship Id="rId1" Type="http://schemas.openxmlformats.org/officeDocument/2006/relationships/image" Target="../media/image76.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8.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80.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image" Target="../media/image81.jpeg"/></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82.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0.xml"/><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PPT"/>
          <p:cNvPicPr>
            <a:picLocks noChangeAspect="1"/>
          </p:cNvPicPr>
          <p:nvPr/>
        </p:nvPicPr>
        <p:blipFill>
          <a:blip r:embed="rId1"/>
          <a:stretch>
            <a:fillRect/>
          </a:stretch>
        </p:blipFill>
        <p:spPr>
          <a:xfrm>
            <a:off x="0" y="0"/>
            <a:ext cx="9144000" cy="5151120"/>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416" y="374398"/>
            <a:ext cx="1752272" cy="682595"/>
          </a:xfrm>
          <a:prstGeom prst="rect">
            <a:avLst/>
          </a:prstGeom>
        </p:spPr>
      </p:pic>
      <p:pic>
        <p:nvPicPr>
          <p:cNvPr id="5" name="图片 4" descr="PPT调整"/>
          <p:cNvPicPr>
            <a:picLocks noChangeAspect="1"/>
          </p:cNvPicPr>
          <p:nvPr/>
        </p:nvPicPr>
        <p:blipFill>
          <a:blip r:embed="rId3" cstate="print"/>
          <a:stretch>
            <a:fillRect/>
          </a:stretch>
        </p:blipFill>
        <p:spPr>
          <a:xfrm>
            <a:off x="4492625" y="-1270"/>
            <a:ext cx="4651375" cy="5151120"/>
          </a:xfrm>
          <a:prstGeom prst="rect">
            <a:avLst/>
          </a:prstGeom>
        </p:spPr>
      </p:pic>
      <p:sp>
        <p:nvSpPr>
          <p:cNvPr id="15" name="矩形 14"/>
          <p:cNvSpPr/>
          <p:nvPr/>
        </p:nvSpPr>
        <p:spPr>
          <a:xfrm>
            <a:off x="254000" y="1848873"/>
            <a:ext cx="5557520" cy="1226746"/>
          </a:xfrm>
          <a:prstGeom prst="rect">
            <a:avLst/>
          </a:prstGeom>
        </p:spPr>
        <p:txBody>
          <a:bodyPr wrap="square">
            <a:spAutoFit/>
          </a:bodyPr>
          <a:lstStyle/>
          <a:p>
            <a:pPr>
              <a:lnSpc>
                <a:spcPct val="150000"/>
              </a:lnSpc>
            </a:pPr>
            <a:r>
              <a:rPr lang="zh-CN" altLang="en-US" sz="2800" b="1" dirty="0">
                <a:latin typeface="微软雅黑" panose="020B0503020204020204" pitchFamily="34" charset="-122"/>
                <a:ea typeface="微软雅黑" panose="020B0503020204020204" pitchFamily="34" charset="-122"/>
              </a:rPr>
              <a:t>信息安全意识培训</a:t>
            </a:r>
            <a:endParaRPr lang="en-US" altLang="zh-CN" sz="2800" b="1" dirty="0">
              <a:latin typeface="微软雅黑" panose="020B0503020204020204" pitchFamily="34" charset="-122"/>
              <a:ea typeface="微软雅黑" panose="020B0503020204020204" pitchFamily="34" charset="-122"/>
            </a:endParaRPr>
          </a:p>
          <a:p>
            <a:pPr>
              <a:lnSpc>
                <a:spcPct val="150000"/>
              </a:lnSpc>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智者用网</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安全无忧</a:t>
            </a:r>
            <a:endParaRPr lang="zh-CN" altLang="en-US" sz="2400" dirty="0"/>
          </a:p>
        </p:txBody>
      </p:sp>
      <p:sp>
        <p:nvSpPr>
          <p:cNvPr id="7" name="矩形 6"/>
          <p:cNvSpPr/>
          <p:nvPr/>
        </p:nvSpPr>
        <p:spPr>
          <a:xfrm>
            <a:off x="57681" y="3867499"/>
            <a:ext cx="2975079" cy="645160"/>
          </a:xfrm>
          <a:prstGeom prst="rect">
            <a:avLst/>
          </a:prstGeom>
        </p:spPr>
        <p:txBody>
          <a:bodyPr wrap="square">
            <a:spAutoFit/>
          </a:bodyPr>
          <a:lstStyle/>
          <a:p>
            <a:pPr algn="ctr">
              <a:lnSpc>
                <a:spcPct val="150000"/>
              </a:lnSpc>
            </a:pP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zh-CN" altLang="en-US" sz="1200" dirty="0">
                <a:latin typeface="微软雅黑" panose="020B0503020204020204" pitchFamily="34" charset="-122"/>
                <a:ea typeface="微软雅黑" panose="020B0503020204020204" pitchFamily="34" charset="-122"/>
              </a:rPr>
              <a:t>杭州安恒信息技术股份有限公司</a:t>
            </a:r>
            <a:endParaRPr lang="zh-CN" altLang="en-US" sz="1200" dirty="0"/>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bwMode="auto">
          <a:xfrm>
            <a:off x="108520" y="14291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buFont typeface="Arial" panose="020B0604020202090204" pitchFamily="34" charset="0"/>
              <a:buNone/>
            </a:pPr>
            <a:r>
              <a:rPr lang="zh-CN" altLang="en-US" sz="3600" dirty="0">
                <a:latin typeface="微软雅黑" panose="020B0503020204020204" pitchFamily="34" charset="-122"/>
                <a:ea typeface="微软雅黑" panose="020B0503020204020204" pitchFamily="34" charset="-122"/>
              </a:rPr>
              <a:t>重大信息泄露事件案例分析</a:t>
            </a:r>
            <a:endParaRPr lang="zh-CN" altLang="en-US" sz="3600" dirty="0">
              <a:latin typeface="微软雅黑" panose="020B0503020204020204" pitchFamily="34" charset="-122"/>
              <a:ea typeface="微软雅黑" panose="020B0503020204020204" pitchFamily="34" charset="-122"/>
            </a:endParaRPr>
          </a:p>
        </p:txBody>
      </p:sp>
      <p:sp>
        <p:nvSpPr>
          <p:cNvPr id="2" name="矩形 1"/>
          <p:cNvSpPr/>
          <p:nvPr/>
        </p:nvSpPr>
        <p:spPr>
          <a:xfrm>
            <a:off x="251520" y="1028778"/>
            <a:ext cx="6840760" cy="646331"/>
          </a:xfrm>
          <a:prstGeom prst="rect">
            <a:avLst/>
          </a:prstGeom>
        </p:spPr>
        <p:txBody>
          <a:bodyPr wrap="square">
            <a:spAutoFit/>
          </a:bodyPr>
          <a:lstStyle/>
          <a:p>
            <a:r>
              <a:rPr lang="zh-CN" altLang="en-US" b="1" dirty="0">
                <a:solidFill>
                  <a:srgbClr val="FF0000"/>
                </a:solidFill>
                <a:latin typeface="微软雅黑" panose="020B0503020204020204" pitchFamily="34" charset="-122"/>
                <a:ea typeface="微软雅黑" panose="020B0503020204020204" pitchFamily="34" charset="-122"/>
              </a:rPr>
              <a:t>绝密文件！ </a:t>
            </a:r>
            <a:r>
              <a:rPr lang="en-US" altLang="zh-CN" b="1" dirty="0">
                <a:solidFill>
                  <a:srgbClr val="FF0000"/>
                </a:solidFill>
                <a:latin typeface="微软雅黑" panose="020B0503020204020204" pitchFamily="34" charset="-122"/>
                <a:ea typeface="微软雅黑" panose="020B0503020204020204" pitchFamily="34" charset="-122"/>
              </a:rPr>
              <a:t>100G </a:t>
            </a:r>
            <a:r>
              <a:rPr lang="zh-CN" altLang="en-US" b="1" dirty="0">
                <a:solidFill>
                  <a:srgbClr val="FF0000"/>
                </a:solidFill>
                <a:latin typeface="微软雅黑" panose="020B0503020204020204" pitchFamily="34" charset="-122"/>
                <a:ea typeface="微软雅黑" panose="020B0503020204020204" pitchFamily="34" charset="-122"/>
              </a:rPr>
              <a:t>！ 泄露！ </a:t>
            </a:r>
            <a:r>
              <a:rPr lang="en-US" altLang="zh-CN" dirty="0">
                <a:latin typeface="微软雅黑" panose="020B0503020204020204" pitchFamily="34" charset="-122"/>
                <a:ea typeface="微软雅黑" panose="020B0503020204020204" pitchFamily="34" charset="-122"/>
              </a:rPr>
              <a:t>NSA </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Amazon S3!</a:t>
            </a:r>
            <a:endParaRPr lang="en-US" altLang="zh-CN"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251520" y="1276787"/>
            <a:ext cx="8712968" cy="2169825"/>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事件回顾：</a:t>
            </a:r>
            <a:r>
              <a:rPr lang="zh-CN" altLang="en-US" dirty="0">
                <a:latin typeface="微软雅黑" panose="020B0503020204020204" pitchFamily="34" charset="-122"/>
                <a:ea typeface="微软雅黑" panose="020B0503020204020204" pitchFamily="34" charset="-122"/>
              </a:rPr>
              <a:t>美国国家安全局（</a:t>
            </a:r>
            <a:r>
              <a:rPr lang="en-US" altLang="zh-CN" dirty="0">
                <a:latin typeface="微软雅黑" panose="020B0503020204020204" pitchFamily="34" charset="-122"/>
                <a:ea typeface="微软雅黑" panose="020B0503020204020204" pitchFamily="34" charset="-122"/>
              </a:rPr>
              <a:t>NSA</a:t>
            </a:r>
            <a:r>
              <a:rPr lang="zh-CN" altLang="en-US" dirty="0">
                <a:latin typeface="微软雅黑" panose="020B0503020204020204" pitchFamily="34" charset="-122"/>
                <a:ea typeface="微软雅黑" panose="020B0503020204020204" pitchFamily="34" charset="-122"/>
              </a:rPr>
              <a:t>）的一个高度敏感的硬盘驱动器的内容公开在了</a:t>
            </a:r>
            <a:r>
              <a:rPr lang="en-US" altLang="zh-CN" dirty="0">
                <a:latin typeface="微软雅黑" panose="020B0503020204020204" pitchFamily="34" charset="-122"/>
                <a:ea typeface="微软雅黑" panose="020B0503020204020204" pitchFamily="34" charset="-122"/>
              </a:rPr>
              <a:t>Amazon Web Services </a:t>
            </a:r>
            <a:r>
              <a:rPr lang="zh-CN" altLang="en-US" dirty="0">
                <a:latin typeface="微软雅黑" panose="020B0503020204020204" pitchFamily="34" charset="-122"/>
                <a:ea typeface="微软雅黑" panose="020B0503020204020204" pitchFamily="34" charset="-122"/>
              </a:rPr>
              <a:t>存储服务器上。包含了来自代号为“红色磁盘（</a:t>
            </a:r>
            <a:r>
              <a:rPr lang="en-US" altLang="zh-CN" dirty="0" err="1">
                <a:latin typeface="微软雅黑" panose="020B0503020204020204" pitchFamily="34" charset="-122"/>
                <a:ea typeface="微软雅黑" panose="020B0503020204020204" pitchFamily="34" charset="-122"/>
              </a:rPr>
              <a:t>RedDisk</a:t>
            </a:r>
            <a:r>
              <a:rPr lang="zh-CN" altLang="en-US" dirty="0">
                <a:latin typeface="微软雅黑" panose="020B0503020204020204" pitchFamily="34" charset="-122"/>
                <a:ea typeface="微软雅黑" panose="020B0503020204020204" pitchFamily="34" charset="-122"/>
              </a:rPr>
              <a:t>）”的陆军情报项目的超过</a:t>
            </a:r>
            <a:r>
              <a:rPr lang="en-US" altLang="zh-CN" dirty="0">
                <a:latin typeface="微软雅黑" panose="020B0503020204020204" pitchFamily="34" charset="-122"/>
                <a:ea typeface="微软雅黑" panose="020B0503020204020204" pitchFamily="34" charset="-122"/>
              </a:rPr>
              <a:t>100GB </a:t>
            </a:r>
            <a:r>
              <a:rPr lang="zh-CN" altLang="en-US" dirty="0">
                <a:latin typeface="微软雅黑" panose="020B0503020204020204" pitchFamily="34" charset="-122"/>
                <a:ea typeface="微软雅黑" panose="020B0503020204020204" pitchFamily="34" charset="-122"/>
              </a:rPr>
              <a:t>数据。</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事件分析：</a:t>
            </a:r>
            <a:r>
              <a:rPr lang="zh-CN" altLang="en-US" dirty="0">
                <a:latin typeface="微软雅黑" panose="020B0503020204020204" pitchFamily="34" charset="-122"/>
                <a:ea typeface="微软雅黑" panose="020B0503020204020204" pitchFamily="34" charset="-122"/>
              </a:rPr>
              <a:t>该磁盘镜像保留在非公开的</a:t>
            </a:r>
            <a:r>
              <a:rPr lang="en-US" altLang="zh-CN" dirty="0">
                <a:latin typeface="微软雅黑" panose="020B0503020204020204" pitchFamily="34" charset="-122"/>
                <a:ea typeface="微软雅黑" panose="020B0503020204020204" pitchFamily="34" charset="-122"/>
              </a:rPr>
              <a:t>Amazon Web Services</a:t>
            </a:r>
            <a:r>
              <a:rPr lang="zh-CN" altLang="en-US" dirty="0">
                <a:latin typeface="微软雅黑" panose="020B0503020204020204" pitchFamily="34" charset="-122"/>
                <a:ea typeface="微软雅黑" panose="020B0503020204020204" pitchFamily="34" charset="-122"/>
              </a:rPr>
              <a:t>存储服务器上，但却没有</a:t>
            </a:r>
            <a:r>
              <a:rPr lang="zh-CN" altLang="en-US" b="1" dirty="0">
                <a:solidFill>
                  <a:srgbClr val="FF0000"/>
                </a:solidFill>
                <a:latin typeface="微软雅黑" panose="020B0503020204020204" pitchFamily="34" charset="-122"/>
                <a:ea typeface="微软雅黑" panose="020B0503020204020204" pitchFamily="34" charset="-122"/>
              </a:rPr>
              <a:t>设置密码</a:t>
            </a:r>
            <a:r>
              <a:rPr lang="zh-CN" altLang="en-US" dirty="0">
                <a:latin typeface="微软雅黑" panose="020B0503020204020204" pitchFamily="34" charset="-122"/>
                <a:ea typeface="微软雅黑" panose="020B0503020204020204" pitchFamily="34" charset="-122"/>
              </a:rPr>
              <a:t>，这意味着任何发现它的人，都可以通过政府秘密文件挖掘信息。</a:t>
            </a:r>
            <a:endParaRPr lang="zh-CN" altLang="en-US" dirty="0"/>
          </a:p>
        </p:txBody>
      </p:sp>
      <p:pic>
        <p:nvPicPr>
          <p:cNvPr id="9" name="图片 8" descr="图片包含 文字&#10;&#10;已生成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7879" y="3370130"/>
            <a:ext cx="7255007" cy="14761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bwMode="auto">
          <a:xfrm>
            <a:off x="108520" y="14291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buFont typeface="Arial" panose="020B0604020202090204" pitchFamily="34" charset="0"/>
              <a:buNone/>
            </a:pPr>
            <a:r>
              <a:rPr lang="zh-CN" altLang="en-US" sz="3600" dirty="0">
                <a:latin typeface="微软雅黑" panose="020B0503020204020204" pitchFamily="34" charset="-122"/>
                <a:ea typeface="微软雅黑" panose="020B0503020204020204" pitchFamily="34" charset="-122"/>
              </a:rPr>
              <a:t>重大信息泄露事件案例分析</a:t>
            </a:r>
            <a:endParaRPr lang="zh-CN" altLang="en-US" sz="3600" dirty="0">
              <a:latin typeface="微软雅黑" panose="020B0503020204020204" pitchFamily="34" charset="-122"/>
              <a:ea typeface="微软雅黑" panose="020B0503020204020204" pitchFamily="34" charset="-122"/>
            </a:endParaRPr>
          </a:p>
        </p:txBody>
      </p:sp>
      <p:sp>
        <p:nvSpPr>
          <p:cNvPr id="2" name="矩形 1"/>
          <p:cNvSpPr/>
          <p:nvPr/>
        </p:nvSpPr>
        <p:spPr>
          <a:xfrm>
            <a:off x="249288" y="1077255"/>
            <a:ext cx="7419056"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我国</a:t>
            </a:r>
            <a:r>
              <a:rPr lang="en-US" altLang="zh-CN" b="1" dirty="0">
                <a:solidFill>
                  <a:srgbClr val="FF0000"/>
                </a:solidFill>
                <a:latin typeface="微软雅黑" panose="020B0503020204020204" pitchFamily="34" charset="-122"/>
                <a:ea typeface="微软雅黑" panose="020B0503020204020204" pitchFamily="34" charset="-122"/>
              </a:rPr>
              <a:t>257</a:t>
            </a:r>
            <a:r>
              <a:rPr lang="zh-CN" altLang="en-US" b="1" dirty="0">
                <a:solidFill>
                  <a:srgbClr val="FF0000"/>
                </a:solidFill>
                <a:latin typeface="微软雅黑" panose="020B0503020204020204" pitchFamily="34" charset="-122"/>
                <a:ea typeface="微软雅黑" panose="020B0503020204020204" pitchFamily="34" charset="-122"/>
              </a:rPr>
              <a:t>万条银行个人信息泄露</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221864" y="1365680"/>
            <a:ext cx="4715896" cy="3416320"/>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事件回顾：</a:t>
            </a:r>
            <a:r>
              <a:rPr lang="zh-CN" altLang="en-US" dirty="0">
                <a:latin typeface="微软雅黑" panose="020B0503020204020204" pitchFamily="34" charset="-122"/>
                <a:ea typeface="微软雅黑" panose="020B0503020204020204" pitchFamily="34" charset="-122"/>
              </a:rPr>
              <a:t>因扩大经营需要，四川龚先生在银行贷款并还清了贷款后，每天都接到大量骚扰电话有针对性地向他推销贷款。不仅知道他的姓名、身份证号、家人信息、工作单位等，还准确掌握了他的信贷状况。</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事件分析：</a:t>
            </a:r>
            <a:r>
              <a:rPr lang="zh-CN" altLang="en-US" dirty="0">
                <a:latin typeface="微软雅黑" panose="020B0503020204020204" pitchFamily="34" charset="-122"/>
                <a:ea typeface="微软雅黑" panose="020B0503020204020204" pitchFamily="34" charset="-122"/>
              </a:rPr>
              <a:t>通过警方调查后得知银行下班期间，</a:t>
            </a:r>
            <a:r>
              <a:rPr lang="zh-CN" altLang="en-US" b="1" dirty="0">
                <a:solidFill>
                  <a:srgbClr val="FF0000"/>
                </a:solidFill>
                <a:latin typeface="微软雅黑" panose="020B0503020204020204" pitchFamily="34" charset="-122"/>
                <a:ea typeface="微软雅黑" panose="020B0503020204020204" pitchFamily="34" charset="-122"/>
              </a:rPr>
              <a:t>大厅电脑无人监管</a:t>
            </a:r>
            <a:r>
              <a:rPr lang="zh-CN" altLang="en-US" dirty="0">
                <a:latin typeface="微软雅黑" panose="020B0503020204020204" pitchFamily="34" charset="-122"/>
                <a:ea typeface="微软雅黑" panose="020B0503020204020204" pitchFamily="34" charset="-122"/>
              </a:rPr>
              <a:t>，银行保安通过小程序接入银行内网批量输出报告。</a:t>
            </a:r>
            <a:endParaRPr lang="zh-CN" altLang="en-US" dirty="0">
              <a:latin typeface="微软雅黑" panose="020B0503020204020204" pitchFamily="34" charset="-122"/>
              <a:ea typeface="微软雅黑" panose="020B0503020204020204" pitchFamily="34" charset="-122"/>
            </a:endParaRPr>
          </a:p>
        </p:txBody>
      </p:sp>
      <p:pic>
        <p:nvPicPr>
          <p:cNvPr id="7" name="图片 6" descr="图片包含 文字&#10;&#10;已生成极高可信度的说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56604" y="1197010"/>
            <a:ext cx="4134112" cy="31069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2"/>
          <p:cNvSpPr>
            <a:spLocks noGrp="1"/>
          </p:cNvSpPr>
          <p:nvPr>
            <p:ph type="title"/>
          </p:nvPr>
        </p:nvSpPr>
        <p:spPr bwMode="auto">
          <a:xfrm>
            <a:off x="252536" y="14291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marR="0" lvl="0" indent="-457200" algn="l" defTabSz="914400" eaLnBrk="1" fontAlgn="auto" latinLnBrk="0" hangingPunct="1">
              <a:lnSpc>
                <a:spcPct val="100000"/>
              </a:lnSpc>
              <a:spcBef>
                <a:spcPts val="0"/>
              </a:spcBef>
              <a:spcAft>
                <a:spcPts val="0"/>
              </a:spcAft>
              <a:buClrTx/>
              <a:buSzTx/>
              <a:buFont typeface="Arial" panose="020B0604020202090204" pitchFamily="34" charset="0"/>
              <a:buNone/>
              <a:defRPr/>
            </a:pPr>
            <a:r>
              <a:rPr lang="zh-CN" altLang="en-US" sz="3600" b="0" dirty="0">
                <a:solidFill>
                  <a:schemeClr val="tx1"/>
                </a:solidFill>
                <a:latin typeface="微软雅黑" panose="020B0503020204020204" pitchFamily="34" charset="-122"/>
                <a:ea typeface="微软雅黑" panose="020B0503020204020204" pitchFamily="34" charset="-122"/>
                <a:cs typeface="+mn-cs"/>
              </a:rPr>
              <a:t>重大信息泄露事件案例分析</a:t>
            </a:r>
            <a:endParaRPr lang="zh-CN" altLang="en-US" sz="3600" b="0" dirty="0">
              <a:solidFill>
                <a:schemeClr val="tx1"/>
              </a:solidFill>
              <a:latin typeface="微软雅黑" panose="020B0503020204020204" pitchFamily="34" charset="-122"/>
              <a:ea typeface="微软雅黑" panose="020B0503020204020204" pitchFamily="34" charset="-122"/>
              <a:cs typeface="+mn-cs"/>
            </a:endParaRPr>
          </a:p>
        </p:txBody>
      </p:sp>
      <p:sp>
        <p:nvSpPr>
          <p:cNvPr id="6" name="Rectangle 3"/>
          <p:cNvSpPr txBox="1">
            <a:spLocks noChangeArrowheads="1"/>
          </p:cNvSpPr>
          <p:nvPr/>
        </p:nvSpPr>
        <p:spPr bwMode="auto">
          <a:xfrm>
            <a:off x="0" y="1515149"/>
            <a:ext cx="5989320" cy="2864969"/>
          </a:xfrm>
          <a:prstGeom prst="rect">
            <a:avLst/>
          </a:prstGeom>
          <a:noFill/>
          <a:ln w="9525">
            <a:noFill/>
            <a:miter lim="800000"/>
          </a:ln>
        </p:spPr>
        <p:txBody>
          <a:bodyPr lIns="68576" tIns="34288" rIns="68576" bIns="34288"/>
          <a:lstStyle/>
          <a:p>
            <a:pPr marL="257175" marR="0" lvl="0" indent="-257175" defTabSz="709295" eaLnBrk="1" fontAlgn="auto" latinLnBrk="0" hangingPunct="1">
              <a:lnSpc>
                <a:spcPct val="120000"/>
              </a:lnSpc>
              <a:spcBef>
                <a:spcPct val="20000"/>
              </a:spcBef>
              <a:spcAft>
                <a:spcPts val="0"/>
              </a:spcAft>
              <a:buClrTx/>
              <a:buSzTx/>
              <a:buFont typeface="Wingdings" panose="05000000000000000000" pitchFamily="2" charset="2"/>
              <a:buChar char="Ø"/>
              <a:tabLst>
                <a:tab pos="985520" algn="l"/>
              </a:tabLst>
              <a:defRPr/>
            </a:pPr>
            <a:r>
              <a:rPr kumimoji="0" lang="zh-CN" altLang="en-US"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事件回顾：</a:t>
            </a:r>
            <a:r>
              <a:rPr kumimoji="0" lang="zh-CN" altLang="en-US"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犯罪嫌疑人朱凯华交代，他从网上买到了</a:t>
            </a:r>
            <a:r>
              <a:rPr kumimoji="0" lang="en-US" altLang="zh-CN"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50</a:t>
            </a:r>
            <a:r>
              <a:rPr kumimoji="0" lang="zh-CN" altLang="en-US"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万个车主的详细个人信息，包括车主在浙江银行的</a:t>
            </a:r>
            <a:r>
              <a:rPr kumimoji="0" lang="zh-CN" altLang="en-US"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银行卡卡号和账户余额</a:t>
            </a:r>
            <a:r>
              <a:rPr kumimoji="0" lang="zh-CN" altLang="en-US"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，而个人征信报告中包含更为详尽的个人信息，包括银行</a:t>
            </a:r>
            <a:r>
              <a:rPr kumimoji="0" lang="zh-CN" altLang="en-US"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客户的收入，详细住址、手机号、家庭电话号码，甚至职业和生日等</a:t>
            </a:r>
            <a:r>
              <a:rPr kumimoji="0" lang="zh-CN" altLang="en-US"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。正是因为这些信息，朱凯华筛选出最有可能的六位号码。之后逐个进入网银进行破译。朱凯华被抓时，造成受害人损失</a:t>
            </a:r>
            <a:r>
              <a:rPr kumimoji="0" lang="en-US" altLang="zh-CN"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3000</a:t>
            </a:r>
            <a:r>
              <a:rPr kumimoji="0" lang="zh-CN" altLang="en-US"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多万元。</a:t>
            </a:r>
            <a:endParaRPr kumimoji="0" lang="zh-CN" altLang="en-US"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257175" marR="0" lvl="0" indent="-257175" defTabSz="709295" eaLnBrk="1" fontAlgn="auto" latinLnBrk="0" hangingPunct="1">
              <a:lnSpc>
                <a:spcPct val="120000"/>
              </a:lnSpc>
              <a:spcBef>
                <a:spcPct val="20000"/>
              </a:spcBef>
              <a:spcAft>
                <a:spcPts val="0"/>
              </a:spcAft>
              <a:buClrTx/>
              <a:buSzTx/>
              <a:buFont typeface="Wingdings" panose="05000000000000000000" pitchFamily="2" charset="2"/>
              <a:buChar char="Ø"/>
              <a:tabLst>
                <a:tab pos="985520" algn="l"/>
              </a:tabLst>
              <a:defRPr/>
            </a:pPr>
            <a:r>
              <a:rPr kumimoji="0" lang="zh-CN" altLang="en-US"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事件分析：</a:t>
            </a:r>
            <a:r>
              <a:rPr kumimoji="0" lang="zh-CN" altLang="en-US"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招商银行信用卡中心风险管理部贷款审核员胡斌是这些信息的出售人之一，他向朱凯华出售个人信息</a:t>
            </a:r>
            <a:r>
              <a:rPr kumimoji="0" lang="en-US" altLang="zh-CN"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300</a:t>
            </a:r>
            <a:r>
              <a:rPr kumimoji="0" lang="zh-CN" altLang="en-US"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多份。</a:t>
            </a:r>
            <a:endParaRPr kumimoji="0" lang="zh-CN" altLang="en-US"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pic>
        <p:nvPicPr>
          <p:cNvPr id="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68144" y="1303687"/>
            <a:ext cx="3168352" cy="312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73084" y="883871"/>
            <a:ext cx="8475380" cy="757130"/>
          </a:xfrm>
          <a:prstGeom prst="rect">
            <a:avLst/>
          </a:prstGeom>
        </p:spPr>
        <p:txBody>
          <a:bodyPr wrap="square">
            <a:spAutoFit/>
          </a:bodyPr>
          <a:lstStyle/>
          <a:p>
            <a:pPr marR="0" lvl="0" defTabSz="709295" eaLnBrk="1" fontAlgn="auto" latinLnBrk="0" hangingPunct="1">
              <a:lnSpc>
                <a:spcPct val="120000"/>
              </a:lnSpc>
              <a:spcBef>
                <a:spcPct val="20000"/>
              </a:spcBef>
              <a:spcAft>
                <a:spcPts val="0"/>
              </a:spcAft>
              <a:buClrTx/>
              <a:buSzTx/>
              <a:tabLst>
                <a:tab pos="985520" algn="l"/>
              </a:tabLst>
              <a:defRPr/>
            </a:pPr>
            <a:r>
              <a:rPr lang="zh-CN" altLang="en-US" kern="0" dirty="0">
                <a:latin typeface="微软雅黑" panose="020B0503020204020204" pitchFamily="34" charset="-122"/>
                <a:ea typeface="微软雅黑" panose="020B0503020204020204" pitchFamily="34" charset="-122"/>
              </a:rPr>
              <a:t>招商银行、工商银行被曝出黑幕，员工通过中介向外</a:t>
            </a:r>
            <a:r>
              <a:rPr lang="zh-CN" altLang="en-US" kern="0" dirty="0">
                <a:solidFill>
                  <a:srgbClr val="FF0000"/>
                </a:solidFill>
                <a:latin typeface="微软雅黑" panose="020B0503020204020204" pitchFamily="34" charset="-122"/>
                <a:ea typeface="微软雅黑" panose="020B0503020204020204" pitchFamily="34" charset="-122"/>
              </a:rPr>
              <a:t>兜售客户个人信息将近</a:t>
            </a:r>
            <a:r>
              <a:rPr lang="en-US" altLang="zh-CN" kern="0" dirty="0">
                <a:solidFill>
                  <a:srgbClr val="FF0000"/>
                </a:solidFill>
                <a:latin typeface="微软雅黑" panose="020B0503020204020204" pitchFamily="34" charset="-122"/>
                <a:ea typeface="微软雅黑" panose="020B0503020204020204" pitchFamily="34" charset="-122"/>
              </a:rPr>
              <a:t>3000</a:t>
            </a:r>
            <a:r>
              <a:rPr lang="zh-CN" altLang="en-US" kern="0" dirty="0">
                <a:solidFill>
                  <a:srgbClr val="FF0000"/>
                </a:solidFill>
                <a:latin typeface="微软雅黑" panose="020B0503020204020204" pitchFamily="34" charset="-122"/>
                <a:ea typeface="微软雅黑" panose="020B0503020204020204" pitchFamily="34" charset="-122"/>
              </a:rPr>
              <a:t>份</a:t>
            </a:r>
            <a:r>
              <a:rPr lang="zh-CN" altLang="en-US" kern="0" dirty="0">
                <a:latin typeface="微软雅黑" panose="020B0503020204020204" pitchFamily="34" charset="-122"/>
                <a:ea typeface="微软雅黑" panose="020B0503020204020204" pitchFamily="34" charset="-122"/>
              </a:rPr>
              <a:t>，</a:t>
            </a:r>
            <a:r>
              <a:rPr lang="zh-CN" altLang="en-US" kern="0" dirty="0">
                <a:solidFill>
                  <a:srgbClr val="FF0000"/>
                </a:solidFill>
                <a:latin typeface="微软雅黑" panose="020B0503020204020204" pitchFamily="34" charset="-122"/>
                <a:ea typeface="微软雅黑" panose="020B0503020204020204" pitchFamily="34" charset="-122"/>
              </a:rPr>
              <a:t>造成损失达</a:t>
            </a:r>
            <a:r>
              <a:rPr lang="en-US" altLang="zh-CN" kern="0" dirty="0">
                <a:solidFill>
                  <a:srgbClr val="FF0000"/>
                </a:solidFill>
                <a:latin typeface="微软雅黑" panose="020B0503020204020204" pitchFamily="34" charset="-122"/>
                <a:ea typeface="微软雅黑" panose="020B0503020204020204" pitchFamily="34" charset="-122"/>
              </a:rPr>
              <a:t>3000</a:t>
            </a:r>
            <a:r>
              <a:rPr lang="zh-CN" altLang="en-US" kern="0" dirty="0">
                <a:solidFill>
                  <a:srgbClr val="FF0000"/>
                </a:solidFill>
                <a:latin typeface="微软雅黑" panose="020B0503020204020204" pitchFamily="34" charset="-122"/>
                <a:ea typeface="微软雅黑" panose="020B0503020204020204" pitchFamily="34" charset="-122"/>
              </a:rPr>
              <a:t>多万元</a:t>
            </a:r>
            <a:r>
              <a:rPr lang="zh-CN" altLang="en-US" kern="0" dirty="0">
                <a:latin typeface="微软雅黑" panose="020B0503020204020204" pitchFamily="34" charset="-122"/>
                <a:ea typeface="微软雅黑" panose="020B0503020204020204" pitchFamily="34" charset="-122"/>
              </a:rPr>
              <a:t>。</a:t>
            </a:r>
            <a:endParaRPr lang="en-US" altLang="zh-CN" kern="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 y="0"/>
            <a:ext cx="5549900" cy="5101883"/>
          </a:xfrm>
          <a:prstGeom prst="rect">
            <a:avLst/>
          </a:prstGeom>
        </p:spPr>
      </p:pic>
      <p:pic>
        <p:nvPicPr>
          <p:cNvPr id="6" name="图片 5"/>
          <p:cNvPicPr>
            <a:picLocks noChangeAspect="1"/>
          </p:cNvPicPr>
          <p:nvPr/>
        </p:nvPicPr>
        <p:blipFill>
          <a:blip r:embed="rId2"/>
          <a:stretch>
            <a:fillRect/>
          </a:stretch>
        </p:blipFill>
        <p:spPr>
          <a:xfrm>
            <a:off x="5422900" y="2512518"/>
            <a:ext cx="3721100" cy="2614765"/>
          </a:xfrm>
          <a:prstGeom prst="rect">
            <a:avLst/>
          </a:prstGeom>
        </p:spPr>
      </p:pic>
      <p:pic>
        <p:nvPicPr>
          <p:cNvPr id="3074" name="Picture 2" descr="http://e.hiphotos.baidu.com/baike/s%3D500/sign=f13b4b292534349b70066e85f9ea1521/203fb80e7bec54e7e2c7b02db4389b504fc26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2" y="25723"/>
            <a:ext cx="3721100" cy="2487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2"/>
          <p:cNvSpPr>
            <a:spLocks noGrp="1" noChangeArrowheads="1"/>
          </p:cNvSpPr>
          <p:nvPr>
            <p:ph type="title" idx="4294967295"/>
          </p:nvPr>
        </p:nvSpPr>
        <p:spPr>
          <a:xfrm>
            <a:off x="0" y="0"/>
            <a:ext cx="53794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14400">
              <a:lnSpc>
                <a:spcPct val="100000"/>
              </a:lnSpc>
              <a:spcBef>
                <a:spcPts val="0"/>
              </a:spcBef>
              <a:buFont typeface="Arial" panose="020B0604020202090204" pitchFamily="34" charset="0"/>
            </a:pPr>
            <a:r>
              <a:rPr lang="zh-CN" altLang="en-US" sz="3600">
                <a:latin typeface="微软雅黑" panose="020B0503020204020204" pitchFamily="34" charset="-122"/>
                <a:ea typeface="微软雅黑" panose="020B0503020204020204" pitchFamily="34" charset="-122"/>
                <a:cs typeface="+mn-cs"/>
              </a:rPr>
              <a:t>无孔不入的社会工程学</a:t>
            </a:r>
            <a:endParaRPr lang="zh-CN" altLang="zh-CN" sz="3600">
              <a:latin typeface="微软雅黑" panose="020B0503020204020204" pitchFamily="34" charset="-122"/>
              <a:ea typeface="微软雅黑" panose="020B0503020204020204" pitchFamily="34" charset="-122"/>
              <a:cs typeface="+mn-cs"/>
            </a:endParaRPr>
          </a:p>
        </p:txBody>
      </p:sp>
      <p:pic>
        <p:nvPicPr>
          <p:cNvPr id="14" name="Picture 3" descr="C:\Users\l\Desktop\Kevin.jpg"/>
          <p:cNvPicPr>
            <a:picLocks noChangeAspect="1" noChangeArrowheads="1"/>
          </p:cNvPicPr>
          <p:nvPr/>
        </p:nvPicPr>
        <p:blipFill>
          <a:blip r:embed="rId1" cstate="print"/>
          <a:srcRect l="18073" r="25029"/>
          <a:stretch>
            <a:fillRect/>
          </a:stretch>
        </p:blipFill>
        <p:spPr bwMode="auto">
          <a:xfrm>
            <a:off x="1489739" y="843739"/>
            <a:ext cx="2920038" cy="3702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矩形 14"/>
          <p:cNvSpPr/>
          <p:nvPr/>
        </p:nvSpPr>
        <p:spPr bwMode="auto">
          <a:xfrm>
            <a:off x="4572000" y="626848"/>
            <a:ext cx="3029371" cy="4109076"/>
          </a:xfrm>
          <a:prstGeom prst="rect">
            <a:avLst/>
          </a:prstGeom>
          <a:noFill/>
          <a:ln w="9525" cap="flat" cmpd="sng" algn="ctr">
            <a:noFill/>
            <a:prstDash val="solid"/>
            <a:round/>
            <a:headEnd type="none" w="med" len="med"/>
            <a:tailEnd type="none" w="med" len="med"/>
          </a:ln>
          <a:effectLst/>
        </p:spPr>
        <p:txBody>
          <a:bodyPr lIns="57454" tIns="28728" rIns="57454" bIns="28728" anchor="ctr"/>
          <a:lstStyle/>
          <a:p>
            <a:pPr algn="ctr">
              <a:lnSpc>
                <a:spcPct val="150000"/>
              </a:lnSpc>
              <a:defRPr/>
            </a:pPr>
            <a:r>
              <a:rPr lang="zh-CN" altLang="en-US" sz="1200" dirty="0">
                <a:solidFill>
                  <a:srgbClr val="000000"/>
                </a:solidFill>
                <a:latin typeface="+mn-ea"/>
              </a:rPr>
              <a:t>通过对受害者</a:t>
            </a:r>
            <a:endParaRPr lang="en-US" altLang="zh-CN" sz="1200" dirty="0">
              <a:solidFill>
                <a:srgbClr val="000000"/>
              </a:solidFill>
              <a:latin typeface="+mn-ea"/>
            </a:endParaRPr>
          </a:p>
          <a:p>
            <a:pPr algn="ctr">
              <a:lnSpc>
                <a:spcPct val="150000"/>
              </a:lnSpc>
              <a:defRPr/>
            </a:pPr>
            <a:r>
              <a:rPr lang="zh-CN" altLang="en-US" sz="1350" b="1" dirty="0">
                <a:solidFill>
                  <a:srgbClr val="FF0000"/>
                </a:solidFill>
                <a:latin typeface="+mn-ea"/>
              </a:rPr>
              <a:t>本能反应、好奇心、信任、贪婪</a:t>
            </a:r>
            <a:endParaRPr lang="en-US" altLang="zh-CN" sz="1350" b="1" dirty="0">
              <a:solidFill>
                <a:srgbClr val="FF0000"/>
              </a:solidFill>
              <a:latin typeface="+mn-ea"/>
            </a:endParaRPr>
          </a:p>
          <a:p>
            <a:pPr algn="ctr">
              <a:lnSpc>
                <a:spcPct val="150000"/>
              </a:lnSpc>
              <a:defRPr/>
            </a:pPr>
            <a:r>
              <a:rPr lang="zh-CN" altLang="en-US" sz="1350" b="1" dirty="0">
                <a:solidFill>
                  <a:srgbClr val="FF0000"/>
                </a:solidFill>
                <a:latin typeface="+mn-ea"/>
              </a:rPr>
              <a:t>等心理弱点</a:t>
            </a:r>
            <a:r>
              <a:rPr lang="zh-CN" altLang="en-US" sz="1200" dirty="0">
                <a:solidFill>
                  <a:srgbClr val="000000"/>
                </a:solidFill>
                <a:latin typeface="+mn-ea"/>
              </a:rPr>
              <a:t>进行如欺骗和伤害等攻击手段</a:t>
            </a:r>
            <a:endParaRPr lang="en-US" altLang="zh-CN" sz="1200" dirty="0">
              <a:solidFill>
                <a:srgbClr val="000000"/>
              </a:solidFill>
              <a:latin typeface="+mn-ea"/>
            </a:endParaRPr>
          </a:p>
          <a:p>
            <a:pPr algn="ctr">
              <a:lnSpc>
                <a:spcPct val="150000"/>
              </a:lnSpc>
              <a:defRPr/>
            </a:pPr>
            <a:endParaRPr lang="en-US" altLang="zh-CN" sz="1200" dirty="0">
              <a:solidFill>
                <a:srgbClr val="000000"/>
              </a:solidFill>
              <a:latin typeface="+mn-ea"/>
            </a:endParaRPr>
          </a:p>
          <a:p>
            <a:pPr algn="ctr">
              <a:lnSpc>
                <a:spcPct val="150000"/>
              </a:lnSpc>
              <a:defRPr/>
            </a:pPr>
            <a:endParaRPr lang="en-US" altLang="zh-CN" sz="1200" dirty="0">
              <a:solidFill>
                <a:srgbClr val="000000"/>
              </a:solidFill>
              <a:latin typeface="+mn-ea"/>
            </a:endParaRPr>
          </a:p>
          <a:p>
            <a:pPr algn="ctr">
              <a:lnSpc>
                <a:spcPct val="150000"/>
              </a:lnSpc>
              <a:defRPr/>
            </a:pPr>
            <a:r>
              <a:rPr lang="zh-CN" altLang="en-US" sz="1200" dirty="0">
                <a:solidFill>
                  <a:srgbClr val="000000"/>
                </a:solidFill>
                <a:latin typeface="+mn-ea"/>
              </a:rPr>
              <a:t>社会工程学的攻击，成功于人们</a:t>
            </a:r>
            <a:endParaRPr lang="en-US" altLang="zh-CN" sz="1200" dirty="0">
              <a:solidFill>
                <a:srgbClr val="000000"/>
              </a:solidFill>
              <a:latin typeface="+mn-ea"/>
            </a:endParaRPr>
          </a:p>
          <a:p>
            <a:pPr algn="ctr">
              <a:lnSpc>
                <a:spcPct val="150000"/>
              </a:lnSpc>
              <a:defRPr/>
            </a:pPr>
            <a:r>
              <a:rPr lang="zh-CN" altLang="en-US" sz="1350" b="1" dirty="0">
                <a:solidFill>
                  <a:srgbClr val="FF0000"/>
                </a:solidFill>
                <a:latin typeface="+mn-ea"/>
              </a:rPr>
              <a:t>普遍的对信息安全实践上的无知！</a:t>
            </a:r>
            <a:endParaRPr lang="en-US" altLang="zh-CN" sz="1500" b="1" dirty="0">
              <a:solidFill>
                <a:srgbClr val="FF0000"/>
              </a:solidFill>
              <a:latin typeface="+mn-ea"/>
            </a:endParaRPr>
          </a:p>
          <a:p>
            <a:pPr algn="ctr">
              <a:lnSpc>
                <a:spcPct val="150000"/>
              </a:lnSpc>
              <a:defRPr/>
            </a:pPr>
            <a:endParaRPr lang="en-US" altLang="zh-CN" sz="1500" b="1" dirty="0">
              <a:solidFill>
                <a:srgbClr val="FF0000"/>
              </a:solidFill>
              <a:latin typeface="+mn-ea"/>
            </a:endParaRPr>
          </a:p>
          <a:p>
            <a:pPr algn="ctr">
              <a:lnSpc>
                <a:spcPct val="150000"/>
              </a:lnSpc>
              <a:defRPr/>
            </a:pPr>
            <a:endParaRPr lang="en-US" altLang="zh-CN" sz="1050" dirty="0">
              <a:solidFill>
                <a:srgbClr val="080808"/>
              </a:solidFill>
              <a:latin typeface="+mn-ea"/>
            </a:endParaRPr>
          </a:p>
          <a:p>
            <a:pPr algn="ctr">
              <a:lnSpc>
                <a:spcPct val="150000"/>
              </a:lnSpc>
              <a:defRPr/>
            </a:pPr>
            <a:r>
              <a:rPr lang="zh-CN" altLang="en-US" sz="1050" dirty="0">
                <a:solidFill>
                  <a:srgbClr val="080808"/>
                </a:solidFill>
                <a:latin typeface="+mn-ea"/>
              </a:rPr>
              <a:t>巡游五角大楼，登录克里姆林宫</a:t>
            </a:r>
            <a:endParaRPr lang="zh-CN" altLang="en-US" sz="1050" dirty="0">
              <a:solidFill>
                <a:srgbClr val="080808"/>
              </a:solidFill>
              <a:latin typeface="+mn-ea"/>
            </a:endParaRPr>
          </a:p>
          <a:p>
            <a:pPr algn="ctr">
              <a:lnSpc>
                <a:spcPct val="150000"/>
              </a:lnSpc>
              <a:defRPr/>
            </a:pPr>
            <a:r>
              <a:rPr lang="zh-CN" altLang="en-US" sz="1050" dirty="0">
                <a:solidFill>
                  <a:srgbClr val="080808"/>
                </a:solidFill>
                <a:latin typeface="+mn-ea"/>
              </a:rPr>
              <a:t>进出全球所有计算机系统</a:t>
            </a:r>
            <a:endParaRPr lang="zh-CN" altLang="en-US" sz="1050" dirty="0">
              <a:solidFill>
                <a:srgbClr val="080808"/>
              </a:solidFill>
              <a:latin typeface="+mn-ea"/>
            </a:endParaRPr>
          </a:p>
          <a:p>
            <a:pPr algn="ctr">
              <a:lnSpc>
                <a:spcPct val="150000"/>
              </a:lnSpc>
              <a:defRPr/>
            </a:pPr>
            <a:r>
              <a:rPr lang="zh-CN" altLang="en-US" sz="1050" dirty="0">
                <a:solidFill>
                  <a:srgbClr val="080808"/>
                </a:solidFill>
                <a:latin typeface="+mn-ea"/>
              </a:rPr>
              <a:t>摧垮全球金融秩序和重建新的世界格局</a:t>
            </a:r>
            <a:endParaRPr lang="zh-CN" altLang="en-US" sz="1050" dirty="0">
              <a:solidFill>
                <a:srgbClr val="080808"/>
              </a:solidFill>
              <a:latin typeface="+mn-ea"/>
            </a:endParaRPr>
          </a:p>
          <a:p>
            <a:pPr algn="ctr">
              <a:lnSpc>
                <a:spcPct val="150000"/>
              </a:lnSpc>
              <a:defRPr/>
            </a:pPr>
            <a:r>
              <a:rPr lang="zh-CN" altLang="en-US" sz="1050" dirty="0">
                <a:solidFill>
                  <a:srgbClr val="080808"/>
                </a:solidFill>
                <a:latin typeface="+mn-ea"/>
              </a:rPr>
              <a:t>谁也阻挡不了我们的进攻，</a:t>
            </a:r>
            <a:endParaRPr lang="zh-CN" altLang="en-US" sz="1050" dirty="0">
              <a:solidFill>
                <a:srgbClr val="080808"/>
              </a:solidFill>
              <a:latin typeface="+mn-ea"/>
            </a:endParaRPr>
          </a:p>
          <a:p>
            <a:pPr algn="ctr">
              <a:lnSpc>
                <a:spcPct val="150000"/>
              </a:lnSpc>
              <a:defRPr/>
            </a:pPr>
            <a:r>
              <a:rPr lang="zh-CN" altLang="en-US" sz="1050" dirty="0">
                <a:solidFill>
                  <a:srgbClr val="080808"/>
                </a:solidFill>
                <a:latin typeface="+mn-ea"/>
              </a:rPr>
              <a:t>我们才是世界的主宰！</a:t>
            </a:r>
            <a:endParaRPr lang="zh-CN" altLang="en-US" sz="1500" dirty="0">
              <a:solidFill>
                <a:srgbClr val="080808"/>
              </a:solidFill>
              <a:latin typeface="+mn-ea"/>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0" y="15697"/>
            <a:ext cx="5379458" cy="6463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14400">
              <a:lnSpc>
                <a:spcPct val="100000"/>
              </a:lnSpc>
              <a:spcBef>
                <a:spcPts val="0"/>
              </a:spcBef>
              <a:buFont typeface="Arial" panose="020B0604020202090204" pitchFamily="34" charset="0"/>
            </a:pPr>
            <a:r>
              <a:rPr lang="zh-CN" altLang="en-US" sz="3600" dirty="0">
                <a:latin typeface="微软雅黑" panose="020B0503020204020204" pitchFamily="34" charset="-122"/>
                <a:ea typeface="微软雅黑" panose="020B0503020204020204" pitchFamily="34" charset="-122"/>
                <a:cs typeface="+mn-cs"/>
              </a:rPr>
              <a:t>过于自信的</a:t>
            </a:r>
            <a:r>
              <a:rPr lang="en-US" altLang="zh-CN" sz="3600" dirty="0">
                <a:latin typeface="微软雅黑" panose="020B0503020204020204" pitchFamily="34" charset="-122"/>
                <a:ea typeface="微软雅黑" panose="020B0503020204020204" pitchFamily="34" charset="-122"/>
                <a:cs typeface="+mn-cs"/>
              </a:rPr>
              <a:t>CEO</a:t>
            </a:r>
            <a:endParaRPr lang="zh-CN" altLang="en-US" sz="3600" dirty="0">
              <a:latin typeface="微软雅黑" panose="020B0503020204020204" pitchFamily="34" charset="-122"/>
              <a:ea typeface="微软雅黑" panose="020B0503020204020204" pitchFamily="34" charset="-122"/>
              <a:cs typeface="+mn-cs"/>
            </a:endParaRPr>
          </a:p>
        </p:txBody>
      </p:sp>
      <p:sp>
        <p:nvSpPr>
          <p:cNvPr id="6" name="TextBox 5"/>
          <p:cNvSpPr txBox="1"/>
          <p:nvPr/>
        </p:nvSpPr>
        <p:spPr>
          <a:xfrm>
            <a:off x="4120336" y="4150787"/>
            <a:ext cx="1263231" cy="300210"/>
          </a:xfrm>
          <a:prstGeom prst="rect">
            <a:avLst/>
          </a:prstGeom>
          <a:noFill/>
        </p:spPr>
        <p:txBody>
          <a:bodyPr>
            <a:spAutoFit/>
          </a:bodyPr>
          <a:lstStyle/>
          <a:p>
            <a:pPr>
              <a:defRPr/>
            </a:pPr>
            <a:r>
              <a:rPr lang="zh-CN" altLang="en-US" sz="1350" b="1" dirty="0">
                <a:latin typeface="+mn-ea"/>
              </a:rPr>
              <a:t>印刷公司</a:t>
            </a:r>
            <a:r>
              <a:rPr lang="en-US" altLang="zh-CN" sz="1350" b="1" dirty="0">
                <a:latin typeface="+mn-ea"/>
              </a:rPr>
              <a:t>CEO</a:t>
            </a:r>
            <a:endParaRPr lang="zh-CN" altLang="en-US" sz="1350" b="1" dirty="0">
              <a:latin typeface="+mn-ea"/>
            </a:endParaRPr>
          </a:p>
        </p:txBody>
      </p:sp>
      <p:pic>
        <p:nvPicPr>
          <p:cNvPr id="5" name="图片 25" descr="84543553.jpg"/>
          <p:cNvPicPr>
            <a:picLocks noChangeAspect="1"/>
          </p:cNvPicPr>
          <p:nvPr/>
        </p:nvPicPr>
        <p:blipFill>
          <a:blip r:embed="rId1" cstate="print"/>
          <a:srcRect r="61495" b="20513"/>
          <a:stretch>
            <a:fillRect/>
          </a:stretch>
        </p:blipFill>
        <p:spPr bwMode="auto">
          <a:xfrm>
            <a:off x="3706807" y="1699762"/>
            <a:ext cx="1892617" cy="2425747"/>
          </a:xfrm>
          <a:prstGeom prst="ellipse">
            <a:avLst/>
          </a:prstGeom>
          <a:ln>
            <a:noFill/>
          </a:ln>
          <a:effectLst>
            <a:softEdge rad="112500"/>
          </a:effectLst>
        </p:spPr>
      </p:pic>
      <p:grpSp>
        <p:nvGrpSpPr>
          <p:cNvPr id="2" name="组合 45"/>
          <p:cNvGrpSpPr/>
          <p:nvPr/>
        </p:nvGrpSpPr>
        <p:grpSpPr bwMode="auto">
          <a:xfrm>
            <a:off x="1326927" y="1555204"/>
            <a:ext cx="3082998" cy="2162985"/>
            <a:chOff x="250020" y="1563288"/>
            <a:chExt cx="4105882" cy="2160991"/>
          </a:xfrm>
        </p:grpSpPr>
        <p:sp>
          <p:nvSpPr>
            <p:cNvPr id="20" name="圆角矩形 19"/>
            <p:cNvSpPr/>
            <p:nvPr/>
          </p:nvSpPr>
          <p:spPr bwMode="auto">
            <a:xfrm>
              <a:off x="250020" y="1563288"/>
              <a:ext cx="3169481" cy="791768"/>
            </a:xfrm>
            <a:prstGeom prst="roundRect">
              <a:avLst>
                <a:gd name="adj" fmla="val 18944"/>
              </a:avLst>
            </a:prstGeom>
            <a:solidFill>
              <a:srgbClr val="000000"/>
            </a:solidFill>
            <a:ln w="9525" cap="flat" cmpd="sng" algn="ctr">
              <a:solidFill>
                <a:schemeClr val="bg1">
                  <a:lumMod val="75000"/>
                </a:schemeClr>
              </a:solidFill>
              <a:prstDash val="solid"/>
              <a:round/>
              <a:headEnd type="none" w="med" len="med"/>
              <a:tailEnd type="none" w="med" len="med"/>
            </a:ln>
            <a:effectLst/>
          </p:spPr>
          <p:txBody>
            <a:bodyPr lIns="57454" tIns="28728" rIns="57454" bIns="28728" anchor="ctr"/>
            <a:lstStyle/>
            <a:p>
              <a:pPr algn="ctr" eaLnBrk="0" hangingPunct="0">
                <a:defRPr/>
              </a:pPr>
              <a:r>
                <a:rPr lang="zh-CN" altLang="en-US" sz="900" b="1" dirty="0">
                  <a:solidFill>
                    <a:schemeClr val="bg1"/>
                  </a:solidFill>
                  <a:latin typeface="+mn-ea"/>
                </a:rPr>
                <a:t>收集服务器相关信息：</a:t>
              </a:r>
              <a:endParaRPr lang="en-US" altLang="zh-CN" sz="900" b="1" dirty="0">
                <a:solidFill>
                  <a:schemeClr val="bg1"/>
                </a:solidFill>
                <a:latin typeface="+mn-ea"/>
              </a:endParaRPr>
            </a:p>
            <a:p>
              <a:pPr algn="ctr" eaLnBrk="0" hangingPunct="0">
                <a:defRPr/>
              </a:pPr>
              <a:r>
                <a:rPr lang="zh-CN" altLang="en-US" sz="900" dirty="0">
                  <a:solidFill>
                    <a:schemeClr val="bg1"/>
                  </a:solidFill>
                  <a:latin typeface="+mn-ea"/>
                </a:rPr>
                <a:t>服务器</a:t>
              </a:r>
              <a:r>
                <a:rPr lang="en-US" altLang="zh-CN" sz="900" dirty="0">
                  <a:solidFill>
                    <a:schemeClr val="bg1"/>
                  </a:solidFill>
                  <a:latin typeface="+mn-ea"/>
                </a:rPr>
                <a:t>IP</a:t>
              </a:r>
              <a:r>
                <a:rPr lang="zh-CN" altLang="en-US" sz="900" dirty="0">
                  <a:solidFill>
                    <a:schemeClr val="bg1"/>
                  </a:solidFill>
                  <a:latin typeface="+mn-ea"/>
                </a:rPr>
                <a:t>地址、物理地址、操作系统、应用程序及相关版本</a:t>
              </a:r>
              <a:endParaRPr lang="zh-CN" altLang="en-US" sz="900" dirty="0">
                <a:solidFill>
                  <a:schemeClr val="bg1"/>
                </a:solidFill>
                <a:latin typeface="+mn-ea"/>
              </a:endParaRPr>
            </a:p>
          </p:txBody>
        </p:sp>
        <p:sp>
          <p:nvSpPr>
            <p:cNvPr id="26" name="椭圆 25"/>
            <p:cNvSpPr/>
            <p:nvPr/>
          </p:nvSpPr>
          <p:spPr bwMode="auto">
            <a:xfrm>
              <a:off x="3275073" y="1778791"/>
              <a:ext cx="433284" cy="409576"/>
            </a:xfrm>
            <a:prstGeom prst="ellipse">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anchor="ctr"/>
            <a:lstStyle/>
            <a:p>
              <a:pPr eaLnBrk="0" hangingPunct="0">
                <a:defRPr/>
              </a:pPr>
              <a:r>
                <a:rPr lang="en-US" altLang="zh-CN" sz="1350" dirty="0">
                  <a:solidFill>
                    <a:schemeClr val="bg1"/>
                  </a:solidFill>
                </a:rPr>
                <a:t>1</a:t>
              </a:r>
              <a:endParaRPr lang="zh-CN" altLang="en-US" sz="1350" dirty="0">
                <a:solidFill>
                  <a:schemeClr val="bg1"/>
                </a:solidFill>
              </a:endParaRPr>
            </a:p>
          </p:txBody>
        </p:sp>
        <p:sp>
          <p:nvSpPr>
            <p:cNvPr id="33" name="弧形 32"/>
            <p:cNvSpPr/>
            <p:nvPr/>
          </p:nvSpPr>
          <p:spPr bwMode="auto">
            <a:xfrm>
              <a:off x="3203652" y="1995486"/>
              <a:ext cx="1152250" cy="1728793"/>
            </a:xfrm>
            <a:prstGeom prst="arc">
              <a:avLst/>
            </a:prstGeom>
            <a:noFill/>
            <a:ln w="28575" cap="flat" cmpd="sng" algn="ctr">
              <a:solidFill>
                <a:schemeClr val="bg1">
                  <a:lumMod val="50000"/>
                </a:schemeClr>
              </a:solidFill>
              <a:prstDash val="sysDash"/>
              <a:round/>
              <a:headEnd type="none" w="med" len="med"/>
              <a:tailEnd type="none" w="med" len="med"/>
            </a:ln>
            <a:effectLst/>
          </p:spPr>
          <p:txBody>
            <a:bodyPr/>
            <a:lstStyle/>
            <a:p>
              <a:pPr eaLnBrk="0" hangingPunct="0">
                <a:defRPr/>
              </a:pPr>
              <a:endParaRPr lang="zh-CN" altLang="en-US" sz="1350"/>
            </a:p>
          </p:txBody>
        </p:sp>
      </p:grpSp>
      <p:grpSp>
        <p:nvGrpSpPr>
          <p:cNvPr id="3" name="组合 47"/>
          <p:cNvGrpSpPr/>
          <p:nvPr/>
        </p:nvGrpSpPr>
        <p:grpSpPr bwMode="auto">
          <a:xfrm>
            <a:off x="1326927" y="2230913"/>
            <a:ext cx="3082998" cy="2235681"/>
            <a:chOff x="250020" y="2211585"/>
            <a:chExt cx="4105880" cy="2233024"/>
          </a:xfrm>
        </p:grpSpPr>
        <p:sp>
          <p:nvSpPr>
            <p:cNvPr id="22" name="圆角矩形 21"/>
            <p:cNvSpPr/>
            <p:nvPr/>
          </p:nvSpPr>
          <p:spPr bwMode="auto">
            <a:xfrm>
              <a:off x="250020" y="3588776"/>
              <a:ext cx="3240900" cy="855833"/>
            </a:xfrm>
            <a:prstGeom prst="roundRect">
              <a:avLst>
                <a:gd name="adj" fmla="val 18944"/>
              </a:avLst>
            </a:prstGeom>
            <a:solidFill>
              <a:srgbClr val="000000"/>
            </a:solidFill>
            <a:ln w="9525" cap="flat" cmpd="sng" algn="ctr">
              <a:solidFill>
                <a:schemeClr val="bg1">
                  <a:lumMod val="75000"/>
                </a:schemeClr>
              </a:solidFill>
              <a:prstDash val="solid"/>
              <a:round/>
              <a:headEnd type="none" w="med" len="med"/>
              <a:tailEnd type="none" w="med" len="med"/>
            </a:ln>
            <a:effectLst/>
          </p:spPr>
          <p:txBody>
            <a:bodyPr lIns="57454" tIns="28728" rIns="57454" bIns="28728" anchor="ctr"/>
            <a:lstStyle/>
            <a:p>
              <a:pPr algn="ctr" eaLnBrk="0" hangingPunct="0">
                <a:defRPr/>
              </a:pPr>
              <a:r>
                <a:rPr lang="zh-CN" altLang="en-US" sz="900" b="1" dirty="0">
                  <a:solidFill>
                    <a:schemeClr val="bg1"/>
                  </a:solidFill>
                  <a:latin typeface="+mn-ea"/>
                </a:rPr>
                <a:t>收集癌症相关的信息</a:t>
              </a:r>
              <a:endParaRPr lang="en-US" altLang="zh-CN" sz="900" b="1" dirty="0">
                <a:solidFill>
                  <a:schemeClr val="bg1"/>
                </a:solidFill>
                <a:latin typeface="+mn-ea"/>
              </a:endParaRPr>
            </a:p>
            <a:p>
              <a:pPr algn="ctr" eaLnBrk="0" hangingPunct="0">
                <a:defRPr/>
              </a:pPr>
              <a:r>
                <a:rPr lang="zh-CN" altLang="en-US" sz="900" dirty="0">
                  <a:solidFill>
                    <a:schemeClr val="bg1"/>
                  </a:solidFill>
                  <a:latin typeface="+mn-ea"/>
                </a:rPr>
                <a:t>癌症医疗机构及相关信息</a:t>
              </a:r>
              <a:endParaRPr lang="en-US" altLang="zh-CN" sz="900" dirty="0">
                <a:solidFill>
                  <a:schemeClr val="bg1"/>
                </a:solidFill>
                <a:latin typeface="+mn-ea"/>
              </a:endParaRPr>
            </a:p>
            <a:p>
              <a:pPr algn="ctr" eaLnBrk="0" hangingPunct="0">
                <a:defRPr/>
              </a:pPr>
              <a:r>
                <a:rPr lang="zh-CN" altLang="en-US" sz="900" dirty="0">
                  <a:solidFill>
                    <a:schemeClr val="bg1"/>
                  </a:solidFill>
                  <a:latin typeface="+mn-ea"/>
                </a:rPr>
                <a:t>知名的癌症慈善机构</a:t>
              </a:r>
              <a:endParaRPr lang="en-US" altLang="zh-CN" sz="900" dirty="0">
                <a:solidFill>
                  <a:schemeClr val="bg1"/>
                </a:solidFill>
                <a:latin typeface="+mn-ea"/>
              </a:endParaRPr>
            </a:p>
            <a:p>
              <a:pPr algn="ctr" eaLnBrk="0" hangingPunct="0">
                <a:defRPr/>
              </a:pPr>
              <a:r>
                <a:rPr lang="zh-CN" altLang="en-US" sz="900" dirty="0">
                  <a:solidFill>
                    <a:schemeClr val="bg1"/>
                  </a:solidFill>
                  <a:latin typeface="+mn-ea"/>
                </a:rPr>
                <a:t>规律性的募捐活动和规则</a:t>
              </a:r>
              <a:endParaRPr lang="zh-CN" altLang="en-US" sz="900" dirty="0">
                <a:solidFill>
                  <a:schemeClr val="bg1"/>
                </a:solidFill>
                <a:latin typeface="+mn-ea"/>
              </a:endParaRPr>
            </a:p>
          </p:txBody>
        </p:sp>
        <p:sp>
          <p:nvSpPr>
            <p:cNvPr id="28" name="椭圆 27"/>
            <p:cNvSpPr/>
            <p:nvPr/>
          </p:nvSpPr>
          <p:spPr bwMode="auto">
            <a:xfrm>
              <a:off x="3275072" y="3797080"/>
              <a:ext cx="433283" cy="408277"/>
            </a:xfrm>
            <a:prstGeom prst="ellipse">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anchor="ctr"/>
            <a:lstStyle/>
            <a:p>
              <a:pPr eaLnBrk="0" hangingPunct="0">
                <a:defRPr/>
              </a:pPr>
              <a:r>
                <a:rPr lang="en-US" altLang="zh-CN" sz="1350" dirty="0">
                  <a:solidFill>
                    <a:schemeClr val="bg1"/>
                  </a:solidFill>
                </a:rPr>
                <a:t>3</a:t>
              </a:r>
              <a:endParaRPr lang="zh-CN" altLang="en-US" sz="1350" dirty="0">
                <a:solidFill>
                  <a:schemeClr val="bg1"/>
                </a:solidFill>
              </a:endParaRPr>
            </a:p>
          </p:txBody>
        </p:sp>
        <p:sp>
          <p:nvSpPr>
            <p:cNvPr id="36" name="弧形 35"/>
            <p:cNvSpPr/>
            <p:nvPr/>
          </p:nvSpPr>
          <p:spPr bwMode="auto">
            <a:xfrm flipV="1">
              <a:off x="3130643" y="2211585"/>
              <a:ext cx="1225257" cy="1872360"/>
            </a:xfrm>
            <a:prstGeom prst="arc">
              <a:avLst/>
            </a:prstGeom>
            <a:noFill/>
            <a:ln w="28575" cap="flat" cmpd="sng" algn="ctr">
              <a:solidFill>
                <a:schemeClr val="bg1">
                  <a:lumMod val="50000"/>
                </a:schemeClr>
              </a:solidFill>
              <a:prstDash val="sysDash"/>
              <a:round/>
              <a:headEnd type="none" w="med" len="med"/>
              <a:tailEnd type="none" w="med" len="med"/>
            </a:ln>
            <a:effectLst/>
          </p:spPr>
          <p:txBody>
            <a:bodyPr/>
            <a:lstStyle/>
            <a:p>
              <a:pPr eaLnBrk="0" hangingPunct="0">
                <a:defRPr/>
              </a:pPr>
              <a:endParaRPr lang="zh-CN" altLang="en-US" sz="1350"/>
            </a:p>
          </p:txBody>
        </p:sp>
      </p:grpSp>
      <p:grpSp>
        <p:nvGrpSpPr>
          <p:cNvPr id="4" name="组合 46"/>
          <p:cNvGrpSpPr/>
          <p:nvPr/>
        </p:nvGrpSpPr>
        <p:grpSpPr bwMode="auto">
          <a:xfrm>
            <a:off x="1326927" y="2493094"/>
            <a:ext cx="3082998" cy="937890"/>
            <a:chOff x="250020" y="2499717"/>
            <a:chExt cx="4105882" cy="936430"/>
          </a:xfrm>
        </p:grpSpPr>
        <p:sp>
          <p:nvSpPr>
            <p:cNvPr id="24" name="圆角矩形 23"/>
            <p:cNvSpPr/>
            <p:nvPr/>
          </p:nvSpPr>
          <p:spPr bwMode="auto">
            <a:xfrm>
              <a:off x="250020" y="2499717"/>
              <a:ext cx="3169481" cy="936430"/>
            </a:xfrm>
            <a:prstGeom prst="roundRect">
              <a:avLst>
                <a:gd name="adj" fmla="val 18944"/>
              </a:avLst>
            </a:prstGeom>
            <a:solidFill>
              <a:srgbClr val="000000"/>
            </a:solidFill>
            <a:ln w="9525" cap="flat" cmpd="sng" algn="ctr">
              <a:solidFill>
                <a:schemeClr val="bg1">
                  <a:lumMod val="75000"/>
                </a:schemeClr>
              </a:solidFill>
              <a:prstDash val="solid"/>
              <a:round/>
              <a:headEnd type="none" w="med" len="med"/>
              <a:tailEnd type="none" w="med" len="med"/>
            </a:ln>
            <a:effectLst/>
          </p:spPr>
          <p:txBody>
            <a:bodyPr lIns="57454" tIns="28728" rIns="57454" bIns="28728" anchor="ctr"/>
            <a:lstStyle/>
            <a:p>
              <a:pPr algn="ctr" eaLnBrk="0" hangingPunct="0">
                <a:defRPr/>
              </a:pPr>
              <a:r>
                <a:rPr lang="zh-CN" altLang="en-US" sz="900" b="1" dirty="0">
                  <a:solidFill>
                    <a:schemeClr val="bg1"/>
                  </a:solidFill>
                  <a:latin typeface="+mn-ea"/>
                </a:rPr>
                <a:t>收集个人相关信息</a:t>
              </a:r>
              <a:endParaRPr lang="en-US" altLang="zh-CN" sz="900" b="1" dirty="0">
                <a:solidFill>
                  <a:schemeClr val="bg1"/>
                </a:solidFill>
                <a:latin typeface="+mn-ea"/>
              </a:endParaRPr>
            </a:p>
            <a:p>
              <a:pPr algn="ctr" eaLnBrk="0" hangingPunct="0">
                <a:defRPr/>
              </a:pPr>
              <a:r>
                <a:rPr lang="zh-CN" altLang="en-US" sz="900" b="1" dirty="0">
                  <a:solidFill>
                    <a:schemeClr val="bg1"/>
                  </a:solidFill>
                  <a:latin typeface="+mn-ea"/>
                </a:rPr>
                <a:t>爱好：</a:t>
              </a:r>
              <a:r>
                <a:rPr lang="zh-CN" altLang="en-US" sz="900" dirty="0">
                  <a:solidFill>
                    <a:schemeClr val="bg1"/>
                  </a:solidFill>
                  <a:latin typeface="+mn-ea"/>
                </a:rPr>
                <a:t>常去的餐厅，喜欢的比赛和球队</a:t>
              </a:r>
              <a:endParaRPr lang="en-US" altLang="zh-CN" sz="900" dirty="0">
                <a:solidFill>
                  <a:schemeClr val="bg1"/>
                </a:solidFill>
                <a:latin typeface="+mn-ea"/>
              </a:endParaRPr>
            </a:p>
            <a:p>
              <a:pPr algn="ctr" eaLnBrk="0" hangingPunct="0">
                <a:defRPr/>
              </a:pPr>
              <a:r>
                <a:rPr lang="zh-CN" altLang="en-US" sz="900" b="1" dirty="0">
                  <a:solidFill>
                    <a:schemeClr val="bg1"/>
                  </a:solidFill>
                  <a:latin typeface="+mn-ea"/>
                </a:rPr>
                <a:t>家庭状况：</a:t>
              </a:r>
              <a:r>
                <a:rPr lang="zh-CN" altLang="en-US" sz="900" dirty="0">
                  <a:solidFill>
                    <a:schemeClr val="bg1"/>
                  </a:solidFill>
                  <a:latin typeface="+mn-ea"/>
                </a:rPr>
                <a:t>家庭成员及相关经历</a:t>
              </a:r>
              <a:endParaRPr lang="en-US" altLang="zh-CN" sz="900" dirty="0">
                <a:solidFill>
                  <a:schemeClr val="bg1"/>
                </a:solidFill>
                <a:latin typeface="+mn-ea"/>
              </a:endParaRPr>
            </a:p>
            <a:p>
              <a:pPr algn="ctr" eaLnBrk="0" hangingPunct="0">
                <a:defRPr/>
              </a:pPr>
              <a:r>
                <a:rPr lang="zh-CN" altLang="en-US" sz="900" b="1" dirty="0">
                  <a:solidFill>
                    <a:schemeClr val="bg1"/>
                  </a:solidFill>
                  <a:latin typeface="+mn-ea"/>
                </a:rPr>
                <a:t>线索：</a:t>
              </a:r>
              <a:r>
                <a:rPr lang="zh-CN" altLang="en-US" sz="900" dirty="0">
                  <a:solidFill>
                    <a:schemeClr val="bg1"/>
                  </a:solidFill>
                  <a:latin typeface="+mn-ea"/>
                </a:rPr>
                <a:t>家人与癌症奋斗并存活下来</a:t>
              </a:r>
              <a:endParaRPr lang="zh-CN" altLang="en-US" sz="900" dirty="0">
                <a:solidFill>
                  <a:schemeClr val="bg1"/>
                </a:solidFill>
                <a:latin typeface="+mn-ea"/>
              </a:endParaRPr>
            </a:p>
          </p:txBody>
        </p:sp>
        <p:sp>
          <p:nvSpPr>
            <p:cNvPr id="27" name="椭圆 26"/>
            <p:cNvSpPr/>
            <p:nvPr/>
          </p:nvSpPr>
          <p:spPr bwMode="auto">
            <a:xfrm>
              <a:off x="3275073" y="2788856"/>
              <a:ext cx="433284" cy="408126"/>
            </a:xfrm>
            <a:prstGeom prst="ellipse">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anchor="ctr"/>
            <a:lstStyle/>
            <a:p>
              <a:pPr eaLnBrk="0" hangingPunct="0">
                <a:defRPr/>
              </a:pPr>
              <a:r>
                <a:rPr lang="en-US" altLang="zh-CN" sz="1350" dirty="0">
                  <a:solidFill>
                    <a:schemeClr val="bg1"/>
                  </a:solidFill>
                </a:rPr>
                <a:t>2</a:t>
              </a:r>
              <a:endParaRPr lang="zh-CN" altLang="en-US" sz="1350" dirty="0">
                <a:solidFill>
                  <a:schemeClr val="bg1"/>
                </a:solidFill>
              </a:endParaRPr>
            </a:p>
          </p:txBody>
        </p:sp>
        <p:cxnSp>
          <p:nvCxnSpPr>
            <p:cNvPr id="38" name="直接连接符 37"/>
            <p:cNvCxnSpPr/>
            <p:nvPr/>
          </p:nvCxnSpPr>
          <p:spPr bwMode="auto">
            <a:xfrm flipH="1">
              <a:off x="3779778" y="3004223"/>
              <a:ext cx="576124" cy="0"/>
            </a:xfrm>
            <a:prstGeom prst="line">
              <a:avLst/>
            </a:prstGeom>
            <a:solidFill>
              <a:schemeClr val="accent1"/>
            </a:solidFill>
            <a:ln w="28575" cap="flat" cmpd="sng" algn="ctr">
              <a:solidFill>
                <a:schemeClr val="bg1">
                  <a:lumMod val="50000"/>
                </a:schemeClr>
              </a:solidFill>
              <a:prstDash val="sysDash"/>
              <a:round/>
              <a:headEnd type="none" w="med" len="med"/>
              <a:tailEnd type="none" w="med" len="med"/>
            </a:ln>
            <a:effectLst/>
          </p:spPr>
        </p:cxnSp>
      </p:grpSp>
      <p:grpSp>
        <p:nvGrpSpPr>
          <p:cNvPr id="7" name="组合 49"/>
          <p:cNvGrpSpPr/>
          <p:nvPr/>
        </p:nvGrpSpPr>
        <p:grpSpPr bwMode="auto">
          <a:xfrm>
            <a:off x="4896150" y="2493094"/>
            <a:ext cx="2920924" cy="1009394"/>
            <a:chOff x="5004198" y="2499717"/>
            <a:chExt cx="3889782" cy="1008462"/>
          </a:xfrm>
        </p:grpSpPr>
        <p:sp>
          <p:nvSpPr>
            <p:cNvPr id="25" name="圆角矩形 24"/>
            <p:cNvSpPr/>
            <p:nvPr/>
          </p:nvSpPr>
          <p:spPr bwMode="auto">
            <a:xfrm>
              <a:off x="5869123" y="2499717"/>
              <a:ext cx="3024857" cy="1008462"/>
            </a:xfrm>
            <a:prstGeom prst="roundRect">
              <a:avLst>
                <a:gd name="adj" fmla="val 18944"/>
              </a:avLst>
            </a:prstGeom>
            <a:solidFill>
              <a:srgbClr val="000000"/>
            </a:solidFill>
            <a:ln w="9525" cap="flat" cmpd="sng" algn="ctr">
              <a:solidFill>
                <a:schemeClr val="bg1">
                  <a:lumMod val="75000"/>
                </a:schemeClr>
              </a:solidFill>
              <a:prstDash val="solid"/>
              <a:round/>
              <a:headEnd type="none" w="med" len="med"/>
              <a:tailEnd type="none" w="med" len="med"/>
            </a:ln>
            <a:effectLst/>
          </p:spPr>
          <p:txBody>
            <a:bodyPr lIns="57454" tIns="28728" rIns="57454" bIns="28728" anchor="ctr"/>
            <a:lstStyle/>
            <a:p>
              <a:pPr algn="ctr" eaLnBrk="0" hangingPunct="0">
                <a:defRPr/>
              </a:pPr>
              <a:r>
                <a:rPr lang="zh-CN" altLang="en-US" sz="900" b="1" dirty="0">
                  <a:solidFill>
                    <a:schemeClr val="bg1"/>
                  </a:solidFill>
                  <a:latin typeface="微软雅黑"/>
                  <a:ea typeface="微软雅黑"/>
                </a:rPr>
                <a:t>打动</a:t>
              </a:r>
              <a:endParaRPr lang="en-US" altLang="zh-CN" sz="900" b="1" dirty="0">
                <a:solidFill>
                  <a:schemeClr val="bg1"/>
                </a:solidFill>
                <a:latin typeface="微软雅黑"/>
                <a:ea typeface="微软雅黑"/>
              </a:endParaRPr>
            </a:p>
            <a:p>
              <a:pPr algn="ctr" eaLnBrk="0" hangingPunct="0">
                <a:defRPr/>
              </a:pPr>
              <a:r>
                <a:rPr lang="zh-CN" altLang="en-US" sz="900" dirty="0">
                  <a:solidFill>
                    <a:schemeClr val="bg1"/>
                  </a:solidFill>
                  <a:latin typeface="微软雅黑"/>
                  <a:ea typeface="微软雅黑"/>
                </a:rPr>
                <a:t>奖品除了几家餐厅（包括他最喜欢的那家餐厅）的礼券外，还有他最喜欢的球队参加的比赛的门票</a:t>
              </a:r>
              <a:endParaRPr lang="zh-CN" altLang="en-US" sz="900" dirty="0">
                <a:solidFill>
                  <a:schemeClr val="bg1"/>
                </a:solidFill>
                <a:latin typeface="微软雅黑"/>
                <a:ea typeface="微软雅黑"/>
              </a:endParaRPr>
            </a:p>
          </p:txBody>
        </p:sp>
        <p:sp>
          <p:nvSpPr>
            <p:cNvPr id="31" name="椭圆 30"/>
            <p:cNvSpPr/>
            <p:nvPr/>
          </p:nvSpPr>
          <p:spPr bwMode="auto">
            <a:xfrm>
              <a:off x="5580286" y="2786659"/>
              <a:ext cx="431669" cy="410766"/>
            </a:xfrm>
            <a:prstGeom prst="ellipse">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anchor="ctr"/>
            <a:lstStyle/>
            <a:p>
              <a:pPr eaLnBrk="0" hangingPunct="0">
                <a:defRPr/>
              </a:pPr>
              <a:r>
                <a:rPr lang="en-US" altLang="zh-CN" sz="1350" dirty="0">
                  <a:solidFill>
                    <a:schemeClr val="bg1"/>
                  </a:solidFill>
                </a:rPr>
                <a:t>5</a:t>
              </a:r>
              <a:endParaRPr lang="zh-CN" altLang="en-US" sz="1350" dirty="0">
                <a:solidFill>
                  <a:schemeClr val="bg1"/>
                </a:solidFill>
              </a:endParaRPr>
            </a:p>
          </p:txBody>
        </p:sp>
        <p:cxnSp>
          <p:nvCxnSpPr>
            <p:cNvPr id="42" name="直接连接符 41"/>
            <p:cNvCxnSpPr/>
            <p:nvPr/>
          </p:nvCxnSpPr>
          <p:spPr bwMode="auto">
            <a:xfrm flipH="1">
              <a:off x="5004198" y="3004543"/>
              <a:ext cx="576088" cy="0"/>
            </a:xfrm>
            <a:prstGeom prst="line">
              <a:avLst/>
            </a:prstGeom>
            <a:solidFill>
              <a:schemeClr val="accent1"/>
            </a:solidFill>
            <a:ln w="28575" cap="flat" cmpd="sng" algn="ctr">
              <a:solidFill>
                <a:schemeClr val="bg1">
                  <a:lumMod val="50000"/>
                </a:schemeClr>
              </a:solidFill>
              <a:prstDash val="sysDash"/>
              <a:round/>
              <a:headEnd type="none" w="med" len="med"/>
              <a:tailEnd type="none" w="med" len="med"/>
            </a:ln>
            <a:effectLst/>
          </p:spPr>
        </p:cxnSp>
      </p:grpSp>
      <p:grpSp>
        <p:nvGrpSpPr>
          <p:cNvPr id="8" name="组合 51"/>
          <p:cNvGrpSpPr/>
          <p:nvPr/>
        </p:nvGrpSpPr>
        <p:grpSpPr bwMode="auto">
          <a:xfrm>
            <a:off x="4896150" y="1555204"/>
            <a:ext cx="2920924" cy="2162985"/>
            <a:chOff x="5004197" y="1563289"/>
            <a:chExt cx="3889783" cy="2160991"/>
          </a:xfrm>
        </p:grpSpPr>
        <p:sp>
          <p:nvSpPr>
            <p:cNvPr id="21" name="圆角矩形 20"/>
            <p:cNvSpPr/>
            <p:nvPr/>
          </p:nvSpPr>
          <p:spPr bwMode="auto">
            <a:xfrm>
              <a:off x="5869123" y="1563289"/>
              <a:ext cx="3024857" cy="791768"/>
            </a:xfrm>
            <a:prstGeom prst="roundRect">
              <a:avLst>
                <a:gd name="adj" fmla="val 18944"/>
              </a:avLst>
            </a:prstGeom>
            <a:solidFill>
              <a:srgbClr val="000000"/>
            </a:solidFill>
            <a:ln w="9525" cap="flat" cmpd="sng" algn="ctr">
              <a:solidFill>
                <a:schemeClr val="bg1">
                  <a:lumMod val="75000"/>
                </a:schemeClr>
              </a:solidFill>
              <a:prstDash val="solid"/>
              <a:round/>
              <a:headEnd type="none" w="med" len="med"/>
              <a:tailEnd type="none" w="med" len="med"/>
            </a:ln>
            <a:effectLst/>
          </p:spPr>
          <p:txBody>
            <a:bodyPr lIns="57454" tIns="28728" rIns="57454" bIns="28728" anchor="ctr"/>
            <a:lstStyle/>
            <a:p>
              <a:pPr algn="ctr" eaLnBrk="0" hangingPunct="0">
                <a:defRPr/>
              </a:pPr>
              <a:r>
                <a:rPr lang="zh-CN" altLang="en-US" sz="900" b="1" dirty="0">
                  <a:solidFill>
                    <a:schemeClr val="bg1"/>
                  </a:solidFill>
                  <a:latin typeface="微软雅黑"/>
                  <a:ea typeface="微软雅黑"/>
                </a:rPr>
                <a:t>接近</a:t>
              </a:r>
              <a:endParaRPr lang="en-US" altLang="zh-CN" sz="900" b="1" dirty="0">
                <a:solidFill>
                  <a:schemeClr val="bg1"/>
                </a:solidFill>
                <a:latin typeface="微软雅黑"/>
                <a:ea typeface="微软雅黑"/>
              </a:endParaRPr>
            </a:p>
            <a:p>
              <a:pPr algn="ctr" eaLnBrk="0" hangingPunct="0">
                <a:defRPr/>
              </a:pPr>
              <a:r>
                <a:rPr lang="zh-CN" altLang="en-US" sz="900" dirty="0">
                  <a:solidFill>
                    <a:schemeClr val="bg1"/>
                  </a:solidFill>
                  <a:latin typeface="微软雅黑"/>
                  <a:ea typeface="微软雅黑"/>
                </a:rPr>
                <a:t>伪装成癌症慈善机构的工作人员，电话给</a:t>
              </a:r>
              <a:r>
                <a:rPr lang="en-US" altLang="zh-CN" sz="900" dirty="0">
                  <a:solidFill>
                    <a:schemeClr val="bg1"/>
                  </a:solidFill>
                  <a:latin typeface="微软雅黑"/>
                  <a:ea typeface="微软雅黑"/>
                </a:rPr>
                <a:t>CEO</a:t>
              </a:r>
              <a:r>
                <a:rPr lang="zh-CN" altLang="en-US" sz="900" dirty="0">
                  <a:solidFill>
                    <a:schemeClr val="bg1"/>
                  </a:solidFill>
                  <a:latin typeface="微软雅黑"/>
                  <a:ea typeface="微软雅黑"/>
                </a:rPr>
                <a:t>说明最近机构会有一次抽奖活动，来感谢好心人的捐赠</a:t>
              </a:r>
              <a:endParaRPr lang="zh-CN" altLang="en-US" sz="900" dirty="0">
                <a:solidFill>
                  <a:schemeClr val="bg1"/>
                </a:solidFill>
                <a:latin typeface="微软雅黑"/>
                <a:ea typeface="微软雅黑"/>
              </a:endParaRPr>
            </a:p>
          </p:txBody>
        </p:sp>
        <p:sp>
          <p:nvSpPr>
            <p:cNvPr id="30" name="椭圆 29"/>
            <p:cNvSpPr/>
            <p:nvPr/>
          </p:nvSpPr>
          <p:spPr bwMode="auto">
            <a:xfrm>
              <a:off x="5580285" y="1778792"/>
              <a:ext cx="431669" cy="409576"/>
            </a:xfrm>
            <a:prstGeom prst="ellipse">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anchor="ctr"/>
            <a:lstStyle/>
            <a:p>
              <a:pPr eaLnBrk="0" hangingPunct="0">
                <a:defRPr/>
              </a:pPr>
              <a:r>
                <a:rPr lang="en-US" altLang="zh-CN" sz="1350" dirty="0">
                  <a:solidFill>
                    <a:schemeClr val="bg1"/>
                  </a:solidFill>
                </a:rPr>
                <a:t>4</a:t>
              </a:r>
              <a:endParaRPr lang="zh-CN" altLang="en-US" sz="1350" dirty="0">
                <a:solidFill>
                  <a:schemeClr val="bg1"/>
                </a:solidFill>
              </a:endParaRPr>
            </a:p>
          </p:txBody>
        </p:sp>
        <p:sp>
          <p:nvSpPr>
            <p:cNvPr id="43" name="弧形 42"/>
            <p:cNvSpPr/>
            <p:nvPr/>
          </p:nvSpPr>
          <p:spPr bwMode="auto">
            <a:xfrm flipH="1">
              <a:off x="5004197" y="1995487"/>
              <a:ext cx="1080760" cy="1728793"/>
            </a:xfrm>
            <a:prstGeom prst="arc">
              <a:avLst/>
            </a:prstGeom>
            <a:noFill/>
            <a:ln w="28575" cap="flat" cmpd="sng" algn="ctr">
              <a:solidFill>
                <a:schemeClr val="bg1">
                  <a:lumMod val="50000"/>
                </a:schemeClr>
              </a:solidFill>
              <a:prstDash val="sysDash"/>
              <a:round/>
              <a:headEnd type="none" w="med" len="med"/>
              <a:tailEnd type="none" w="med" len="med"/>
            </a:ln>
            <a:effectLst/>
          </p:spPr>
          <p:txBody>
            <a:bodyPr/>
            <a:lstStyle/>
            <a:p>
              <a:pPr eaLnBrk="0" hangingPunct="0">
                <a:defRPr/>
              </a:pPr>
              <a:endParaRPr lang="zh-CN" altLang="en-US" sz="1350"/>
            </a:p>
          </p:txBody>
        </p:sp>
      </p:grpSp>
      <p:grpSp>
        <p:nvGrpSpPr>
          <p:cNvPr id="9" name="组合 50"/>
          <p:cNvGrpSpPr/>
          <p:nvPr/>
        </p:nvGrpSpPr>
        <p:grpSpPr bwMode="auto">
          <a:xfrm>
            <a:off x="4896150" y="2203504"/>
            <a:ext cx="2920924" cy="2316718"/>
            <a:chOff x="5004198" y="2211585"/>
            <a:chExt cx="3889782" cy="2314223"/>
          </a:xfrm>
        </p:grpSpPr>
        <p:sp>
          <p:nvSpPr>
            <p:cNvPr id="23" name="圆角矩形 22"/>
            <p:cNvSpPr/>
            <p:nvPr/>
          </p:nvSpPr>
          <p:spPr bwMode="auto">
            <a:xfrm>
              <a:off x="5869123" y="3660355"/>
              <a:ext cx="3024857" cy="865453"/>
            </a:xfrm>
            <a:prstGeom prst="roundRect">
              <a:avLst>
                <a:gd name="adj" fmla="val 18944"/>
              </a:avLst>
            </a:prstGeom>
            <a:solidFill>
              <a:srgbClr val="000000"/>
            </a:solidFill>
            <a:ln w="9525" cap="flat" cmpd="sng" algn="ctr">
              <a:solidFill>
                <a:schemeClr val="bg1">
                  <a:lumMod val="75000"/>
                </a:schemeClr>
              </a:solidFill>
              <a:prstDash val="solid"/>
              <a:round/>
              <a:headEnd type="none" w="med" len="med"/>
              <a:tailEnd type="none" w="med" len="med"/>
            </a:ln>
            <a:effectLst/>
          </p:spPr>
          <p:txBody>
            <a:bodyPr lIns="57454" tIns="28728" rIns="57454" bIns="28728" anchor="ctr"/>
            <a:lstStyle/>
            <a:p>
              <a:pPr algn="ctr" eaLnBrk="0" hangingPunct="0">
                <a:defRPr/>
              </a:pPr>
              <a:r>
                <a:rPr lang="zh-CN" altLang="en-US" sz="900" b="1" dirty="0">
                  <a:solidFill>
                    <a:schemeClr val="bg1"/>
                  </a:solidFill>
                  <a:latin typeface="+mn-ea"/>
                </a:rPr>
                <a:t>中招：</a:t>
              </a:r>
              <a:endParaRPr lang="en-US" altLang="zh-CN" sz="900" b="1" dirty="0">
                <a:solidFill>
                  <a:schemeClr val="bg1"/>
                </a:solidFill>
                <a:latin typeface="+mn-ea"/>
              </a:endParaRPr>
            </a:p>
            <a:p>
              <a:pPr algn="ctr" eaLnBrk="0" hangingPunct="0">
                <a:defRPr/>
              </a:pPr>
              <a:r>
                <a:rPr lang="zh-CN" altLang="en-US" sz="900" dirty="0">
                  <a:solidFill>
                    <a:schemeClr val="bg1"/>
                  </a:solidFill>
                  <a:latin typeface="+mn-ea"/>
                </a:rPr>
                <a:t>同意让克里斯给他发来一份关于募捐活动更多信息的</a:t>
              </a:r>
              <a:r>
                <a:rPr lang="en-US" altLang="zh-CN" sz="900" dirty="0">
                  <a:solidFill>
                    <a:schemeClr val="bg1"/>
                  </a:solidFill>
                  <a:latin typeface="+mn-ea"/>
                </a:rPr>
                <a:t>PDF</a:t>
              </a:r>
              <a:r>
                <a:rPr lang="zh-CN" altLang="en-US" sz="900" dirty="0">
                  <a:solidFill>
                    <a:schemeClr val="bg1"/>
                  </a:solidFill>
                  <a:latin typeface="+mn-ea"/>
                </a:rPr>
                <a:t>文档</a:t>
              </a:r>
              <a:r>
                <a:rPr lang="en-US" altLang="zh-CN" sz="900" dirty="0">
                  <a:solidFill>
                    <a:schemeClr val="bg1"/>
                  </a:solidFill>
                  <a:latin typeface="+mn-ea"/>
                </a:rPr>
                <a:t>.</a:t>
              </a:r>
              <a:r>
                <a:rPr lang="zh-CN" altLang="en-US" sz="900" dirty="0">
                  <a:solidFill>
                    <a:schemeClr val="bg1"/>
                  </a:solidFill>
                  <a:latin typeface="+mn-ea"/>
                </a:rPr>
                <a:t>当他打开</a:t>
              </a:r>
              <a:r>
                <a:rPr lang="en-US" altLang="zh-CN" sz="900" dirty="0">
                  <a:solidFill>
                    <a:schemeClr val="bg1"/>
                  </a:solidFill>
                  <a:latin typeface="+mn-ea"/>
                </a:rPr>
                <a:t>PDF</a:t>
              </a:r>
              <a:r>
                <a:rPr lang="zh-CN" altLang="en-US" sz="900" dirty="0">
                  <a:solidFill>
                    <a:schemeClr val="bg1"/>
                  </a:solidFill>
                  <a:latin typeface="+mn-ea"/>
                </a:rPr>
                <a:t>文档时电脑上已经被安装外壳程序</a:t>
              </a:r>
              <a:endParaRPr lang="zh-CN" altLang="en-US" sz="900" dirty="0">
                <a:solidFill>
                  <a:schemeClr val="bg1"/>
                </a:solidFill>
                <a:latin typeface="+mn-ea"/>
              </a:endParaRPr>
            </a:p>
          </p:txBody>
        </p:sp>
        <p:sp>
          <p:nvSpPr>
            <p:cNvPr id="32" name="椭圆 31"/>
            <p:cNvSpPr/>
            <p:nvPr/>
          </p:nvSpPr>
          <p:spPr bwMode="auto">
            <a:xfrm>
              <a:off x="5580286" y="3796065"/>
              <a:ext cx="431669" cy="409513"/>
            </a:xfrm>
            <a:prstGeom prst="ellipse">
              <a:avLst/>
            </a:prstGeom>
            <a:solidFill>
              <a:srgbClr val="C00000"/>
            </a:solidFill>
            <a:ln w="9525" cap="flat" cmpd="sng" algn="ctr">
              <a:solidFill>
                <a:schemeClr val="bg1">
                  <a:lumMod val="75000"/>
                </a:schemeClr>
              </a:solidFill>
              <a:prstDash val="solid"/>
              <a:round/>
              <a:headEnd type="none" w="med" len="med"/>
              <a:tailEnd type="none" w="med" len="med"/>
            </a:ln>
            <a:effectLst/>
          </p:spPr>
          <p:txBody>
            <a:bodyPr anchor="ctr"/>
            <a:lstStyle/>
            <a:p>
              <a:pPr eaLnBrk="0" hangingPunct="0">
                <a:defRPr/>
              </a:pPr>
              <a:r>
                <a:rPr lang="en-US" altLang="zh-CN" sz="1350" dirty="0">
                  <a:solidFill>
                    <a:schemeClr val="bg1"/>
                  </a:solidFill>
                </a:rPr>
                <a:t>6</a:t>
              </a:r>
              <a:endParaRPr lang="zh-CN" altLang="en-US" sz="1350" dirty="0">
                <a:solidFill>
                  <a:schemeClr val="bg1"/>
                </a:solidFill>
              </a:endParaRPr>
            </a:p>
          </p:txBody>
        </p:sp>
        <p:sp>
          <p:nvSpPr>
            <p:cNvPr id="45" name="弧形 44"/>
            <p:cNvSpPr/>
            <p:nvPr/>
          </p:nvSpPr>
          <p:spPr bwMode="auto">
            <a:xfrm flipH="1" flipV="1">
              <a:off x="5004198" y="2211585"/>
              <a:ext cx="1080760" cy="1872568"/>
            </a:xfrm>
            <a:prstGeom prst="arc">
              <a:avLst/>
            </a:prstGeom>
            <a:noFill/>
            <a:ln w="28575" cap="flat" cmpd="sng" algn="ctr">
              <a:solidFill>
                <a:schemeClr val="bg1">
                  <a:lumMod val="50000"/>
                </a:schemeClr>
              </a:solidFill>
              <a:prstDash val="sysDash"/>
              <a:round/>
              <a:headEnd type="none" w="med" len="med"/>
              <a:tailEnd type="none" w="med" len="med"/>
            </a:ln>
            <a:effectLst/>
          </p:spPr>
          <p:txBody>
            <a:bodyPr/>
            <a:lstStyle/>
            <a:p>
              <a:pPr eaLnBrk="0" hangingPunct="0">
                <a:defRPr/>
              </a:pPr>
              <a:endParaRPr lang="zh-CN" altLang="en-US" sz="1350"/>
            </a:p>
          </p:txBody>
        </p:sp>
      </p:grpSp>
      <p:sp>
        <p:nvSpPr>
          <p:cNvPr id="54" name="椭圆形标注 53"/>
          <p:cNvSpPr/>
          <p:nvPr/>
        </p:nvSpPr>
        <p:spPr bwMode="auto">
          <a:xfrm>
            <a:off x="5113045" y="1204837"/>
            <a:ext cx="2649210" cy="1369294"/>
          </a:xfrm>
          <a:prstGeom prst="wedgeEllipseCallout">
            <a:avLst>
              <a:gd name="adj1" fmla="val -63344"/>
              <a:gd name="adj2" fmla="val 45830"/>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p:spPr>
        <p:txBody>
          <a:bodyPr/>
          <a:lstStyle/>
          <a:p>
            <a:pPr eaLnBrk="0" hangingPunct="0">
              <a:lnSpc>
                <a:spcPct val="150000"/>
              </a:lnSpc>
              <a:defRPr/>
            </a:pPr>
            <a:r>
              <a:rPr lang="zh-CN" altLang="en-US" sz="1050" b="1" dirty="0">
                <a:latin typeface="+mn-ea"/>
              </a:rPr>
              <a:t>进入我们公司的服务器是几乎不可能的，因为我在用性命看管这些材料！</a:t>
            </a:r>
            <a:endParaRPr lang="zh-CN" altLang="en-US" sz="1050" b="1" dirty="0">
              <a:latin typeface="+mn-ea"/>
            </a:endParaRPr>
          </a:p>
        </p:txBody>
      </p:sp>
      <p:sp>
        <p:nvSpPr>
          <p:cNvPr id="56" name="圆角矩形 55"/>
          <p:cNvSpPr/>
          <p:nvPr/>
        </p:nvSpPr>
        <p:spPr bwMode="auto">
          <a:xfrm>
            <a:off x="1139825" y="628041"/>
            <a:ext cx="3918400" cy="539852"/>
          </a:xfrm>
          <a:prstGeom prst="roundRect">
            <a:avLst>
              <a:gd name="adj" fmla="val 0"/>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lIns="57454" tIns="28728" rIns="57454" bIns="28728"/>
          <a:lstStyle/>
          <a:p>
            <a:pPr eaLnBrk="0" hangingPunct="0">
              <a:defRPr/>
            </a:pPr>
            <a:r>
              <a:rPr lang="zh-CN" altLang="en-US" sz="900" dirty="0">
                <a:solidFill>
                  <a:srgbClr val="000000"/>
                </a:solidFill>
                <a:latin typeface="+mn-ea"/>
              </a:rPr>
              <a:t>美国一家印刷公司，其</a:t>
            </a:r>
            <a:r>
              <a:rPr lang="zh-CN" altLang="en-US" sz="900" b="1" dirty="0">
                <a:solidFill>
                  <a:srgbClr val="FF0000"/>
                </a:solidFill>
                <a:latin typeface="+mn-ea"/>
              </a:rPr>
              <a:t>工艺专利和供应商名单</a:t>
            </a:r>
            <a:r>
              <a:rPr lang="zh-CN" altLang="en-US" sz="900" dirty="0">
                <a:solidFill>
                  <a:srgbClr val="000000"/>
                </a:solidFill>
                <a:latin typeface="+mn-ea"/>
              </a:rPr>
              <a:t>是公司的核心资产，也是竞争对手梦寐以求的资料。为了保证安全，公司雇佣克里斯，一名资深的社会工程师，进行社会工程学攻击审查，试探该公司的服务器是否能够被入侵。</a:t>
            </a:r>
            <a:endParaRPr lang="zh-CN" altLang="en-US" sz="900" dirty="0">
              <a:solidFill>
                <a:srgbClr val="00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1" nodeType="clickEffect">
                                  <p:stCondLst>
                                    <p:cond delay="0"/>
                                  </p:stCondLst>
                                  <p:childTnLst>
                                    <p:animEffect transition="out" filter="blinds(horizontal)">
                                      <p:cBhvr>
                                        <p:cTn id="6" dur="500"/>
                                        <p:tgtEl>
                                          <p:spTgt spid="54"/>
                                        </p:tgtEl>
                                      </p:cBhvr>
                                    </p:animEffect>
                                    <p:set>
                                      <p:cBhvr>
                                        <p:cTn id="7" dur="1" fill="hold">
                                          <p:stCondLst>
                                            <p:cond delay="499"/>
                                          </p:stCondLst>
                                        </p:cTn>
                                        <p:tgtEl>
                                          <p:spTgt spid="54"/>
                                        </p:tgtEl>
                                        <p:attrNameLst>
                                          <p:attrName>style.visibility</p:attrName>
                                        </p:attrNameLst>
                                      </p:cBhvr>
                                      <p:to>
                                        <p:strVal val="hidden"/>
                                      </p:to>
                                    </p:se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xit" presetSubtype="12" fill="hold" grpId="0" nodeType="clickEffect">
                                  <p:stCondLst>
                                    <p:cond delay="0"/>
                                  </p:stCondLst>
                                  <p:childTnLst>
                                    <p:animEffect transition="out" filter="strips(downLeft)">
                                      <p:cBhvr>
                                        <p:cTn id="40" dur="500"/>
                                        <p:tgtEl>
                                          <p:spTgt spid="54"/>
                                        </p:tgtEl>
                                      </p:cBhvr>
                                    </p:animEffect>
                                    <p:set>
                                      <p:cBhvr>
                                        <p:cTn id="41"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p:cNvCxnSpPr/>
          <p:nvPr/>
        </p:nvCxnSpPr>
        <p:spPr>
          <a:xfrm>
            <a:off x="1988335" y="2234489"/>
            <a:ext cx="4965929" cy="0"/>
          </a:xfrm>
          <a:prstGeom prst="line">
            <a:avLst/>
          </a:prstGeom>
          <a:ln w="25400">
            <a:solidFill>
              <a:srgbClr val="869A99"/>
            </a:solidFill>
          </a:ln>
        </p:spPr>
        <p:style>
          <a:lnRef idx="1">
            <a:schemeClr val="accent1"/>
          </a:lnRef>
          <a:fillRef idx="0">
            <a:schemeClr val="accent1"/>
          </a:fillRef>
          <a:effectRef idx="0">
            <a:schemeClr val="accent1"/>
          </a:effectRef>
          <a:fontRef idx="minor">
            <a:schemeClr val="tx1"/>
          </a:fontRef>
        </p:style>
      </p:cxnSp>
      <p:pic>
        <p:nvPicPr>
          <p:cNvPr id="32771" name="Picture 2" descr="G:\Company\界面制作&amp;配图\部署图-元件\用户.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851775" y="2024745"/>
            <a:ext cx="27290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圆角矩形 129"/>
          <p:cNvSpPr/>
          <p:nvPr/>
        </p:nvSpPr>
        <p:spPr>
          <a:xfrm>
            <a:off x="1430607" y="613740"/>
            <a:ext cx="3850472" cy="960532"/>
          </a:xfrm>
          <a:prstGeom prst="roundRect">
            <a:avLst>
              <a:gd name="adj" fmla="val 10442"/>
            </a:avLst>
          </a:prstGeom>
          <a:solidFill>
            <a:schemeClr val="bg1">
              <a:lumMod val="95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7454" tIns="28728" rIns="57454" bIns="28728" anchor="ctr"/>
          <a:lstStyle/>
          <a:p>
            <a:pPr algn="ctr" eaLnBrk="0" hangingPunct="0">
              <a:lnSpc>
                <a:spcPct val="200000"/>
              </a:lnSpc>
              <a:defRPr/>
            </a:pPr>
            <a:endParaRPr lang="zh-CN" altLang="en-US" sz="2250" dirty="0">
              <a:solidFill>
                <a:schemeClr val="tx1"/>
              </a:solidFill>
            </a:endParaRPr>
          </a:p>
        </p:txBody>
      </p:sp>
      <p:cxnSp>
        <p:nvCxnSpPr>
          <p:cNvPr id="119" name="直接连接符 118"/>
          <p:cNvCxnSpPr/>
          <p:nvPr/>
        </p:nvCxnSpPr>
        <p:spPr>
          <a:xfrm flipH="1">
            <a:off x="6092645" y="1431265"/>
            <a:ext cx="709078" cy="600631"/>
          </a:xfrm>
          <a:prstGeom prst="line">
            <a:avLst/>
          </a:prstGeom>
          <a:ln w="25400">
            <a:solidFill>
              <a:srgbClr val="869A99"/>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3203897" y="1481317"/>
            <a:ext cx="0" cy="753172"/>
          </a:xfrm>
          <a:prstGeom prst="line">
            <a:avLst/>
          </a:prstGeom>
          <a:ln w="25400">
            <a:solidFill>
              <a:srgbClr val="869A9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5774453" y="2327444"/>
            <a:ext cx="0" cy="557728"/>
          </a:xfrm>
          <a:prstGeom prst="line">
            <a:avLst/>
          </a:prstGeom>
          <a:ln w="25400">
            <a:solidFill>
              <a:srgbClr val="869A9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57699" y="1481318"/>
            <a:ext cx="940273" cy="635190"/>
          </a:xfrm>
          <a:prstGeom prst="line">
            <a:avLst/>
          </a:prstGeom>
          <a:ln w="25400">
            <a:solidFill>
              <a:srgbClr val="869A99"/>
            </a:solidFill>
          </a:ln>
        </p:spPr>
        <p:style>
          <a:lnRef idx="1">
            <a:schemeClr val="accent1"/>
          </a:lnRef>
          <a:fillRef idx="0">
            <a:schemeClr val="accent1"/>
          </a:fillRef>
          <a:effectRef idx="0">
            <a:schemeClr val="accent1"/>
          </a:effectRef>
          <a:fontRef idx="minor">
            <a:schemeClr val="tx1"/>
          </a:fontRef>
        </p:style>
      </p:cxnSp>
      <p:pic>
        <p:nvPicPr>
          <p:cNvPr id="73734" name="Picture 6" descr="C:\Users\l\Desktop\images2.jpg"/>
          <p:cNvPicPr>
            <a:picLocks noChangeAspect="1" noChangeArrowheads="1"/>
          </p:cNvPicPr>
          <p:nvPr/>
        </p:nvPicPr>
        <p:blipFill>
          <a:blip r:embed="rId2"/>
          <a:srcRect/>
          <a:stretch>
            <a:fillRect/>
          </a:stretch>
        </p:blipFill>
        <p:spPr bwMode="auto">
          <a:xfrm>
            <a:off x="4116760" y="823484"/>
            <a:ext cx="1048720" cy="607781"/>
          </a:xfrm>
          <a:prstGeom prst="rect">
            <a:avLst/>
          </a:prstGeom>
          <a:ln>
            <a:noFill/>
          </a:ln>
          <a:effectLst>
            <a:outerShdw blurRad="292100" dist="139700" dir="2700000" algn="tl" rotWithShape="0">
              <a:srgbClr val="333333">
                <a:alpha val="65000"/>
              </a:srgbClr>
            </a:outerShdw>
          </a:effectLst>
        </p:spPr>
      </p:pic>
      <p:sp>
        <p:nvSpPr>
          <p:cNvPr id="32778" name="标题 1"/>
          <p:cNvSpPr>
            <a:spLocks noGrp="1"/>
          </p:cNvSpPr>
          <p:nvPr>
            <p:ph type="title"/>
          </p:nvPr>
        </p:nvSpPr>
        <p:spPr>
          <a:xfrm>
            <a:off x="0" y="121426"/>
            <a:ext cx="4658996" cy="4616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defTabSz="914400">
              <a:lnSpc>
                <a:spcPct val="100000"/>
              </a:lnSpc>
              <a:spcBef>
                <a:spcPts val="0"/>
              </a:spcBef>
              <a:buFont typeface="Arial" panose="020B0604020202090204" pitchFamily="34" charset="0"/>
            </a:pPr>
            <a:r>
              <a:rPr lang="zh-CN" altLang="en-US" sz="2400" dirty="0">
                <a:latin typeface="微软雅黑" panose="020B0503020204020204" pitchFamily="34" charset="-122"/>
                <a:ea typeface="微软雅黑" panose="020B0503020204020204" pitchFamily="34" charset="-122"/>
                <a:cs typeface="+mn-cs"/>
              </a:rPr>
              <a:t>欧美</a:t>
            </a:r>
            <a:r>
              <a:rPr lang="en-US" altLang="zh-CN" sz="2400" dirty="0">
                <a:latin typeface="微软雅黑" panose="020B0503020204020204" pitchFamily="34" charset="-122"/>
                <a:ea typeface="微软雅黑" panose="020B0503020204020204" pitchFamily="34" charset="-122"/>
                <a:cs typeface="+mn-cs"/>
              </a:rPr>
              <a:t>60</a:t>
            </a:r>
            <a:r>
              <a:rPr lang="zh-CN" altLang="en-US" sz="2400" dirty="0">
                <a:latin typeface="微软雅黑" panose="020B0503020204020204" pitchFamily="34" charset="-122"/>
                <a:ea typeface="微软雅黑" panose="020B0503020204020204" pitchFamily="34" charset="-122"/>
                <a:cs typeface="+mn-cs"/>
              </a:rPr>
              <a:t>家银行网络攻击过程回放</a:t>
            </a:r>
            <a:endParaRPr lang="zh-CN" altLang="zh-CN" sz="2400" dirty="0">
              <a:latin typeface="微软雅黑" panose="020B0503020204020204" pitchFamily="34" charset="-122"/>
              <a:ea typeface="微软雅黑" panose="020B0503020204020204" pitchFamily="34" charset="-122"/>
              <a:cs typeface="+mn-cs"/>
            </a:endParaRPr>
          </a:p>
        </p:txBody>
      </p:sp>
      <p:pic>
        <p:nvPicPr>
          <p:cNvPr id="73732" name="Picture 4"/>
          <p:cNvPicPr>
            <a:picLocks noChangeAspect="1" noChangeArrowheads="1"/>
          </p:cNvPicPr>
          <p:nvPr/>
        </p:nvPicPr>
        <p:blipFill>
          <a:blip r:embed="rId3"/>
          <a:srcRect/>
          <a:stretch>
            <a:fillRect/>
          </a:stretch>
        </p:blipFill>
        <p:spPr bwMode="auto">
          <a:xfrm>
            <a:off x="6243994" y="823484"/>
            <a:ext cx="1028460" cy="607781"/>
          </a:xfrm>
          <a:prstGeom prst="rect">
            <a:avLst/>
          </a:prstGeom>
          <a:ln>
            <a:noFill/>
          </a:ln>
          <a:effectLst>
            <a:outerShdw blurRad="292100" dist="139700" dir="2700000" algn="tl" rotWithShape="0">
              <a:srgbClr val="333333">
                <a:alpha val="65000"/>
              </a:srgbClr>
            </a:outerShdw>
          </a:effectLst>
        </p:spPr>
      </p:pic>
      <p:grpSp>
        <p:nvGrpSpPr>
          <p:cNvPr id="32780" name="组合 28"/>
          <p:cNvGrpSpPr/>
          <p:nvPr/>
        </p:nvGrpSpPr>
        <p:grpSpPr bwMode="auto">
          <a:xfrm>
            <a:off x="5165481" y="1930598"/>
            <a:ext cx="1184577" cy="606590"/>
            <a:chOff x="3475474" y="791616"/>
            <a:chExt cx="1321412" cy="752232"/>
          </a:xfrm>
        </p:grpSpPr>
        <p:pic>
          <p:nvPicPr>
            <p:cNvPr id="32835" name="Picture 2" descr="E:\其他\解决方案中心\冰之眼ips部署图-元件\网络区域.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5474" y="791616"/>
              <a:ext cx="1321412" cy="75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椭圆 4"/>
            <p:cNvSpPr/>
            <p:nvPr/>
          </p:nvSpPr>
          <p:spPr>
            <a:xfrm>
              <a:off x="3531308" y="980782"/>
              <a:ext cx="1215061" cy="369465"/>
            </a:xfrm>
            <a:prstGeom prst="rect">
              <a:avLst/>
            </a:prstGeom>
          </p:spPr>
          <p:style>
            <a:lnRef idx="0">
              <a:scrgbClr r="0" g="0" b="0"/>
            </a:lnRef>
            <a:fillRef idx="0">
              <a:scrgbClr r="0" g="0" b="0"/>
            </a:fillRef>
            <a:effectRef idx="0">
              <a:scrgbClr r="0" g="0" b="0"/>
            </a:effectRef>
            <a:fontRef idx="minor">
              <a:schemeClr val="lt1"/>
            </a:fontRef>
          </p:style>
          <p:txBody>
            <a:bodyPr lIns="43856" tIns="43856" rIns="43856" bIns="43856" spcCol="1270" anchor="ctr"/>
            <a:lstStyle/>
            <a:p>
              <a:pPr algn="ctr" defTabSz="612775" eaLnBrk="0" hangingPunct="0">
                <a:defRPr/>
              </a:pPr>
              <a:r>
                <a:rPr lang="en-US" altLang="zh-CN" sz="1050" b="1" dirty="0">
                  <a:solidFill>
                    <a:schemeClr val="bg1"/>
                  </a:solidFill>
                </a:rPr>
                <a:t>Internet</a:t>
              </a:r>
              <a:endParaRPr lang="en-US" sz="1050" b="1" dirty="0">
                <a:solidFill>
                  <a:schemeClr val="bg1"/>
                </a:solidFill>
              </a:endParaRPr>
            </a:p>
          </p:txBody>
        </p:sp>
      </p:grpSp>
      <p:sp>
        <p:nvSpPr>
          <p:cNvPr id="19" name="任意多边形 18"/>
          <p:cNvSpPr/>
          <p:nvPr/>
        </p:nvSpPr>
        <p:spPr>
          <a:xfrm>
            <a:off x="1502111" y="4043532"/>
            <a:ext cx="846126" cy="912863"/>
          </a:xfrm>
          <a:custGeom>
            <a:avLst/>
            <a:gdLst>
              <a:gd name="connsiteX0" fmla="*/ 0 w 1317569"/>
              <a:gd name="connsiteY0" fmla="*/ 131757 h 1800200"/>
              <a:gd name="connsiteX1" fmla="*/ 38591 w 1317569"/>
              <a:gd name="connsiteY1" fmla="*/ 38591 h 1800200"/>
              <a:gd name="connsiteX2" fmla="*/ 131757 w 1317569"/>
              <a:gd name="connsiteY2" fmla="*/ 0 h 1800200"/>
              <a:gd name="connsiteX3" fmla="*/ 1185812 w 1317569"/>
              <a:gd name="connsiteY3" fmla="*/ 0 h 1800200"/>
              <a:gd name="connsiteX4" fmla="*/ 1278978 w 1317569"/>
              <a:gd name="connsiteY4" fmla="*/ 38591 h 1800200"/>
              <a:gd name="connsiteX5" fmla="*/ 1317569 w 1317569"/>
              <a:gd name="connsiteY5" fmla="*/ 131757 h 1800200"/>
              <a:gd name="connsiteX6" fmla="*/ 1317569 w 1317569"/>
              <a:gd name="connsiteY6" fmla="*/ 1668443 h 1800200"/>
              <a:gd name="connsiteX7" fmla="*/ 1278978 w 1317569"/>
              <a:gd name="connsiteY7" fmla="*/ 1761609 h 1800200"/>
              <a:gd name="connsiteX8" fmla="*/ 1185812 w 1317569"/>
              <a:gd name="connsiteY8" fmla="*/ 1800200 h 1800200"/>
              <a:gd name="connsiteX9" fmla="*/ 131757 w 1317569"/>
              <a:gd name="connsiteY9" fmla="*/ 1800200 h 1800200"/>
              <a:gd name="connsiteX10" fmla="*/ 38591 w 1317569"/>
              <a:gd name="connsiteY10" fmla="*/ 1761609 h 1800200"/>
              <a:gd name="connsiteX11" fmla="*/ 0 w 1317569"/>
              <a:gd name="connsiteY11" fmla="*/ 1668443 h 1800200"/>
              <a:gd name="connsiteX12" fmla="*/ 0 w 1317569"/>
              <a:gd name="connsiteY12" fmla="*/ 131757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569" h="1800200">
                <a:moveTo>
                  <a:pt x="0" y="131757"/>
                </a:moveTo>
                <a:cubicBezTo>
                  <a:pt x="0" y="96813"/>
                  <a:pt x="13882" y="63300"/>
                  <a:pt x="38591" y="38591"/>
                </a:cubicBezTo>
                <a:cubicBezTo>
                  <a:pt x="63300" y="13882"/>
                  <a:pt x="96813" y="0"/>
                  <a:pt x="131757" y="0"/>
                </a:cubicBezTo>
                <a:lnTo>
                  <a:pt x="1185812" y="0"/>
                </a:lnTo>
                <a:cubicBezTo>
                  <a:pt x="1220756" y="0"/>
                  <a:pt x="1254269" y="13882"/>
                  <a:pt x="1278978" y="38591"/>
                </a:cubicBezTo>
                <a:cubicBezTo>
                  <a:pt x="1303687" y="63300"/>
                  <a:pt x="1317569" y="96813"/>
                  <a:pt x="1317569" y="131757"/>
                </a:cubicBezTo>
                <a:lnTo>
                  <a:pt x="1317569" y="1668443"/>
                </a:lnTo>
                <a:cubicBezTo>
                  <a:pt x="1317569" y="1703387"/>
                  <a:pt x="1303687" y="1736900"/>
                  <a:pt x="1278978" y="1761609"/>
                </a:cubicBezTo>
                <a:cubicBezTo>
                  <a:pt x="1254269" y="1786318"/>
                  <a:pt x="1220756" y="1800200"/>
                  <a:pt x="1185812" y="1800200"/>
                </a:cubicBezTo>
                <a:lnTo>
                  <a:pt x="131757" y="1800200"/>
                </a:lnTo>
                <a:cubicBezTo>
                  <a:pt x="96813" y="1800200"/>
                  <a:pt x="63300" y="1786318"/>
                  <a:pt x="38591" y="1761609"/>
                </a:cubicBezTo>
                <a:cubicBezTo>
                  <a:pt x="13882" y="1736900"/>
                  <a:pt x="0" y="1703387"/>
                  <a:pt x="0" y="1668443"/>
                </a:cubicBezTo>
                <a:lnTo>
                  <a:pt x="0" y="131757"/>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56503" tIns="56503" rIns="56503" bIns="56503" spcCol="1134" anchor="ctr"/>
          <a:lstStyle/>
          <a:p>
            <a:pPr algn="ctr" defTabSz="356870" eaLnBrk="0" hangingPunct="0">
              <a:lnSpc>
                <a:spcPct val="90000"/>
              </a:lnSpc>
              <a:spcAft>
                <a:spcPct val="35000"/>
              </a:spcAft>
              <a:defRPr/>
            </a:pPr>
            <a:r>
              <a:rPr lang="zh-CN" altLang="en-US" sz="790" b="1" dirty="0">
                <a:latin typeface="+mn-ea"/>
              </a:rPr>
              <a:t>黑客发送大量钓鱼邮件到网银企业或者个人用户的邮箱</a:t>
            </a:r>
            <a:endParaRPr lang="zh-CN" altLang="en-US" sz="790" b="1" dirty="0">
              <a:latin typeface="+mn-ea"/>
            </a:endParaRPr>
          </a:p>
        </p:txBody>
      </p:sp>
      <p:sp>
        <p:nvSpPr>
          <p:cNvPr id="20" name="任意多边形 19"/>
          <p:cNvSpPr/>
          <p:nvPr/>
        </p:nvSpPr>
        <p:spPr>
          <a:xfrm>
            <a:off x="2450725" y="4348614"/>
            <a:ext cx="209744" cy="203785"/>
          </a:xfrm>
          <a:custGeom>
            <a:avLst/>
            <a:gdLst>
              <a:gd name="connsiteX0" fmla="*/ 0 w 279324"/>
              <a:gd name="connsiteY0" fmla="*/ 65351 h 326757"/>
              <a:gd name="connsiteX1" fmla="*/ 139662 w 279324"/>
              <a:gd name="connsiteY1" fmla="*/ 65351 h 326757"/>
              <a:gd name="connsiteX2" fmla="*/ 139662 w 279324"/>
              <a:gd name="connsiteY2" fmla="*/ 0 h 326757"/>
              <a:gd name="connsiteX3" fmla="*/ 279324 w 279324"/>
              <a:gd name="connsiteY3" fmla="*/ 163379 h 326757"/>
              <a:gd name="connsiteX4" fmla="*/ 139662 w 279324"/>
              <a:gd name="connsiteY4" fmla="*/ 326757 h 326757"/>
              <a:gd name="connsiteX5" fmla="*/ 139662 w 279324"/>
              <a:gd name="connsiteY5" fmla="*/ 261406 h 326757"/>
              <a:gd name="connsiteX6" fmla="*/ 0 w 279324"/>
              <a:gd name="connsiteY6" fmla="*/ 261406 h 326757"/>
              <a:gd name="connsiteX7" fmla="*/ 0 w 279324"/>
              <a:gd name="connsiteY7" fmla="*/ 65351 h 3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324" h="326757">
                <a:moveTo>
                  <a:pt x="0" y="65351"/>
                </a:moveTo>
                <a:lnTo>
                  <a:pt x="139662" y="65351"/>
                </a:lnTo>
                <a:lnTo>
                  <a:pt x="139662" y="0"/>
                </a:lnTo>
                <a:lnTo>
                  <a:pt x="279324" y="163379"/>
                </a:lnTo>
                <a:lnTo>
                  <a:pt x="139662" y="326757"/>
                </a:lnTo>
                <a:lnTo>
                  <a:pt x="139662" y="261406"/>
                </a:lnTo>
                <a:lnTo>
                  <a:pt x="0" y="261406"/>
                </a:lnTo>
                <a:lnTo>
                  <a:pt x="0" y="65351"/>
                </a:lnTo>
                <a:close/>
              </a:path>
            </a:pathLst>
          </a:custGeom>
          <a:solidFill>
            <a:schemeClr val="bg2">
              <a:lumMod val="75000"/>
            </a:schemeClr>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lIns="0" tIns="43796" rIns="56159" bIns="43796" spcCol="1134" anchor="ctr"/>
          <a:lstStyle/>
          <a:p>
            <a:pPr algn="ctr" defTabSz="356870" eaLnBrk="0" hangingPunct="0">
              <a:lnSpc>
                <a:spcPct val="90000"/>
              </a:lnSpc>
              <a:spcAft>
                <a:spcPct val="35000"/>
              </a:spcAft>
              <a:defRPr/>
            </a:pPr>
            <a:endParaRPr lang="zh-CN" altLang="en-US" sz="790" b="1" dirty="0">
              <a:latin typeface="+mn-ea"/>
            </a:endParaRPr>
          </a:p>
        </p:txBody>
      </p:sp>
      <p:sp>
        <p:nvSpPr>
          <p:cNvPr id="21" name="任意多边形 20"/>
          <p:cNvSpPr/>
          <p:nvPr/>
        </p:nvSpPr>
        <p:spPr>
          <a:xfrm>
            <a:off x="2704564" y="4043531"/>
            <a:ext cx="759130" cy="899754"/>
          </a:xfrm>
          <a:custGeom>
            <a:avLst/>
            <a:gdLst>
              <a:gd name="connsiteX0" fmla="*/ 0 w 1317569"/>
              <a:gd name="connsiteY0" fmla="*/ 131757 h 1800200"/>
              <a:gd name="connsiteX1" fmla="*/ 38591 w 1317569"/>
              <a:gd name="connsiteY1" fmla="*/ 38591 h 1800200"/>
              <a:gd name="connsiteX2" fmla="*/ 131757 w 1317569"/>
              <a:gd name="connsiteY2" fmla="*/ 0 h 1800200"/>
              <a:gd name="connsiteX3" fmla="*/ 1185812 w 1317569"/>
              <a:gd name="connsiteY3" fmla="*/ 0 h 1800200"/>
              <a:gd name="connsiteX4" fmla="*/ 1278978 w 1317569"/>
              <a:gd name="connsiteY4" fmla="*/ 38591 h 1800200"/>
              <a:gd name="connsiteX5" fmla="*/ 1317569 w 1317569"/>
              <a:gd name="connsiteY5" fmla="*/ 131757 h 1800200"/>
              <a:gd name="connsiteX6" fmla="*/ 1317569 w 1317569"/>
              <a:gd name="connsiteY6" fmla="*/ 1668443 h 1800200"/>
              <a:gd name="connsiteX7" fmla="*/ 1278978 w 1317569"/>
              <a:gd name="connsiteY7" fmla="*/ 1761609 h 1800200"/>
              <a:gd name="connsiteX8" fmla="*/ 1185812 w 1317569"/>
              <a:gd name="connsiteY8" fmla="*/ 1800200 h 1800200"/>
              <a:gd name="connsiteX9" fmla="*/ 131757 w 1317569"/>
              <a:gd name="connsiteY9" fmla="*/ 1800200 h 1800200"/>
              <a:gd name="connsiteX10" fmla="*/ 38591 w 1317569"/>
              <a:gd name="connsiteY10" fmla="*/ 1761609 h 1800200"/>
              <a:gd name="connsiteX11" fmla="*/ 0 w 1317569"/>
              <a:gd name="connsiteY11" fmla="*/ 1668443 h 1800200"/>
              <a:gd name="connsiteX12" fmla="*/ 0 w 1317569"/>
              <a:gd name="connsiteY12" fmla="*/ 131757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569" h="1800200">
                <a:moveTo>
                  <a:pt x="0" y="131757"/>
                </a:moveTo>
                <a:cubicBezTo>
                  <a:pt x="0" y="96813"/>
                  <a:pt x="13882" y="63300"/>
                  <a:pt x="38591" y="38591"/>
                </a:cubicBezTo>
                <a:cubicBezTo>
                  <a:pt x="63300" y="13882"/>
                  <a:pt x="96813" y="0"/>
                  <a:pt x="131757" y="0"/>
                </a:cubicBezTo>
                <a:lnTo>
                  <a:pt x="1185812" y="0"/>
                </a:lnTo>
                <a:cubicBezTo>
                  <a:pt x="1220756" y="0"/>
                  <a:pt x="1254269" y="13882"/>
                  <a:pt x="1278978" y="38591"/>
                </a:cubicBezTo>
                <a:cubicBezTo>
                  <a:pt x="1303687" y="63300"/>
                  <a:pt x="1317569" y="96813"/>
                  <a:pt x="1317569" y="131757"/>
                </a:cubicBezTo>
                <a:lnTo>
                  <a:pt x="1317569" y="1668443"/>
                </a:lnTo>
                <a:cubicBezTo>
                  <a:pt x="1317569" y="1703387"/>
                  <a:pt x="1303687" y="1736900"/>
                  <a:pt x="1278978" y="1761609"/>
                </a:cubicBezTo>
                <a:cubicBezTo>
                  <a:pt x="1254269" y="1786318"/>
                  <a:pt x="1220756" y="1800200"/>
                  <a:pt x="1185812" y="1800200"/>
                </a:cubicBezTo>
                <a:lnTo>
                  <a:pt x="131757" y="1800200"/>
                </a:lnTo>
                <a:cubicBezTo>
                  <a:pt x="96813" y="1800200"/>
                  <a:pt x="63300" y="1786318"/>
                  <a:pt x="38591" y="1761609"/>
                </a:cubicBezTo>
                <a:cubicBezTo>
                  <a:pt x="13882" y="1736900"/>
                  <a:pt x="0" y="1703387"/>
                  <a:pt x="0" y="1668443"/>
                </a:cubicBezTo>
                <a:lnTo>
                  <a:pt x="0" y="131757"/>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56503" tIns="56503" rIns="56503" bIns="56503" spcCol="1134" anchor="ctr"/>
          <a:lstStyle/>
          <a:p>
            <a:pPr algn="ctr" defTabSz="356870" eaLnBrk="0" hangingPunct="0">
              <a:lnSpc>
                <a:spcPct val="90000"/>
              </a:lnSpc>
              <a:spcAft>
                <a:spcPct val="35000"/>
              </a:spcAft>
              <a:defRPr/>
            </a:pPr>
            <a:r>
              <a:rPr lang="zh-CN" altLang="en-US" sz="790" b="1" dirty="0">
                <a:latin typeface="+mn-ea"/>
              </a:rPr>
              <a:t>用户打开邮件点击链接，访问远程站点并感染木马</a:t>
            </a:r>
            <a:endParaRPr lang="zh-CN" altLang="en-US" sz="790" b="1" dirty="0">
              <a:latin typeface="+mn-ea"/>
            </a:endParaRPr>
          </a:p>
        </p:txBody>
      </p:sp>
      <p:sp>
        <p:nvSpPr>
          <p:cNvPr id="22" name="任意多边形 21"/>
          <p:cNvSpPr/>
          <p:nvPr/>
        </p:nvSpPr>
        <p:spPr>
          <a:xfrm>
            <a:off x="3564991" y="4348614"/>
            <a:ext cx="209744" cy="203785"/>
          </a:xfrm>
          <a:custGeom>
            <a:avLst/>
            <a:gdLst>
              <a:gd name="connsiteX0" fmla="*/ 0 w 279324"/>
              <a:gd name="connsiteY0" fmla="*/ 65351 h 326757"/>
              <a:gd name="connsiteX1" fmla="*/ 139662 w 279324"/>
              <a:gd name="connsiteY1" fmla="*/ 65351 h 326757"/>
              <a:gd name="connsiteX2" fmla="*/ 139662 w 279324"/>
              <a:gd name="connsiteY2" fmla="*/ 0 h 326757"/>
              <a:gd name="connsiteX3" fmla="*/ 279324 w 279324"/>
              <a:gd name="connsiteY3" fmla="*/ 163379 h 326757"/>
              <a:gd name="connsiteX4" fmla="*/ 139662 w 279324"/>
              <a:gd name="connsiteY4" fmla="*/ 326757 h 326757"/>
              <a:gd name="connsiteX5" fmla="*/ 139662 w 279324"/>
              <a:gd name="connsiteY5" fmla="*/ 261406 h 326757"/>
              <a:gd name="connsiteX6" fmla="*/ 0 w 279324"/>
              <a:gd name="connsiteY6" fmla="*/ 261406 h 326757"/>
              <a:gd name="connsiteX7" fmla="*/ 0 w 279324"/>
              <a:gd name="connsiteY7" fmla="*/ 65351 h 3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324" h="326757">
                <a:moveTo>
                  <a:pt x="0" y="65351"/>
                </a:moveTo>
                <a:lnTo>
                  <a:pt x="139662" y="65351"/>
                </a:lnTo>
                <a:lnTo>
                  <a:pt x="139662" y="0"/>
                </a:lnTo>
                <a:lnTo>
                  <a:pt x="279324" y="163379"/>
                </a:lnTo>
                <a:lnTo>
                  <a:pt x="139662" y="326757"/>
                </a:lnTo>
                <a:lnTo>
                  <a:pt x="139662" y="261406"/>
                </a:lnTo>
                <a:lnTo>
                  <a:pt x="0" y="261406"/>
                </a:lnTo>
                <a:lnTo>
                  <a:pt x="0" y="65351"/>
                </a:lnTo>
                <a:close/>
              </a:path>
            </a:pathLst>
          </a:custGeom>
          <a:solidFill>
            <a:schemeClr val="bg2">
              <a:lumMod val="75000"/>
            </a:schemeClr>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0" tIns="43796" rIns="56159" bIns="43796" spcCol="1134" anchor="ctr"/>
          <a:lstStyle/>
          <a:p>
            <a:pPr algn="ctr" defTabSz="356870" eaLnBrk="0" hangingPunct="0">
              <a:lnSpc>
                <a:spcPct val="90000"/>
              </a:lnSpc>
              <a:spcAft>
                <a:spcPct val="35000"/>
              </a:spcAft>
              <a:defRPr/>
            </a:pPr>
            <a:endParaRPr lang="zh-CN" altLang="en-US" sz="790" b="1" dirty="0">
              <a:latin typeface="+mn-ea"/>
            </a:endParaRPr>
          </a:p>
        </p:txBody>
      </p:sp>
      <p:sp>
        <p:nvSpPr>
          <p:cNvPr id="23" name="任意多边形 22"/>
          <p:cNvSpPr/>
          <p:nvPr/>
        </p:nvSpPr>
        <p:spPr>
          <a:xfrm>
            <a:off x="3818829" y="4043532"/>
            <a:ext cx="1060637" cy="898562"/>
          </a:xfrm>
          <a:custGeom>
            <a:avLst/>
            <a:gdLst>
              <a:gd name="connsiteX0" fmla="*/ 0 w 1317569"/>
              <a:gd name="connsiteY0" fmla="*/ 131757 h 1800200"/>
              <a:gd name="connsiteX1" fmla="*/ 38591 w 1317569"/>
              <a:gd name="connsiteY1" fmla="*/ 38591 h 1800200"/>
              <a:gd name="connsiteX2" fmla="*/ 131757 w 1317569"/>
              <a:gd name="connsiteY2" fmla="*/ 0 h 1800200"/>
              <a:gd name="connsiteX3" fmla="*/ 1185812 w 1317569"/>
              <a:gd name="connsiteY3" fmla="*/ 0 h 1800200"/>
              <a:gd name="connsiteX4" fmla="*/ 1278978 w 1317569"/>
              <a:gd name="connsiteY4" fmla="*/ 38591 h 1800200"/>
              <a:gd name="connsiteX5" fmla="*/ 1317569 w 1317569"/>
              <a:gd name="connsiteY5" fmla="*/ 131757 h 1800200"/>
              <a:gd name="connsiteX6" fmla="*/ 1317569 w 1317569"/>
              <a:gd name="connsiteY6" fmla="*/ 1668443 h 1800200"/>
              <a:gd name="connsiteX7" fmla="*/ 1278978 w 1317569"/>
              <a:gd name="connsiteY7" fmla="*/ 1761609 h 1800200"/>
              <a:gd name="connsiteX8" fmla="*/ 1185812 w 1317569"/>
              <a:gd name="connsiteY8" fmla="*/ 1800200 h 1800200"/>
              <a:gd name="connsiteX9" fmla="*/ 131757 w 1317569"/>
              <a:gd name="connsiteY9" fmla="*/ 1800200 h 1800200"/>
              <a:gd name="connsiteX10" fmla="*/ 38591 w 1317569"/>
              <a:gd name="connsiteY10" fmla="*/ 1761609 h 1800200"/>
              <a:gd name="connsiteX11" fmla="*/ 0 w 1317569"/>
              <a:gd name="connsiteY11" fmla="*/ 1668443 h 1800200"/>
              <a:gd name="connsiteX12" fmla="*/ 0 w 1317569"/>
              <a:gd name="connsiteY12" fmla="*/ 131757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569" h="1800200">
                <a:moveTo>
                  <a:pt x="0" y="131757"/>
                </a:moveTo>
                <a:cubicBezTo>
                  <a:pt x="0" y="96813"/>
                  <a:pt x="13882" y="63300"/>
                  <a:pt x="38591" y="38591"/>
                </a:cubicBezTo>
                <a:cubicBezTo>
                  <a:pt x="63300" y="13882"/>
                  <a:pt x="96813" y="0"/>
                  <a:pt x="131757" y="0"/>
                </a:cubicBezTo>
                <a:lnTo>
                  <a:pt x="1185812" y="0"/>
                </a:lnTo>
                <a:cubicBezTo>
                  <a:pt x="1220756" y="0"/>
                  <a:pt x="1254269" y="13882"/>
                  <a:pt x="1278978" y="38591"/>
                </a:cubicBezTo>
                <a:cubicBezTo>
                  <a:pt x="1303687" y="63300"/>
                  <a:pt x="1317569" y="96813"/>
                  <a:pt x="1317569" y="131757"/>
                </a:cubicBezTo>
                <a:lnTo>
                  <a:pt x="1317569" y="1668443"/>
                </a:lnTo>
                <a:cubicBezTo>
                  <a:pt x="1317569" y="1703387"/>
                  <a:pt x="1303687" y="1736900"/>
                  <a:pt x="1278978" y="1761609"/>
                </a:cubicBezTo>
                <a:cubicBezTo>
                  <a:pt x="1254269" y="1786318"/>
                  <a:pt x="1220756" y="1800200"/>
                  <a:pt x="1185812" y="1800200"/>
                </a:cubicBezTo>
                <a:lnTo>
                  <a:pt x="131757" y="1800200"/>
                </a:lnTo>
                <a:cubicBezTo>
                  <a:pt x="96813" y="1800200"/>
                  <a:pt x="63300" y="1786318"/>
                  <a:pt x="38591" y="1761609"/>
                </a:cubicBezTo>
                <a:cubicBezTo>
                  <a:pt x="13882" y="1736900"/>
                  <a:pt x="0" y="1703387"/>
                  <a:pt x="0" y="1668443"/>
                </a:cubicBezTo>
                <a:lnTo>
                  <a:pt x="0" y="131757"/>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lIns="56503" tIns="56503" rIns="56503" bIns="56503" spcCol="1134" anchor="ctr"/>
          <a:lstStyle/>
          <a:p>
            <a:pPr algn="ctr" defTabSz="356870" eaLnBrk="0" hangingPunct="0">
              <a:lnSpc>
                <a:spcPct val="90000"/>
              </a:lnSpc>
              <a:spcAft>
                <a:spcPct val="35000"/>
              </a:spcAft>
              <a:defRPr/>
            </a:pPr>
            <a:r>
              <a:rPr lang="zh-CN" altLang="en-US" sz="790" b="1" dirty="0">
                <a:latin typeface="+mn-ea"/>
              </a:rPr>
              <a:t>用户访问银行主页登录网银，如果账户的类型余额符合要求，木马通知远程服务器对银行</a:t>
            </a:r>
            <a:r>
              <a:rPr lang="en-US" altLang="zh-CN" sz="790" b="1" dirty="0">
                <a:latin typeface="+mn-ea"/>
              </a:rPr>
              <a:t>web</a:t>
            </a:r>
            <a:r>
              <a:rPr lang="zh-CN" altLang="en-US" sz="790" b="1" dirty="0">
                <a:latin typeface="+mn-ea"/>
              </a:rPr>
              <a:t>进行注入</a:t>
            </a:r>
            <a:endParaRPr lang="zh-CN" altLang="en-US" sz="790" b="1" dirty="0">
              <a:latin typeface="+mn-ea"/>
            </a:endParaRPr>
          </a:p>
        </p:txBody>
      </p:sp>
      <p:sp>
        <p:nvSpPr>
          <p:cNvPr id="24" name="任意多边形 23"/>
          <p:cNvSpPr/>
          <p:nvPr/>
        </p:nvSpPr>
        <p:spPr>
          <a:xfrm>
            <a:off x="4934285" y="4348614"/>
            <a:ext cx="209744" cy="203785"/>
          </a:xfrm>
          <a:custGeom>
            <a:avLst/>
            <a:gdLst>
              <a:gd name="connsiteX0" fmla="*/ 0 w 279324"/>
              <a:gd name="connsiteY0" fmla="*/ 65351 h 326757"/>
              <a:gd name="connsiteX1" fmla="*/ 139662 w 279324"/>
              <a:gd name="connsiteY1" fmla="*/ 65351 h 326757"/>
              <a:gd name="connsiteX2" fmla="*/ 139662 w 279324"/>
              <a:gd name="connsiteY2" fmla="*/ 0 h 326757"/>
              <a:gd name="connsiteX3" fmla="*/ 279324 w 279324"/>
              <a:gd name="connsiteY3" fmla="*/ 163379 h 326757"/>
              <a:gd name="connsiteX4" fmla="*/ 139662 w 279324"/>
              <a:gd name="connsiteY4" fmla="*/ 326757 h 326757"/>
              <a:gd name="connsiteX5" fmla="*/ 139662 w 279324"/>
              <a:gd name="connsiteY5" fmla="*/ 261406 h 326757"/>
              <a:gd name="connsiteX6" fmla="*/ 0 w 279324"/>
              <a:gd name="connsiteY6" fmla="*/ 261406 h 326757"/>
              <a:gd name="connsiteX7" fmla="*/ 0 w 279324"/>
              <a:gd name="connsiteY7" fmla="*/ 65351 h 3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324" h="326757">
                <a:moveTo>
                  <a:pt x="0" y="65351"/>
                </a:moveTo>
                <a:lnTo>
                  <a:pt x="139662" y="65351"/>
                </a:lnTo>
                <a:lnTo>
                  <a:pt x="139662" y="0"/>
                </a:lnTo>
                <a:lnTo>
                  <a:pt x="279324" y="163379"/>
                </a:lnTo>
                <a:lnTo>
                  <a:pt x="139662" y="326757"/>
                </a:lnTo>
                <a:lnTo>
                  <a:pt x="139662" y="261406"/>
                </a:lnTo>
                <a:lnTo>
                  <a:pt x="0" y="261406"/>
                </a:lnTo>
                <a:lnTo>
                  <a:pt x="0" y="65351"/>
                </a:lnTo>
                <a:close/>
              </a:path>
            </a:pathLst>
          </a:custGeom>
          <a:solidFill>
            <a:schemeClr val="bg2">
              <a:lumMod val="75000"/>
            </a:schemeClr>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lIns="0" tIns="43796" rIns="56159" bIns="43796" spcCol="1134" anchor="ctr"/>
          <a:lstStyle/>
          <a:p>
            <a:pPr algn="ctr" defTabSz="356870" eaLnBrk="0" hangingPunct="0">
              <a:lnSpc>
                <a:spcPct val="90000"/>
              </a:lnSpc>
              <a:spcAft>
                <a:spcPct val="35000"/>
              </a:spcAft>
              <a:defRPr/>
            </a:pPr>
            <a:endParaRPr lang="zh-CN" altLang="en-US" sz="790" b="1" dirty="0">
              <a:latin typeface="+mn-ea"/>
            </a:endParaRPr>
          </a:p>
        </p:txBody>
      </p:sp>
      <p:sp>
        <p:nvSpPr>
          <p:cNvPr id="25" name="任意多边形 24"/>
          <p:cNvSpPr/>
          <p:nvPr/>
        </p:nvSpPr>
        <p:spPr>
          <a:xfrm>
            <a:off x="5188123" y="4057833"/>
            <a:ext cx="1266806" cy="898562"/>
          </a:xfrm>
          <a:custGeom>
            <a:avLst/>
            <a:gdLst>
              <a:gd name="connsiteX0" fmla="*/ 0 w 1317569"/>
              <a:gd name="connsiteY0" fmla="*/ 131757 h 1800200"/>
              <a:gd name="connsiteX1" fmla="*/ 38591 w 1317569"/>
              <a:gd name="connsiteY1" fmla="*/ 38591 h 1800200"/>
              <a:gd name="connsiteX2" fmla="*/ 131757 w 1317569"/>
              <a:gd name="connsiteY2" fmla="*/ 0 h 1800200"/>
              <a:gd name="connsiteX3" fmla="*/ 1185812 w 1317569"/>
              <a:gd name="connsiteY3" fmla="*/ 0 h 1800200"/>
              <a:gd name="connsiteX4" fmla="*/ 1278978 w 1317569"/>
              <a:gd name="connsiteY4" fmla="*/ 38591 h 1800200"/>
              <a:gd name="connsiteX5" fmla="*/ 1317569 w 1317569"/>
              <a:gd name="connsiteY5" fmla="*/ 131757 h 1800200"/>
              <a:gd name="connsiteX6" fmla="*/ 1317569 w 1317569"/>
              <a:gd name="connsiteY6" fmla="*/ 1668443 h 1800200"/>
              <a:gd name="connsiteX7" fmla="*/ 1278978 w 1317569"/>
              <a:gd name="connsiteY7" fmla="*/ 1761609 h 1800200"/>
              <a:gd name="connsiteX8" fmla="*/ 1185812 w 1317569"/>
              <a:gd name="connsiteY8" fmla="*/ 1800200 h 1800200"/>
              <a:gd name="connsiteX9" fmla="*/ 131757 w 1317569"/>
              <a:gd name="connsiteY9" fmla="*/ 1800200 h 1800200"/>
              <a:gd name="connsiteX10" fmla="*/ 38591 w 1317569"/>
              <a:gd name="connsiteY10" fmla="*/ 1761609 h 1800200"/>
              <a:gd name="connsiteX11" fmla="*/ 0 w 1317569"/>
              <a:gd name="connsiteY11" fmla="*/ 1668443 h 1800200"/>
              <a:gd name="connsiteX12" fmla="*/ 0 w 1317569"/>
              <a:gd name="connsiteY12" fmla="*/ 131757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569" h="1800200">
                <a:moveTo>
                  <a:pt x="0" y="131757"/>
                </a:moveTo>
                <a:cubicBezTo>
                  <a:pt x="0" y="96813"/>
                  <a:pt x="13882" y="63300"/>
                  <a:pt x="38591" y="38591"/>
                </a:cubicBezTo>
                <a:cubicBezTo>
                  <a:pt x="63300" y="13882"/>
                  <a:pt x="96813" y="0"/>
                  <a:pt x="131757" y="0"/>
                </a:cubicBezTo>
                <a:lnTo>
                  <a:pt x="1185812" y="0"/>
                </a:lnTo>
                <a:cubicBezTo>
                  <a:pt x="1220756" y="0"/>
                  <a:pt x="1254269" y="13882"/>
                  <a:pt x="1278978" y="38591"/>
                </a:cubicBezTo>
                <a:cubicBezTo>
                  <a:pt x="1303687" y="63300"/>
                  <a:pt x="1317569" y="96813"/>
                  <a:pt x="1317569" y="131757"/>
                </a:cubicBezTo>
                <a:lnTo>
                  <a:pt x="1317569" y="1668443"/>
                </a:lnTo>
                <a:cubicBezTo>
                  <a:pt x="1317569" y="1703387"/>
                  <a:pt x="1303687" y="1736900"/>
                  <a:pt x="1278978" y="1761609"/>
                </a:cubicBezTo>
                <a:cubicBezTo>
                  <a:pt x="1254269" y="1786318"/>
                  <a:pt x="1220756" y="1800200"/>
                  <a:pt x="1185812" y="1800200"/>
                </a:cubicBezTo>
                <a:lnTo>
                  <a:pt x="131757" y="1800200"/>
                </a:lnTo>
                <a:cubicBezTo>
                  <a:pt x="96813" y="1800200"/>
                  <a:pt x="63300" y="1786318"/>
                  <a:pt x="38591" y="1761609"/>
                </a:cubicBezTo>
                <a:cubicBezTo>
                  <a:pt x="13882" y="1736900"/>
                  <a:pt x="0" y="1703387"/>
                  <a:pt x="0" y="1668443"/>
                </a:cubicBezTo>
                <a:lnTo>
                  <a:pt x="0" y="131757"/>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56503" tIns="56503" rIns="56503" bIns="56503" spcCol="1134" anchor="ctr"/>
          <a:lstStyle/>
          <a:p>
            <a:pPr algn="ctr" defTabSz="356870" eaLnBrk="0" hangingPunct="0">
              <a:lnSpc>
                <a:spcPct val="90000"/>
              </a:lnSpc>
              <a:spcAft>
                <a:spcPct val="35000"/>
              </a:spcAft>
              <a:defRPr/>
            </a:pPr>
            <a:r>
              <a:rPr lang="zh-CN" altLang="en-US" sz="790" b="1" dirty="0">
                <a:latin typeface="+mn-ea"/>
              </a:rPr>
              <a:t>用户再次登录网银，木马定向到注入页面，要求输入认证信息，并提示错误进行等待，等待过程中账户金额被转到钱骡</a:t>
            </a:r>
            <a:endParaRPr lang="zh-CN" altLang="en-US" sz="790" b="1" dirty="0">
              <a:latin typeface="+mn-ea"/>
            </a:endParaRPr>
          </a:p>
        </p:txBody>
      </p:sp>
      <p:sp>
        <p:nvSpPr>
          <p:cNvPr id="26" name="任意多边形 25"/>
          <p:cNvSpPr/>
          <p:nvPr/>
        </p:nvSpPr>
        <p:spPr>
          <a:xfrm>
            <a:off x="6504982" y="4348614"/>
            <a:ext cx="209744" cy="203785"/>
          </a:xfrm>
          <a:custGeom>
            <a:avLst/>
            <a:gdLst>
              <a:gd name="connsiteX0" fmla="*/ 0 w 279324"/>
              <a:gd name="connsiteY0" fmla="*/ 65351 h 326757"/>
              <a:gd name="connsiteX1" fmla="*/ 139662 w 279324"/>
              <a:gd name="connsiteY1" fmla="*/ 65351 h 326757"/>
              <a:gd name="connsiteX2" fmla="*/ 139662 w 279324"/>
              <a:gd name="connsiteY2" fmla="*/ 0 h 326757"/>
              <a:gd name="connsiteX3" fmla="*/ 279324 w 279324"/>
              <a:gd name="connsiteY3" fmla="*/ 163379 h 326757"/>
              <a:gd name="connsiteX4" fmla="*/ 139662 w 279324"/>
              <a:gd name="connsiteY4" fmla="*/ 326757 h 326757"/>
              <a:gd name="connsiteX5" fmla="*/ 139662 w 279324"/>
              <a:gd name="connsiteY5" fmla="*/ 261406 h 326757"/>
              <a:gd name="connsiteX6" fmla="*/ 0 w 279324"/>
              <a:gd name="connsiteY6" fmla="*/ 261406 h 326757"/>
              <a:gd name="connsiteX7" fmla="*/ 0 w 279324"/>
              <a:gd name="connsiteY7" fmla="*/ 65351 h 32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324" h="326757">
                <a:moveTo>
                  <a:pt x="0" y="65351"/>
                </a:moveTo>
                <a:lnTo>
                  <a:pt x="139662" y="65351"/>
                </a:lnTo>
                <a:lnTo>
                  <a:pt x="139662" y="0"/>
                </a:lnTo>
                <a:lnTo>
                  <a:pt x="279324" y="163379"/>
                </a:lnTo>
                <a:lnTo>
                  <a:pt x="139662" y="326757"/>
                </a:lnTo>
                <a:lnTo>
                  <a:pt x="139662" y="261406"/>
                </a:lnTo>
                <a:lnTo>
                  <a:pt x="0" y="261406"/>
                </a:lnTo>
                <a:lnTo>
                  <a:pt x="0" y="65351"/>
                </a:lnTo>
                <a:close/>
              </a:path>
            </a:pathLst>
          </a:custGeom>
          <a:solidFill>
            <a:schemeClr val="bg2">
              <a:lumMod val="75000"/>
            </a:schemeClr>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0" tIns="43796" rIns="56159" bIns="43796" spcCol="1134" anchor="ctr"/>
          <a:lstStyle/>
          <a:p>
            <a:pPr algn="ctr" defTabSz="356870" eaLnBrk="0" hangingPunct="0">
              <a:lnSpc>
                <a:spcPct val="90000"/>
              </a:lnSpc>
              <a:spcAft>
                <a:spcPct val="35000"/>
              </a:spcAft>
              <a:defRPr/>
            </a:pPr>
            <a:endParaRPr lang="zh-CN" altLang="en-US" sz="790" b="1" dirty="0">
              <a:latin typeface="+mn-ea"/>
            </a:endParaRPr>
          </a:p>
        </p:txBody>
      </p:sp>
      <p:sp>
        <p:nvSpPr>
          <p:cNvPr id="27" name="任意多边形 26"/>
          <p:cNvSpPr/>
          <p:nvPr/>
        </p:nvSpPr>
        <p:spPr>
          <a:xfrm>
            <a:off x="6725452" y="4057833"/>
            <a:ext cx="987942" cy="898562"/>
          </a:xfrm>
          <a:custGeom>
            <a:avLst/>
            <a:gdLst>
              <a:gd name="connsiteX0" fmla="*/ 0 w 1317569"/>
              <a:gd name="connsiteY0" fmla="*/ 131757 h 1800200"/>
              <a:gd name="connsiteX1" fmla="*/ 38591 w 1317569"/>
              <a:gd name="connsiteY1" fmla="*/ 38591 h 1800200"/>
              <a:gd name="connsiteX2" fmla="*/ 131757 w 1317569"/>
              <a:gd name="connsiteY2" fmla="*/ 0 h 1800200"/>
              <a:gd name="connsiteX3" fmla="*/ 1185812 w 1317569"/>
              <a:gd name="connsiteY3" fmla="*/ 0 h 1800200"/>
              <a:gd name="connsiteX4" fmla="*/ 1278978 w 1317569"/>
              <a:gd name="connsiteY4" fmla="*/ 38591 h 1800200"/>
              <a:gd name="connsiteX5" fmla="*/ 1317569 w 1317569"/>
              <a:gd name="connsiteY5" fmla="*/ 131757 h 1800200"/>
              <a:gd name="connsiteX6" fmla="*/ 1317569 w 1317569"/>
              <a:gd name="connsiteY6" fmla="*/ 1668443 h 1800200"/>
              <a:gd name="connsiteX7" fmla="*/ 1278978 w 1317569"/>
              <a:gd name="connsiteY7" fmla="*/ 1761609 h 1800200"/>
              <a:gd name="connsiteX8" fmla="*/ 1185812 w 1317569"/>
              <a:gd name="connsiteY8" fmla="*/ 1800200 h 1800200"/>
              <a:gd name="connsiteX9" fmla="*/ 131757 w 1317569"/>
              <a:gd name="connsiteY9" fmla="*/ 1800200 h 1800200"/>
              <a:gd name="connsiteX10" fmla="*/ 38591 w 1317569"/>
              <a:gd name="connsiteY10" fmla="*/ 1761609 h 1800200"/>
              <a:gd name="connsiteX11" fmla="*/ 0 w 1317569"/>
              <a:gd name="connsiteY11" fmla="*/ 1668443 h 1800200"/>
              <a:gd name="connsiteX12" fmla="*/ 0 w 1317569"/>
              <a:gd name="connsiteY12" fmla="*/ 131757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7569" h="1800200">
                <a:moveTo>
                  <a:pt x="0" y="131757"/>
                </a:moveTo>
                <a:cubicBezTo>
                  <a:pt x="0" y="96813"/>
                  <a:pt x="13882" y="63300"/>
                  <a:pt x="38591" y="38591"/>
                </a:cubicBezTo>
                <a:cubicBezTo>
                  <a:pt x="63300" y="13882"/>
                  <a:pt x="96813" y="0"/>
                  <a:pt x="131757" y="0"/>
                </a:cubicBezTo>
                <a:lnTo>
                  <a:pt x="1185812" y="0"/>
                </a:lnTo>
                <a:cubicBezTo>
                  <a:pt x="1220756" y="0"/>
                  <a:pt x="1254269" y="13882"/>
                  <a:pt x="1278978" y="38591"/>
                </a:cubicBezTo>
                <a:cubicBezTo>
                  <a:pt x="1303687" y="63300"/>
                  <a:pt x="1317569" y="96813"/>
                  <a:pt x="1317569" y="131757"/>
                </a:cubicBezTo>
                <a:lnTo>
                  <a:pt x="1317569" y="1668443"/>
                </a:lnTo>
                <a:cubicBezTo>
                  <a:pt x="1317569" y="1703387"/>
                  <a:pt x="1303687" y="1736900"/>
                  <a:pt x="1278978" y="1761609"/>
                </a:cubicBezTo>
                <a:cubicBezTo>
                  <a:pt x="1254269" y="1786318"/>
                  <a:pt x="1220756" y="1800200"/>
                  <a:pt x="1185812" y="1800200"/>
                </a:cubicBezTo>
                <a:lnTo>
                  <a:pt x="131757" y="1800200"/>
                </a:lnTo>
                <a:cubicBezTo>
                  <a:pt x="96813" y="1800200"/>
                  <a:pt x="63300" y="1786318"/>
                  <a:pt x="38591" y="1761609"/>
                </a:cubicBezTo>
                <a:cubicBezTo>
                  <a:pt x="13882" y="1736900"/>
                  <a:pt x="0" y="1703387"/>
                  <a:pt x="0" y="1668443"/>
                </a:cubicBezTo>
                <a:lnTo>
                  <a:pt x="0" y="131757"/>
                </a:lnTo>
                <a:close/>
              </a:path>
            </a:pathLst>
          </a:cu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lIns="56503" tIns="56503" rIns="56503" bIns="56503" spcCol="1134" anchor="ctr"/>
          <a:lstStyle/>
          <a:p>
            <a:pPr algn="ctr" defTabSz="356870" eaLnBrk="0" hangingPunct="0">
              <a:lnSpc>
                <a:spcPct val="90000"/>
              </a:lnSpc>
              <a:spcAft>
                <a:spcPct val="35000"/>
              </a:spcAft>
              <a:defRPr/>
            </a:pPr>
            <a:r>
              <a:rPr lang="zh-CN" altLang="en-US" sz="790" b="1" dirty="0"/>
              <a:t>交易完毕，篡改账户余额和交易信息，掩盖诈骗交易过程；</a:t>
            </a:r>
            <a:endParaRPr lang="zh-CN" altLang="en-US" sz="790" b="1" dirty="0"/>
          </a:p>
        </p:txBody>
      </p:sp>
      <p:grpSp>
        <p:nvGrpSpPr>
          <p:cNvPr id="32790" name="组合 29"/>
          <p:cNvGrpSpPr/>
          <p:nvPr/>
        </p:nvGrpSpPr>
        <p:grpSpPr bwMode="auto">
          <a:xfrm>
            <a:off x="4152512" y="3290360"/>
            <a:ext cx="659026" cy="456431"/>
            <a:chOff x="7325072" y="4233664"/>
            <a:chExt cx="702940" cy="529208"/>
          </a:xfrm>
        </p:grpSpPr>
        <p:pic>
          <p:nvPicPr>
            <p:cNvPr id="32833" name="Picture 2" descr="G:\Company\界面制作&amp;配图\冰之眼IPS部署图-元件\终端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5112" y="4233664"/>
              <a:ext cx="3429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4" name="Picture 2" descr="G:\Company\界面制作&amp;配图\部署图-元件\用户.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5072" y="4305672"/>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3" name="直接连接符 42"/>
          <p:cNvCxnSpPr/>
          <p:nvPr/>
        </p:nvCxnSpPr>
        <p:spPr>
          <a:xfrm flipV="1">
            <a:off x="7208101" y="2885172"/>
            <a:ext cx="0" cy="456431"/>
          </a:xfrm>
          <a:prstGeom prst="line">
            <a:avLst/>
          </a:prstGeom>
          <a:ln w="25400">
            <a:solidFill>
              <a:srgbClr val="869A99"/>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4658996" y="2885172"/>
            <a:ext cx="0" cy="456431"/>
          </a:xfrm>
          <a:prstGeom prst="line">
            <a:avLst/>
          </a:prstGeom>
          <a:ln w="25400">
            <a:solidFill>
              <a:srgbClr val="869A99"/>
            </a:solidFill>
          </a:ln>
        </p:spPr>
        <p:style>
          <a:lnRef idx="1">
            <a:schemeClr val="accent1"/>
          </a:lnRef>
          <a:fillRef idx="0">
            <a:schemeClr val="accent1"/>
          </a:fillRef>
          <a:effectRef idx="0">
            <a:schemeClr val="accent1"/>
          </a:effectRef>
          <a:fontRef idx="minor">
            <a:schemeClr val="tx1"/>
          </a:fontRef>
        </p:style>
      </p:cxnSp>
      <p:pic>
        <p:nvPicPr>
          <p:cNvPr id="4" name="Picture 13"/>
          <p:cNvPicPr>
            <a:picLocks noChangeAspect="1" noChangeArrowheads="1"/>
          </p:cNvPicPr>
          <p:nvPr/>
        </p:nvPicPr>
        <p:blipFill>
          <a:blip r:embed="rId7"/>
          <a:srcRect/>
          <a:stretch>
            <a:fillRect/>
          </a:stretch>
        </p:blipFill>
        <p:spPr bwMode="auto">
          <a:xfrm>
            <a:off x="1581957" y="873537"/>
            <a:ext cx="859235" cy="557728"/>
          </a:xfrm>
          <a:prstGeom prst="rect">
            <a:avLst/>
          </a:prstGeom>
          <a:ln>
            <a:noFill/>
          </a:ln>
          <a:effectLst>
            <a:outerShdw blurRad="292100" dist="139700" dir="2700000" algn="tl" rotWithShape="0">
              <a:srgbClr val="333333">
                <a:alpha val="65000"/>
              </a:srgbClr>
            </a:outerShdw>
          </a:effectLst>
        </p:spPr>
      </p:pic>
      <p:cxnSp>
        <p:nvCxnSpPr>
          <p:cNvPr id="56" name="直接连接符 55"/>
          <p:cNvCxnSpPr/>
          <p:nvPr/>
        </p:nvCxnSpPr>
        <p:spPr>
          <a:xfrm flipV="1">
            <a:off x="1988335" y="1481317"/>
            <a:ext cx="0" cy="753172"/>
          </a:xfrm>
          <a:prstGeom prst="line">
            <a:avLst/>
          </a:prstGeom>
          <a:ln w="25400">
            <a:solidFill>
              <a:srgbClr val="869A99"/>
            </a:solidFill>
          </a:ln>
        </p:spPr>
        <p:style>
          <a:lnRef idx="1">
            <a:schemeClr val="accent1"/>
          </a:lnRef>
          <a:fillRef idx="0">
            <a:schemeClr val="accent1"/>
          </a:fillRef>
          <a:effectRef idx="0">
            <a:schemeClr val="accent1"/>
          </a:effectRef>
          <a:fontRef idx="minor">
            <a:schemeClr val="tx1"/>
          </a:fontRef>
        </p:style>
      </p:cxnSp>
      <p:pic>
        <p:nvPicPr>
          <p:cNvPr id="7373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0660" y="2421590"/>
            <a:ext cx="2118891" cy="146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74"/>
          <p:cNvGrpSpPr/>
          <p:nvPr/>
        </p:nvGrpSpPr>
        <p:grpSpPr>
          <a:xfrm>
            <a:off x="2747610" y="873713"/>
            <a:ext cx="861518" cy="557451"/>
            <a:chOff x="2212504" y="921296"/>
            <a:chExt cx="1446262" cy="996309"/>
          </a:xfrm>
          <a:effectLst>
            <a:outerShdw blurRad="50800" dist="38100" dir="2700000" algn="tl" rotWithShape="0">
              <a:prstClr val="black">
                <a:alpha val="40000"/>
              </a:prstClr>
            </a:outerShdw>
          </a:effectLst>
        </p:grpSpPr>
        <p:sp>
          <p:nvSpPr>
            <p:cNvPr id="74" name="平行四边形 73"/>
            <p:cNvSpPr/>
            <p:nvPr/>
          </p:nvSpPr>
          <p:spPr>
            <a:xfrm rot="1897288">
              <a:off x="2375263" y="952405"/>
              <a:ext cx="1216025" cy="965200"/>
            </a:xfrm>
            <a:prstGeom prst="parallelogram">
              <a:avLst>
                <a:gd name="adj" fmla="val 41558"/>
              </a:avLst>
            </a:prstGeom>
            <a:solidFill>
              <a:srgbClr val="7D9CA3">
                <a:alpha val="28000"/>
              </a:srgbClr>
            </a:solidFill>
            <a:ln w="19050">
              <a:solidFill>
                <a:srgbClr val="57767B">
                  <a:alpha val="5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626" tIns="34314" rIns="68626" bIns="34314" anchor="ctr"/>
            <a:lstStyle/>
            <a:p>
              <a:pPr algn="ctr" defTabSz="612775" eaLnBrk="0" hangingPunct="0">
                <a:defRPr/>
              </a:pPr>
              <a:endParaRPr lang="zh-CN" altLang="en-US" sz="1350" dirty="0"/>
            </a:p>
          </p:txBody>
        </p:sp>
        <p:grpSp>
          <p:nvGrpSpPr>
            <p:cNvPr id="6" name="组合 32"/>
            <p:cNvGrpSpPr/>
            <p:nvPr/>
          </p:nvGrpSpPr>
          <p:grpSpPr bwMode="auto">
            <a:xfrm>
              <a:off x="2212504" y="1065312"/>
              <a:ext cx="439737" cy="566737"/>
              <a:chOff x="7215206" y="3357562"/>
              <a:chExt cx="345065" cy="446384"/>
            </a:xfrm>
          </p:grpSpPr>
          <p:pic>
            <p:nvPicPr>
              <p:cNvPr id="68" name="Picture 5" descr="G:\Company\界面制作&amp;配图\冰之眼IPS部署图-元件\服务器2.png"/>
              <p:cNvPicPr>
                <a:picLocks noChangeAspect="1" noChangeArrowheads="1"/>
              </p:cNvPicPr>
              <p:nvPr/>
            </p:nvPicPr>
            <p:blipFill>
              <a:blip r:embed="rId9" cstate="print"/>
              <a:srcRect/>
              <a:stretch>
                <a:fillRect/>
              </a:stretch>
            </p:blipFill>
            <p:spPr bwMode="auto">
              <a:xfrm>
                <a:off x="7215206" y="3357562"/>
                <a:ext cx="201543" cy="357190"/>
              </a:xfrm>
              <a:prstGeom prst="rect">
                <a:avLst/>
              </a:prstGeom>
              <a:ln>
                <a:noFill/>
              </a:ln>
              <a:effectLst>
                <a:outerShdw blurRad="292100" dist="139700" dir="2700000" algn="tl" rotWithShape="0">
                  <a:srgbClr val="333333">
                    <a:alpha val="65000"/>
                  </a:srgbClr>
                </a:outerShdw>
              </a:effectLst>
            </p:spPr>
          </p:pic>
          <p:pic>
            <p:nvPicPr>
              <p:cNvPr id="69" name="Picture 5" descr="G:\Company\界面制作&amp;配图\冰之眼IPS部署图-元件\服务器2.png"/>
              <p:cNvPicPr>
                <a:picLocks noChangeAspect="1" noChangeArrowheads="1"/>
              </p:cNvPicPr>
              <p:nvPr/>
            </p:nvPicPr>
            <p:blipFill>
              <a:blip r:embed="rId9" cstate="print"/>
              <a:srcRect/>
              <a:stretch>
                <a:fillRect/>
              </a:stretch>
            </p:blipFill>
            <p:spPr bwMode="auto">
              <a:xfrm>
                <a:off x="7358728" y="3446756"/>
                <a:ext cx="201543" cy="357190"/>
              </a:xfrm>
              <a:prstGeom prst="rect">
                <a:avLst/>
              </a:prstGeom>
              <a:ln>
                <a:noFill/>
              </a:ln>
              <a:effectLst>
                <a:outerShdw blurRad="292100" dist="139700" dir="2700000" algn="tl" rotWithShape="0">
                  <a:srgbClr val="333333">
                    <a:alpha val="65000"/>
                  </a:srgbClr>
                </a:outerShdw>
              </a:effectLst>
            </p:spPr>
          </p:pic>
        </p:grpSp>
        <p:pic>
          <p:nvPicPr>
            <p:cNvPr id="70" name="Picture 6" descr="G:\Company\界面制作&amp;配图\冰之眼IPS部署图-元件\终端2.png"/>
            <p:cNvPicPr>
              <a:picLocks noChangeAspect="1" noChangeArrowheads="1"/>
            </p:cNvPicPr>
            <p:nvPr/>
          </p:nvPicPr>
          <p:blipFill>
            <a:blip r:embed="rId10" cstate="print"/>
            <a:srcRect/>
            <a:stretch>
              <a:fillRect/>
            </a:stretch>
          </p:blipFill>
          <p:spPr bwMode="auto">
            <a:xfrm>
              <a:off x="2716560" y="1065312"/>
              <a:ext cx="458788" cy="588963"/>
            </a:xfrm>
            <a:prstGeom prst="rect">
              <a:avLst/>
            </a:prstGeom>
            <a:ln>
              <a:noFill/>
            </a:ln>
            <a:effectLst>
              <a:outerShdw blurRad="292100" dist="139700" dir="2700000" algn="tl" rotWithShape="0">
                <a:srgbClr val="333333">
                  <a:alpha val="65000"/>
                </a:srgbClr>
              </a:outerShdw>
            </a:effectLst>
          </p:spPr>
        </p:pic>
        <p:grpSp>
          <p:nvGrpSpPr>
            <p:cNvPr id="7" name="组合 32"/>
            <p:cNvGrpSpPr/>
            <p:nvPr/>
          </p:nvGrpSpPr>
          <p:grpSpPr bwMode="auto">
            <a:xfrm>
              <a:off x="3220616" y="921296"/>
              <a:ext cx="438150" cy="566738"/>
              <a:chOff x="7215206" y="3357562"/>
              <a:chExt cx="345065" cy="446384"/>
            </a:xfrm>
          </p:grpSpPr>
          <p:pic>
            <p:nvPicPr>
              <p:cNvPr id="72" name="Picture 5" descr="G:\Company\界面制作&amp;配图\冰之眼IPS部署图-元件\服务器2.png"/>
              <p:cNvPicPr>
                <a:picLocks noChangeAspect="1" noChangeArrowheads="1"/>
              </p:cNvPicPr>
              <p:nvPr/>
            </p:nvPicPr>
            <p:blipFill>
              <a:blip r:embed="rId9" cstate="print"/>
              <a:srcRect/>
              <a:stretch>
                <a:fillRect/>
              </a:stretch>
            </p:blipFill>
            <p:spPr bwMode="auto">
              <a:xfrm>
                <a:off x="7215206" y="3357562"/>
                <a:ext cx="201543" cy="357190"/>
              </a:xfrm>
              <a:prstGeom prst="rect">
                <a:avLst/>
              </a:prstGeom>
              <a:ln>
                <a:noFill/>
              </a:ln>
              <a:effectLst>
                <a:outerShdw blurRad="292100" dist="139700" dir="2700000" algn="tl" rotWithShape="0">
                  <a:srgbClr val="333333">
                    <a:alpha val="65000"/>
                  </a:srgbClr>
                </a:outerShdw>
              </a:effectLst>
            </p:spPr>
          </p:pic>
          <p:pic>
            <p:nvPicPr>
              <p:cNvPr id="73" name="Picture 5" descr="G:\Company\界面制作&amp;配图\冰之眼IPS部署图-元件\服务器2.png"/>
              <p:cNvPicPr>
                <a:picLocks noChangeAspect="1" noChangeArrowheads="1"/>
              </p:cNvPicPr>
              <p:nvPr/>
            </p:nvPicPr>
            <p:blipFill>
              <a:blip r:embed="rId9" cstate="print"/>
              <a:srcRect/>
              <a:stretch>
                <a:fillRect/>
              </a:stretch>
            </p:blipFill>
            <p:spPr bwMode="auto">
              <a:xfrm>
                <a:off x="7358728" y="3446756"/>
                <a:ext cx="201543" cy="357190"/>
              </a:xfrm>
              <a:prstGeom prst="rect">
                <a:avLst/>
              </a:prstGeom>
              <a:ln>
                <a:noFill/>
              </a:ln>
              <a:effectLst>
                <a:outerShdw blurRad="292100" dist="139700" dir="2700000" algn="tl" rotWithShape="0">
                  <a:srgbClr val="333333">
                    <a:alpha val="65000"/>
                  </a:srgbClr>
                </a:outerShdw>
              </a:effectLst>
            </p:spPr>
          </p:pic>
        </p:grpSp>
      </p:grpSp>
      <p:sp>
        <p:nvSpPr>
          <p:cNvPr id="32797" name="TextBox 81"/>
          <p:cNvSpPr txBox="1">
            <a:spLocks noChangeArrowheads="1"/>
          </p:cNvSpPr>
          <p:nvPr/>
        </p:nvSpPr>
        <p:spPr bwMode="auto">
          <a:xfrm>
            <a:off x="1734498" y="619698"/>
            <a:ext cx="557728" cy="18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281" tIns="30640" rIns="61281" bIns="30640">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lang="zh-CN" altLang="en-US" sz="825" b="1">
                <a:latin typeface="微软雅黑" panose="020B0503020204020204" pitchFamily="34" charset="-122"/>
                <a:ea typeface="微软雅黑" panose="020B0503020204020204" pitchFamily="34" charset="-122"/>
              </a:rPr>
              <a:t>黑客</a:t>
            </a:r>
            <a:endParaRPr lang="zh-CN" altLang="en-US" sz="825" b="1">
              <a:latin typeface="微软雅黑" panose="020B0503020204020204" pitchFamily="34" charset="-122"/>
              <a:ea typeface="微软雅黑" panose="020B0503020204020204" pitchFamily="34" charset="-122"/>
            </a:endParaRPr>
          </a:p>
        </p:txBody>
      </p:sp>
      <p:sp>
        <p:nvSpPr>
          <p:cNvPr id="32798" name="TextBox 81"/>
          <p:cNvSpPr txBox="1">
            <a:spLocks noChangeArrowheads="1"/>
          </p:cNvSpPr>
          <p:nvPr/>
        </p:nvSpPr>
        <p:spPr bwMode="auto">
          <a:xfrm>
            <a:off x="2848763" y="619698"/>
            <a:ext cx="760322" cy="18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281" tIns="30640" rIns="61281" bIns="30640">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lang="zh-CN" altLang="en-US" sz="825" b="1">
                <a:latin typeface="微软雅黑" panose="020B0503020204020204" pitchFamily="34" charset="-122"/>
                <a:ea typeface="微软雅黑" panose="020B0503020204020204" pitchFamily="34" charset="-122"/>
              </a:rPr>
              <a:t>恶意服务器</a:t>
            </a:r>
            <a:endParaRPr lang="zh-CN" altLang="en-US" sz="825" b="1">
              <a:latin typeface="微软雅黑" panose="020B0503020204020204" pitchFamily="34" charset="-122"/>
              <a:ea typeface="微软雅黑" panose="020B0503020204020204" pitchFamily="34" charset="-122"/>
            </a:endParaRPr>
          </a:p>
        </p:txBody>
      </p:sp>
      <p:sp>
        <p:nvSpPr>
          <p:cNvPr id="32799" name="TextBox 81"/>
          <p:cNvSpPr txBox="1">
            <a:spLocks noChangeArrowheads="1"/>
          </p:cNvSpPr>
          <p:nvPr/>
        </p:nvSpPr>
        <p:spPr bwMode="auto">
          <a:xfrm>
            <a:off x="4268110" y="613740"/>
            <a:ext cx="760322" cy="18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281" tIns="30640" rIns="61281" bIns="30640">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lang="zh-CN" altLang="en-US" sz="825" b="1">
                <a:latin typeface="微软雅黑" panose="020B0503020204020204" pitchFamily="34" charset="-122"/>
                <a:ea typeface="微软雅黑" panose="020B0503020204020204" pitchFamily="34" charset="-122"/>
              </a:rPr>
              <a:t>恶意站点</a:t>
            </a:r>
            <a:endParaRPr lang="zh-CN" altLang="en-US" sz="825" b="1">
              <a:latin typeface="微软雅黑" panose="020B0503020204020204" pitchFamily="34" charset="-122"/>
              <a:ea typeface="微软雅黑" panose="020B0503020204020204" pitchFamily="34" charset="-122"/>
            </a:endParaRPr>
          </a:p>
        </p:txBody>
      </p:sp>
      <p:sp>
        <p:nvSpPr>
          <p:cNvPr id="32800" name="TextBox 81"/>
          <p:cNvSpPr txBox="1">
            <a:spLocks noChangeArrowheads="1"/>
          </p:cNvSpPr>
          <p:nvPr/>
        </p:nvSpPr>
        <p:spPr bwMode="auto">
          <a:xfrm>
            <a:off x="6396535" y="597056"/>
            <a:ext cx="759130" cy="18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281" tIns="30640" rIns="61281" bIns="30640">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lang="zh-CN" altLang="en-US" sz="825" b="1">
                <a:latin typeface="微软雅黑" panose="020B0503020204020204" pitchFamily="34" charset="-122"/>
                <a:ea typeface="微软雅黑" panose="020B0503020204020204" pitchFamily="34" charset="-122"/>
              </a:rPr>
              <a:t>银行网站</a:t>
            </a:r>
            <a:endParaRPr lang="zh-CN" altLang="en-US" sz="825" b="1">
              <a:latin typeface="微软雅黑" panose="020B0503020204020204" pitchFamily="34" charset="-122"/>
              <a:ea typeface="微软雅黑" panose="020B0503020204020204" pitchFamily="34" charset="-122"/>
            </a:endParaRPr>
          </a:p>
        </p:txBody>
      </p:sp>
      <p:sp>
        <p:nvSpPr>
          <p:cNvPr id="32801" name="TextBox 81"/>
          <p:cNvSpPr txBox="1">
            <a:spLocks noChangeArrowheads="1"/>
          </p:cNvSpPr>
          <p:nvPr/>
        </p:nvSpPr>
        <p:spPr bwMode="auto">
          <a:xfrm>
            <a:off x="4166812" y="3746791"/>
            <a:ext cx="659026" cy="18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281" tIns="30640" rIns="61281" bIns="30640">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lang="zh-CN" altLang="en-US" sz="825" b="1">
                <a:latin typeface="微软雅黑" panose="020B0503020204020204" pitchFamily="34" charset="-122"/>
                <a:ea typeface="微软雅黑" panose="020B0503020204020204" pitchFamily="34" charset="-122"/>
              </a:rPr>
              <a:t>网银用户</a:t>
            </a:r>
            <a:endParaRPr lang="zh-CN" altLang="en-US" sz="825" b="1">
              <a:latin typeface="微软雅黑" panose="020B0503020204020204" pitchFamily="34" charset="-122"/>
              <a:ea typeface="微软雅黑" panose="020B0503020204020204" pitchFamily="34" charset="-122"/>
            </a:endParaRPr>
          </a:p>
        </p:txBody>
      </p:sp>
      <p:grpSp>
        <p:nvGrpSpPr>
          <p:cNvPr id="32802" name="组合 28"/>
          <p:cNvGrpSpPr/>
          <p:nvPr/>
        </p:nvGrpSpPr>
        <p:grpSpPr bwMode="auto">
          <a:xfrm>
            <a:off x="6700425" y="3290360"/>
            <a:ext cx="580372" cy="456431"/>
            <a:chOff x="4876800" y="4174863"/>
            <a:chExt cx="701904" cy="588009"/>
          </a:xfrm>
        </p:grpSpPr>
        <p:pic>
          <p:nvPicPr>
            <p:cNvPr id="32831" name="Picture 2" descr="G:\Company\界面制作&amp;配图\部署图-元件\用户.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76800" y="4305672"/>
              <a:ext cx="33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32" name="Picture 4" descr="G:\Company\界面制作&amp;配图\部署图-元件\终端_4.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83417" y="4174863"/>
              <a:ext cx="3952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803" name="TextBox 83"/>
          <p:cNvSpPr txBox="1">
            <a:spLocks noChangeArrowheads="1"/>
          </p:cNvSpPr>
          <p:nvPr/>
        </p:nvSpPr>
        <p:spPr bwMode="auto">
          <a:xfrm>
            <a:off x="6700425" y="3746791"/>
            <a:ext cx="659026" cy="18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281" tIns="30640" rIns="61281" bIns="30640">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lang="zh-CN" altLang="en-US" sz="825" b="1">
                <a:latin typeface="微软雅黑" panose="020B0503020204020204" pitchFamily="34" charset="-122"/>
                <a:ea typeface="微软雅黑" panose="020B0503020204020204" pitchFamily="34" charset="-122"/>
              </a:rPr>
              <a:t>网银用户</a:t>
            </a:r>
            <a:endParaRPr lang="zh-CN" altLang="en-US" sz="825" b="1">
              <a:latin typeface="微软雅黑" panose="020B0503020204020204" pitchFamily="34" charset="-122"/>
              <a:ea typeface="微软雅黑" panose="020B0503020204020204" pitchFamily="34" charset="-122"/>
            </a:endParaRPr>
          </a:p>
        </p:txBody>
      </p:sp>
      <p:pic>
        <p:nvPicPr>
          <p:cNvPr id="73737"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35794" y="1228671"/>
            <a:ext cx="353943" cy="23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85847" y="1295408"/>
            <a:ext cx="353943" cy="238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70704" y="3087766"/>
            <a:ext cx="355135" cy="30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任意多边形 88"/>
          <p:cNvSpPr/>
          <p:nvPr/>
        </p:nvSpPr>
        <p:spPr>
          <a:xfrm>
            <a:off x="4476662" y="1263231"/>
            <a:ext cx="1378829" cy="2091482"/>
          </a:xfrm>
          <a:custGeom>
            <a:avLst/>
            <a:gdLst>
              <a:gd name="connsiteX0" fmla="*/ 226060 w 1958340"/>
              <a:gd name="connsiteY0" fmla="*/ 2971800 h 2971800"/>
              <a:gd name="connsiteX1" fmla="*/ 241300 w 1958340"/>
              <a:gd name="connsiteY1" fmla="*/ 2209800 h 2971800"/>
              <a:gd name="connsiteX2" fmla="*/ 1673860 w 1958340"/>
              <a:gd name="connsiteY2" fmla="*/ 2072640 h 2971800"/>
              <a:gd name="connsiteX3" fmla="*/ 1780540 w 1958340"/>
              <a:gd name="connsiteY3" fmla="*/ 1249680 h 2971800"/>
              <a:gd name="connsiteX4" fmla="*/ 607060 w 1958340"/>
              <a:gd name="connsiteY4" fmla="*/ 853440 h 2971800"/>
              <a:gd name="connsiteX5" fmla="*/ 165100 w 1958340"/>
              <a:gd name="connsiteY5" fmla="*/ 457200 h 2971800"/>
              <a:gd name="connsiteX6" fmla="*/ 119380 w 1958340"/>
              <a:gd name="connsiteY6"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340" h="2971800">
                <a:moveTo>
                  <a:pt x="226060" y="2971800"/>
                </a:moveTo>
                <a:cubicBezTo>
                  <a:pt x="113030" y="2665730"/>
                  <a:pt x="0" y="2359660"/>
                  <a:pt x="241300" y="2209800"/>
                </a:cubicBezTo>
                <a:cubicBezTo>
                  <a:pt x="482600" y="2059940"/>
                  <a:pt x="1417320" y="2232660"/>
                  <a:pt x="1673860" y="2072640"/>
                </a:cubicBezTo>
                <a:cubicBezTo>
                  <a:pt x="1930400" y="1912620"/>
                  <a:pt x="1958340" y="1452880"/>
                  <a:pt x="1780540" y="1249680"/>
                </a:cubicBezTo>
                <a:cubicBezTo>
                  <a:pt x="1602740" y="1046480"/>
                  <a:pt x="876300" y="985520"/>
                  <a:pt x="607060" y="853440"/>
                </a:cubicBezTo>
                <a:cubicBezTo>
                  <a:pt x="337820" y="721360"/>
                  <a:pt x="246380" y="599440"/>
                  <a:pt x="165100" y="457200"/>
                </a:cubicBezTo>
                <a:cubicBezTo>
                  <a:pt x="83820" y="314960"/>
                  <a:pt x="101600" y="157480"/>
                  <a:pt x="119380" y="0"/>
                </a:cubicBezTo>
              </a:path>
            </a:pathLst>
          </a:custGeom>
          <a:ln w="28575">
            <a:solidFill>
              <a:schemeClr val="bg1">
                <a:lumMod val="5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57454" tIns="28728" rIns="57454" bIns="28728" anchor="ctr"/>
          <a:lstStyle/>
          <a:p>
            <a:pPr algn="ctr" eaLnBrk="0" hangingPunct="0">
              <a:defRPr/>
            </a:pPr>
            <a:endParaRPr lang="zh-CN" altLang="en-US" sz="1350"/>
          </a:p>
        </p:txBody>
      </p:sp>
      <p:pic>
        <p:nvPicPr>
          <p:cNvPr id="13" name="Picture 2" descr="G:\Company\界面制作&amp;配图\PPT图标\部署元件\黑客.png"/>
          <p:cNvPicPr>
            <a:picLocks noChangeAspect="1" noChangeArrowheads="1"/>
          </p:cNvPicPr>
          <p:nvPr/>
        </p:nvPicPr>
        <p:blipFill>
          <a:blip r:embed="rId15" cstate="print">
            <a:duotone>
              <a:prstClr val="black"/>
              <a:srgbClr val="FF0000">
                <a:tint val="45000"/>
                <a:satMod val="400000"/>
              </a:srgbClr>
            </a:duotone>
          </a:blip>
          <a:srcRect/>
          <a:stretch>
            <a:fillRect/>
          </a:stretch>
        </p:blipFill>
        <p:spPr bwMode="auto">
          <a:xfrm>
            <a:off x="4942615" y="1228455"/>
            <a:ext cx="237519" cy="270280"/>
          </a:xfrm>
          <a:prstGeom prst="rect">
            <a:avLst/>
          </a:prstGeom>
          <a:noFill/>
        </p:spPr>
      </p:pic>
      <p:pic>
        <p:nvPicPr>
          <p:cNvPr id="90" name="Picture 2" descr="G:\Company\界面制作&amp;配图\PPT图标\部署元件\黑客.png"/>
          <p:cNvPicPr>
            <a:picLocks noChangeAspect="1" noChangeArrowheads="1"/>
          </p:cNvPicPr>
          <p:nvPr/>
        </p:nvPicPr>
        <p:blipFill>
          <a:blip r:embed="rId15" cstate="print">
            <a:duotone>
              <a:prstClr val="black"/>
              <a:srgbClr val="FF0000">
                <a:tint val="45000"/>
                <a:satMod val="400000"/>
              </a:srgbClr>
            </a:duotone>
          </a:blip>
          <a:srcRect/>
          <a:stretch>
            <a:fillRect/>
          </a:stretch>
        </p:blipFill>
        <p:spPr bwMode="auto">
          <a:xfrm>
            <a:off x="4942615" y="1228455"/>
            <a:ext cx="237519" cy="270280"/>
          </a:xfrm>
          <a:prstGeom prst="rect">
            <a:avLst/>
          </a:prstGeom>
          <a:noFill/>
        </p:spPr>
      </p:pic>
      <p:sp>
        <p:nvSpPr>
          <p:cNvPr id="91" name="任意多边形 90"/>
          <p:cNvSpPr/>
          <p:nvPr/>
        </p:nvSpPr>
        <p:spPr>
          <a:xfrm>
            <a:off x="4550549" y="1315667"/>
            <a:ext cx="2099824" cy="2115317"/>
          </a:xfrm>
          <a:custGeom>
            <a:avLst/>
            <a:gdLst>
              <a:gd name="connsiteX0" fmla="*/ 60960 w 3764280"/>
              <a:gd name="connsiteY0" fmla="*/ 3139440 h 3139440"/>
              <a:gd name="connsiteX1" fmla="*/ 45720 w 3764280"/>
              <a:gd name="connsiteY1" fmla="*/ 2453640 h 3139440"/>
              <a:gd name="connsiteX2" fmla="*/ 335280 w 3764280"/>
              <a:gd name="connsiteY2" fmla="*/ 2316480 h 3139440"/>
              <a:gd name="connsiteX3" fmla="*/ 1600200 w 3764280"/>
              <a:gd name="connsiteY3" fmla="*/ 2148840 h 3139440"/>
              <a:gd name="connsiteX4" fmla="*/ 1859280 w 3764280"/>
              <a:gd name="connsiteY4" fmla="*/ 1356360 h 3139440"/>
              <a:gd name="connsiteX5" fmla="*/ 2621280 w 3764280"/>
              <a:gd name="connsiteY5" fmla="*/ 1127760 h 3139440"/>
              <a:gd name="connsiteX6" fmla="*/ 3566160 w 3764280"/>
              <a:gd name="connsiteY6" fmla="*/ 685800 h 3139440"/>
              <a:gd name="connsiteX7" fmla="*/ 3764280 w 3764280"/>
              <a:gd name="connsiteY7" fmla="*/ 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4280" h="3139440">
                <a:moveTo>
                  <a:pt x="60960" y="3139440"/>
                </a:moveTo>
                <a:cubicBezTo>
                  <a:pt x="30480" y="2865120"/>
                  <a:pt x="0" y="2590800"/>
                  <a:pt x="45720" y="2453640"/>
                </a:cubicBezTo>
                <a:cubicBezTo>
                  <a:pt x="91440" y="2316480"/>
                  <a:pt x="76200" y="2367280"/>
                  <a:pt x="335280" y="2316480"/>
                </a:cubicBezTo>
                <a:cubicBezTo>
                  <a:pt x="594360" y="2265680"/>
                  <a:pt x="1346200" y="2308860"/>
                  <a:pt x="1600200" y="2148840"/>
                </a:cubicBezTo>
                <a:cubicBezTo>
                  <a:pt x="1854200" y="1988820"/>
                  <a:pt x="1689100" y="1526540"/>
                  <a:pt x="1859280" y="1356360"/>
                </a:cubicBezTo>
                <a:cubicBezTo>
                  <a:pt x="2029460" y="1186180"/>
                  <a:pt x="2336800" y="1239520"/>
                  <a:pt x="2621280" y="1127760"/>
                </a:cubicBezTo>
                <a:cubicBezTo>
                  <a:pt x="2905760" y="1016000"/>
                  <a:pt x="3375660" y="873760"/>
                  <a:pt x="3566160" y="685800"/>
                </a:cubicBezTo>
                <a:cubicBezTo>
                  <a:pt x="3756660" y="497840"/>
                  <a:pt x="3760470" y="248920"/>
                  <a:pt x="3764280" y="0"/>
                </a:cubicBezTo>
              </a:path>
            </a:pathLst>
          </a:custGeom>
          <a:ln w="28575">
            <a:solidFill>
              <a:schemeClr val="bg1">
                <a:lumMod val="5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57454" tIns="28728" rIns="57454" bIns="28728" anchor="ctr"/>
          <a:lstStyle/>
          <a:p>
            <a:pPr algn="ctr" eaLnBrk="0" hangingPunct="0">
              <a:defRPr/>
            </a:pPr>
            <a:endParaRPr lang="zh-CN" altLang="en-US" sz="1350"/>
          </a:p>
        </p:txBody>
      </p:sp>
      <p:pic>
        <p:nvPicPr>
          <p:cNvPr id="95" name="Picture 4"/>
          <p:cNvPicPr>
            <a:picLocks noChangeAspect="1" noChangeArrowheads="1"/>
          </p:cNvPicPr>
          <p:nvPr/>
        </p:nvPicPr>
        <p:blipFill>
          <a:blip r:embed="rId16"/>
          <a:srcRect/>
          <a:stretch>
            <a:fillRect/>
          </a:stretch>
        </p:blipFill>
        <p:spPr bwMode="auto">
          <a:xfrm>
            <a:off x="6497832" y="1024886"/>
            <a:ext cx="961724" cy="557728"/>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73739" name="Picture 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32009" y="2421590"/>
            <a:ext cx="2128425" cy="146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Box 97"/>
          <p:cNvSpPr txBox="1"/>
          <p:nvPr/>
        </p:nvSpPr>
        <p:spPr>
          <a:xfrm>
            <a:off x="7004525" y="1778514"/>
            <a:ext cx="865250" cy="188965"/>
          </a:xfrm>
          <a:prstGeom prst="rect">
            <a:avLst/>
          </a:prstGeom>
          <a:solidFill>
            <a:schemeClr val="tx1"/>
          </a:solidFill>
          <a:ln>
            <a:solidFill>
              <a:schemeClr val="bg1">
                <a:lumMod val="50000"/>
              </a:schemeClr>
            </a:solidFill>
          </a:ln>
          <a:effectLst>
            <a:outerShdw blurRad="50800" dist="38100" dir="2700000" algn="tl" rotWithShape="0">
              <a:prstClr val="black">
                <a:alpha val="40000"/>
              </a:prstClr>
            </a:outerShdw>
            <a:softEdge rad="31750"/>
          </a:effectLst>
        </p:spPr>
        <p:txBody>
          <a:bodyPr lIns="61281" tIns="30640" rIns="61281" bIns="30640">
            <a:spAutoFit/>
          </a:bodyPr>
          <a:lstStyle/>
          <a:p>
            <a:pPr algn="ctr" defTabSz="612775" eaLnBrk="0" hangingPunct="0">
              <a:defRPr/>
            </a:pPr>
            <a:r>
              <a:rPr lang="zh-CN" altLang="en-US" sz="825" b="1" dirty="0">
                <a:solidFill>
                  <a:schemeClr val="bg1"/>
                </a:solidFill>
              </a:rPr>
              <a:t>登录网银</a:t>
            </a:r>
            <a:endParaRPr lang="zh-CN" altLang="en-US" sz="825" b="1" dirty="0">
              <a:solidFill>
                <a:schemeClr val="bg1"/>
              </a:solidFill>
            </a:endParaRPr>
          </a:p>
        </p:txBody>
      </p:sp>
      <p:sp>
        <p:nvSpPr>
          <p:cNvPr id="99" name="TextBox 98"/>
          <p:cNvSpPr txBox="1"/>
          <p:nvPr/>
        </p:nvSpPr>
        <p:spPr>
          <a:xfrm>
            <a:off x="7004525" y="1778514"/>
            <a:ext cx="865250" cy="188965"/>
          </a:xfrm>
          <a:prstGeom prst="rect">
            <a:avLst/>
          </a:prstGeom>
          <a:solidFill>
            <a:schemeClr val="tx1"/>
          </a:solidFill>
          <a:ln>
            <a:solidFill>
              <a:schemeClr val="bg1">
                <a:lumMod val="50000"/>
              </a:schemeClr>
            </a:solidFill>
          </a:ln>
          <a:effectLst>
            <a:outerShdw blurRad="50800" dist="38100" dir="2700000" algn="tl" rotWithShape="0">
              <a:prstClr val="black">
                <a:alpha val="40000"/>
              </a:prstClr>
            </a:outerShdw>
            <a:softEdge rad="31750"/>
          </a:effectLst>
        </p:spPr>
        <p:txBody>
          <a:bodyPr lIns="61281" tIns="30640" rIns="61281" bIns="30640">
            <a:spAutoFit/>
          </a:bodyPr>
          <a:lstStyle/>
          <a:p>
            <a:pPr algn="ctr" defTabSz="612775" eaLnBrk="0" hangingPunct="0">
              <a:defRPr/>
            </a:pPr>
            <a:r>
              <a:rPr lang="zh-CN" altLang="en-US" sz="825" b="1" dirty="0">
                <a:solidFill>
                  <a:schemeClr val="bg1"/>
                </a:solidFill>
              </a:rPr>
              <a:t>再次登录网银</a:t>
            </a:r>
            <a:endParaRPr lang="zh-CN" altLang="en-US" sz="825" b="1" dirty="0">
              <a:solidFill>
                <a:schemeClr val="bg1"/>
              </a:solidFill>
            </a:endParaRPr>
          </a:p>
        </p:txBody>
      </p:sp>
      <p:sp>
        <p:nvSpPr>
          <p:cNvPr id="101" name="任意多边形 100"/>
          <p:cNvSpPr/>
          <p:nvPr/>
        </p:nvSpPr>
        <p:spPr>
          <a:xfrm>
            <a:off x="4504072" y="1517069"/>
            <a:ext cx="2601541" cy="1837644"/>
          </a:xfrm>
          <a:custGeom>
            <a:avLst/>
            <a:gdLst>
              <a:gd name="connsiteX0" fmla="*/ 66040 w 3738880"/>
              <a:gd name="connsiteY0" fmla="*/ 2865120 h 2865120"/>
              <a:gd name="connsiteX1" fmla="*/ 127000 w 3738880"/>
              <a:gd name="connsiteY1" fmla="*/ 2194560 h 2865120"/>
              <a:gd name="connsiteX2" fmla="*/ 828040 w 3738880"/>
              <a:gd name="connsiteY2" fmla="*/ 2133600 h 2865120"/>
              <a:gd name="connsiteX3" fmla="*/ 1651000 w 3738880"/>
              <a:gd name="connsiteY3" fmla="*/ 1965960 h 2865120"/>
              <a:gd name="connsiteX4" fmla="*/ 1849120 w 3738880"/>
              <a:gd name="connsiteY4" fmla="*/ 1280160 h 2865120"/>
              <a:gd name="connsiteX5" fmla="*/ 3037840 w 3738880"/>
              <a:gd name="connsiteY5" fmla="*/ 883920 h 2865120"/>
              <a:gd name="connsiteX6" fmla="*/ 3738880 w 3738880"/>
              <a:gd name="connsiteY6" fmla="*/ 0 h 286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8880" h="2865120">
                <a:moveTo>
                  <a:pt x="66040" y="2865120"/>
                </a:moveTo>
                <a:cubicBezTo>
                  <a:pt x="33020" y="2590800"/>
                  <a:pt x="0" y="2316480"/>
                  <a:pt x="127000" y="2194560"/>
                </a:cubicBezTo>
                <a:cubicBezTo>
                  <a:pt x="254000" y="2072640"/>
                  <a:pt x="574040" y="2171700"/>
                  <a:pt x="828040" y="2133600"/>
                </a:cubicBezTo>
                <a:cubicBezTo>
                  <a:pt x="1082040" y="2095500"/>
                  <a:pt x="1480820" y="2108200"/>
                  <a:pt x="1651000" y="1965960"/>
                </a:cubicBezTo>
                <a:cubicBezTo>
                  <a:pt x="1821180" y="1823720"/>
                  <a:pt x="1617980" y="1460500"/>
                  <a:pt x="1849120" y="1280160"/>
                </a:cubicBezTo>
                <a:cubicBezTo>
                  <a:pt x="2080260" y="1099820"/>
                  <a:pt x="2722880" y="1097280"/>
                  <a:pt x="3037840" y="883920"/>
                </a:cubicBezTo>
                <a:cubicBezTo>
                  <a:pt x="3352800" y="670560"/>
                  <a:pt x="3545840" y="335280"/>
                  <a:pt x="3738880" y="0"/>
                </a:cubicBezTo>
              </a:path>
            </a:pathLst>
          </a:custGeom>
          <a:ln w="28575">
            <a:solidFill>
              <a:schemeClr val="bg1">
                <a:lumMod val="5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57454" tIns="28728" rIns="57454" bIns="28728" anchor="ctr"/>
          <a:lstStyle/>
          <a:p>
            <a:pPr algn="ctr" eaLnBrk="0" hangingPunct="0">
              <a:defRPr/>
            </a:pPr>
            <a:endParaRPr lang="zh-CN" altLang="en-US" sz="1350"/>
          </a:p>
        </p:txBody>
      </p:sp>
      <p:sp>
        <p:nvSpPr>
          <p:cNvPr id="108" name="TextBox 81"/>
          <p:cNvSpPr txBox="1">
            <a:spLocks noChangeArrowheads="1"/>
          </p:cNvSpPr>
          <p:nvPr/>
        </p:nvSpPr>
        <p:spPr bwMode="auto">
          <a:xfrm>
            <a:off x="7245045" y="772239"/>
            <a:ext cx="759130" cy="18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281" tIns="30640" rIns="61281" bIns="30640">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lang="zh-CN" altLang="en-US" sz="825" b="1">
                <a:latin typeface="微软雅黑" panose="020B0503020204020204" pitchFamily="34" charset="-122"/>
                <a:ea typeface="微软雅黑" panose="020B0503020204020204" pitchFamily="34" charset="-122"/>
              </a:rPr>
              <a:t>注入网页</a:t>
            </a:r>
            <a:endParaRPr lang="zh-CN" altLang="en-US" sz="825" b="1">
              <a:latin typeface="微软雅黑" panose="020B0503020204020204" pitchFamily="34" charset="-122"/>
              <a:ea typeface="微软雅黑" panose="020B0503020204020204" pitchFamily="34" charset="-122"/>
            </a:endParaRPr>
          </a:p>
        </p:txBody>
      </p:sp>
      <p:sp>
        <p:nvSpPr>
          <p:cNvPr id="127" name="任意多边形 126"/>
          <p:cNvSpPr/>
          <p:nvPr/>
        </p:nvSpPr>
        <p:spPr>
          <a:xfrm>
            <a:off x="3048973" y="1252506"/>
            <a:ext cx="2606308" cy="2198737"/>
          </a:xfrm>
          <a:custGeom>
            <a:avLst/>
            <a:gdLst>
              <a:gd name="connsiteX0" fmla="*/ 2453640 w 3703320"/>
              <a:gd name="connsiteY0" fmla="*/ 3124200 h 3124200"/>
              <a:gd name="connsiteX1" fmla="*/ 2453640 w 3703320"/>
              <a:gd name="connsiteY1" fmla="*/ 2529840 h 3124200"/>
              <a:gd name="connsiteX2" fmla="*/ 3032760 w 3703320"/>
              <a:gd name="connsiteY2" fmla="*/ 2438400 h 3124200"/>
              <a:gd name="connsiteX3" fmla="*/ 3505200 w 3703320"/>
              <a:gd name="connsiteY3" fmla="*/ 2179320 h 3124200"/>
              <a:gd name="connsiteX4" fmla="*/ 3611880 w 3703320"/>
              <a:gd name="connsiteY4" fmla="*/ 1463040 h 3124200"/>
              <a:gd name="connsiteX5" fmla="*/ 2956560 w 3703320"/>
              <a:gd name="connsiteY5" fmla="*/ 1295400 h 3124200"/>
              <a:gd name="connsiteX6" fmla="*/ 472440 w 3703320"/>
              <a:gd name="connsiteY6" fmla="*/ 1264920 h 3124200"/>
              <a:gd name="connsiteX7" fmla="*/ 121920 w 3703320"/>
              <a:gd name="connsiteY7" fmla="*/ 381000 h 3124200"/>
              <a:gd name="connsiteX8" fmla="*/ 228600 w 3703320"/>
              <a:gd name="connsiteY8" fmla="*/ 0 h 312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3320" h="3124200">
                <a:moveTo>
                  <a:pt x="2453640" y="3124200"/>
                </a:moveTo>
                <a:cubicBezTo>
                  <a:pt x="2405380" y="2884170"/>
                  <a:pt x="2357120" y="2644140"/>
                  <a:pt x="2453640" y="2529840"/>
                </a:cubicBezTo>
                <a:cubicBezTo>
                  <a:pt x="2550160" y="2415540"/>
                  <a:pt x="2857500" y="2496820"/>
                  <a:pt x="3032760" y="2438400"/>
                </a:cubicBezTo>
                <a:cubicBezTo>
                  <a:pt x="3208020" y="2379980"/>
                  <a:pt x="3408680" y="2341880"/>
                  <a:pt x="3505200" y="2179320"/>
                </a:cubicBezTo>
                <a:cubicBezTo>
                  <a:pt x="3601720" y="2016760"/>
                  <a:pt x="3703320" y="1610360"/>
                  <a:pt x="3611880" y="1463040"/>
                </a:cubicBezTo>
                <a:cubicBezTo>
                  <a:pt x="3520440" y="1315720"/>
                  <a:pt x="3479800" y="1328420"/>
                  <a:pt x="2956560" y="1295400"/>
                </a:cubicBezTo>
                <a:cubicBezTo>
                  <a:pt x="2433320" y="1262380"/>
                  <a:pt x="944880" y="1417320"/>
                  <a:pt x="472440" y="1264920"/>
                </a:cubicBezTo>
                <a:cubicBezTo>
                  <a:pt x="0" y="1112520"/>
                  <a:pt x="162560" y="591820"/>
                  <a:pt x="121920" y="381000"/>
                </a:cubicBezTo>
                <a:cubicBezTo>
                  <a:pt x="81280" y="170180"/>
                  <a:pt x="154940" y="85090"/>
                  <a:pt x="228600" y="0"/>
                </a:cubicBezTo>
              </a:path>
            </a:pathLst>
          </a:custGeom>
          <a:ln w="28575">
            <a:solidFill>
              <a:schemeClr val="bg1">
                <a:lumMod val="5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57454" tIns="28728" rIns="57454" bIns="28728" anchor="ctr"/>
          <a:lstStyle/>
          <a:p>
            <a:pPr algn="ctr" eaLnBrk="0" hangingPunct="0">
              <a:defRPr/>
            </a:pPr>
            <a:endParaRPr lang="zh-CN" altLang="en-US" sz="1350"/>
          </a:p>
        </p:txBody>
      </p:sp>
      <p:sp>
        <p:nvSpPr>
          <p:cNvPr id="128" name="任意多边形 127"/>
          <p:cNvSpPr/>
          <p:nvPr/>
        </p:nvSpPr>
        <p:spPr>
          <a:xfrm>
            <a:off x="3231307" y="1393130"/>
            <a:ext cx="3239115" cy="731721"/>
          </a:xfrm>
          <a:custGeom>
            <a:avLst/>
            <a:gdLst>
              <a:gd name="connsiteX0" fmla="*/ 15240 w 4602480"/>
              <a:gd name="connsiteY0" fmla="*/ 0 h 1038860"/>
              <a:gd name="connsiteX1" fmla="*/ 228600 w 4602480"/>
              <a:gd name="connsiteY1" fmla="*/ 838200 h 1038860"/>
              <a:gd name="connsiteX2" fmla="*/ 1386840 w 4602480"/>
              <a:gd name="connsiteY2" fmla="*/ 960120 h 1038860"/>
              <a:gd name="connsiteX3" fmla="*/ 3611880 w 4602480"/>
              <a:gd name="connsiteY3" fmla="*/ 899160 h 1038860"/>
              <a:gd name="connsiteX4" fmla="*/ 4602480 w 4602480"/>
              <a:gd name="connsiteY4" fmla="*/ 121920 h 103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2480" h="1038860">
                <a:moveTo>
                  <a:pt x="15240" y="0"/>
                </a:moveTo>
                <a:cubicBezTo>
                  <a:pt x="7620" y="339090"/>
                  <a:pt x="0" y="678180"/>
                  <a:pt x="228600" y="838200"/>
                </a:cubicBezTo>
                <a:cubicBezTo>
                  <a:pt x="457200" y="998220"/>
                  <a:pt x="1386840" y="960120"/>
                  <a:pt x="1386840" y="960120"/>
                </a:cubicBezTo>
                <a:cubicBezTo>
                  <a:pt x="1950720" y="970280"/>
                  <a:pt x="3075940" y="1038860"/>
                  <a:pt x="3611880" y="899160"/>
                </a:cubicBezTo>
                <a:cubicBezTo>
                  <a:pt x="4147820" y="759460"/>
                  <a:pt x="4375150" y="440690"/>
                  <a:pt x="4602480" y="121920"/>
                </a:cubicBezTo>
              </a:path>
            </a:pathLst>
          </a:custGeom>
          <a:ln w="28575">
            <a:solidFill>
              <a:schemeClr val="bg1">
                <a:lumMod val="5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57454" tIns="28728" rIns="57454" bIns="28728" anchor="ctr"/>
          <a:lstStyle/>
          <a:p>
            <a:pPr algn="ctr" eaLnBrk="0" hangingPunct="0">
              <a:defRPr/>
            </a:pPr>
            <a:endParaRPr lang="zh-CN" altLang="en-US" sz="1350"/>
          </a:p>
        </p:txBody>
      </p:sp>
      <p:sp>
        <p:nvSpPr>
          <p:cNvPr id="32823" name="TextBox 133"/>
          <p:cNvSpPr txBox="1">
            <a:spLocks noChangeArrowheads="1"/>
          </p:cNvSpPr>
          <p:nvPr/>
        </p:nvSpPr>
        <p:spPr bwMode="auto">
          <a:xfrm>
            <a:off x="6700425" y="2413248"/>
            <a:ext cx="659026" cy="18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281" tIns="30640" rIns="61281" bIns="30640">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lang="zh-CN" altLang="en-US" sz="825" b="1">
                <a:latin typeface="微软雅黑" panose="020B0503020204020204" pitchFamily="34" charset="-122"/>
                <a:ea typeface="微软雅黑" panose="020B0503020204020204" pitchFamily="34" charset="-122"/>
              </a:rPr>
              <a:t>钱骡账户</a:t>
            </a:r>
            <a:endParaRPr lang="zh-CN" altLang="en-US" sz="825" b="1">
              <a:latin typeface="微软雅黑" panose="020B0503020204020204" pitchFamily="34" charset="-122"/>
              <a:ea typeface="微软雅黑" panose="020B0503020204020204" pitchFamily="34" charset="-122"/>
            </a:endParaRPr>
          </a:p>
        </p:txBody>
      </p:sp>
      <p:cxnSp>
        <p:nvCxnSpPr>
          <p:cNvPr id="136" name="直接连接符 135"/>
          <p:cNvCxnSpPr/>
          <p:nvPr/>
        </p:nvCxnSpPr>
        <p:spPr>
          <a:xfrm>
            <a:off x="4673297" y="2878022"/>
            <a:ext cx="2534804" cy="0"/>
          </a:xfrm>
          <a:prstGeom prst="line">
            <a:avLst/>
          </a:prstGeom>
          <a:ln w="25400">
            <a:solidFill>
              <a:srgbClr val="869A99"/>
            </a:solidFill>
          </a:ln>
        </p:spPr>
        <p:style>
          <a:lnRef idx="1">
            <a:schemeClr val="accent1"/>
          </a:lnRef>
          <a:fillRef idx="0">
            <a:schemeClr val="accent1"/>
          </a:fillRef>
          <a:effectRef idx="0">
            <a:schemeClr val="accent1"/>
          </a:effectRef>
          <a:fontRef idx="minor">
            <a:schemeClr val="tx1"/>
          </a:fontRef>
        </p:style>
      </p:cxnSp>
      <p:sp>
        <p:nvSpPr>
          <p:cNvPr id="143" name="任意多边形 142"/>
          <p:cNvSpPr/>
          <p:nvPr/>
        </p:nvSpPr>
        <p:spPr>
          <a:xfrm>
            <a:off x="3207473" y="1425306"/>
            <a:ext cx="3144968" cy="748405"/>
          </a:xfrm>
          <a:custGeom>
            <a:avLst/>
            <a:gdLst>
              <a:gd name="connsiteX0" fmla="*/ 17780 w 4467860"/>
              <a:gd name="connsiteY0" fmla="*/ 0 h 1064260"/>
              <a:gd name="connsiteX1" fmla="*/ 109220 w 4467860"/>
              <a:gd name="connsiteY1" fmla="*/ 685800 h 1064260"/>
              <a:gd name="connsiteX2" fmla="*/ 673100 w 4467860"/>
              <a:gd name="connsiteY2" fmla="*/ 929640 h 1064260"/>
              <a:gd name="connsiteX3" fmla="*/ 3583940 w 4467860"/>
              <a:gd name="connsiteY3" fmla="*/ 914400 h 1064260"/>
              <a:gd name="connsiteX4" fmla="*/ 4467860 w 4467860"/>
              <a:gd name="connsiteY4" fmla="*/ 30480 h 1064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7860" h="1064260">
                <a:moveTo>
                  <a:pt x="17780" y="0"/>
                </a:moveTo>
                <a:cubicBezTo>
                  <a:pt x="8890" y="265430"/>
                  <a:pt x="0" y="530860"/>
                  <a:pt x="109220" y="685800"/>
                </a:cubicBezTo>
                <a:cubicBezTo>
                  <a:pt x="218440" y="840740"/>
                  <a:pt x="93980" y="891540"/>
                  <a:pt x="673100" y="929640"/>
                </a:cubicBezTo>
                <a:cubicBezTo>
                  <a:pt x="1252220" y="967740"/>
                  <a:pt x="2951480" y="1064260"/>
                  <a:pt x="3583940" y="914400"/>
                </a:cubicBezTo>
                <a:cubicBezTo>
                  <a:pt x="4216400" y="764540"/>
                  <a:pt x="4342130" y="397510"/>
                  <a:pt x="4467860" y="30480"/>
                </a:cubicBezTo>
              </a:path>
            </a:pathLst>
          </a:custGeom>
          <a:ln w="28575">
            <a:solidFill>
              <a:schemeClr val="bg1">
                <a:lumMod val="5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57454" tIns="28728" rIns="57454" bIns="28728" anchor="ctr"/>
          <a:lstStyle/>
          <a:p>
            <a:pPr algn="ctr" eaLnBrk="0" hangingPunct="0">
              <a:defRPr/>
            </a:pPr>
            <a:endParaRPr lang="zh-CN" altLang="en-US" sz="1350"/>
          </a:p>
        </p:txBody>
      </p:sp>
      <p:sp>
        <p:nvSpPr>
          <p:cNvPr id="144" name="TextBox 143"/>
          <p:cNvSpPr txBox="1"/>
          <p:nvPr/>
        </p:nvSpPr>
        <p:spPr>
          <a:xfrm>
            <a:off x="4115907" y="1778514"/>
            <a:ext cx="1067960" cy="188965"/>
          </a:xfrm>
          <a:prstGeom prst="rect">
            <a:avLst/>
          </a:prstGeom>
          <a:solidFill>
            <a:schemeClr val="tx1"/>
          </a:solidFill>
          <a:ln>
            <a:solidFill>
              <a:schemeClr val="bg1">
                <a:lumMod val="50000"/>
              </a:schemeClr>
            </a:solidFill>
          </a:ln>
          <a:effectLst>
            <a:outerShdw blurRad="50800" dist="38100" dir="2700000" algn="tl" rotWithShape="0">
              <a:prstClr val="black">
                <a:alpha val="40000"/>
              </a:prstClr>
            </a:outerShdw>
            <a:softEdge rad="31750"/>
          </a:effectLst>
        </p:spPr>
        <p:txBody>
          <a:bodyPr lIns="61281" tIns="30640" rIns="61281" bIns="30640">
            <a:spAutoFit/>
          </a:bodyPr>
          <a:lstStyle/>
          <a:p>
            <a:pPr algn="ctr" defTabSz="612775" eaLnBrk="0" hangingPunct="0">
              <a:defRPr/>
            </a:pPr>
            <a:r>
              <a:rPr lang="zh-CN" altLang="en-US" sz="825" b="1" dirty="0">
                <a:solidFill>
                  <a:schemeClr val="bg1"/>
                </a:solidFill>
              </a:rPr>
              <a:t>利用认证消息交易</a:t>
            </a:r>
            <a:endParaRPr lang="zh-CN" altLang="en-US" sz="825" b="1" dirty="0">
              <a:solidFill>
                <a:schemeClr val="bg1"/>
              </a:solidFill>
            </a:endParaRPr>
          </a:p>
        </p:txBody>
      </p:sp>
      <p:pic>
        <p:nvPicPr>
          <p:cNvPr id="73741" name="Picture 1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84550" y="2415632"/>
            <a:ext cx="2128425" cy="146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TextBox 130"/>
          <p:cNvSpPr txBox="1">
            <a:spLocks noChangeArrowheads="1"/>
          </p:cNvSpPr>
          <p:nvPr/>
        </p:nvSpPr>
        <p:spPr bwMode="auto">
          <a:xfrm>
            <a:off x="6192749" y="1120224"/>
            <a:ext cx="305082" cy="3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454" tIns="28728" rIns="57454" bIns="28728">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r>
              <a:rPr lang="en-US" altLang="zh-CN" sz="2025" b="1">
                <a:solidFill>
                  <a:srgbClr val="FFC000"/>
                </a:solidFill>
              </a:rPr>
              <a:t>$</a:t>
            </a:r>
            <a:endParaRPr lang="zh-CN" altLang="en-US" sz="2025" b="1">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9"/>
                                        </p:tgtEl>
                                        <p:attrNameLst>
                                          <p:attrName>style.color</p:attrName>
                                        </p:attrNameLst>
                                      </p:cBhvr>
                                      <p:by>
                                        <p:hsl h="0" s="-12549" l="-25098"/>
                                      </p:by>
                                    </p:animClr>
                                    <p:animClr clrSpc="hsl" dir="cw">
                                      <p:cBhvr>
                                        <p:cTn id="7" dur="500" fill="hold"/>
                                        <p:tgtEl>
                                          <p:spTgt spid="19"/>
                                        </p:tgtEl>
                                        <p:attrNameLst>
                                          <p:attrName>fillcolor</p:attrName>
                                        </p:attrNameLst>
                                      </p:cBhvr>
                                      <p:by>
                                        <p:hsl h="0" s="-12549" l="-25098"/>
                                      </p:by>
                                    </p:animClr>
                                    <p:animClr clrSpc="hsl" dir="cw">
                                      <p:cBhvr>
                                        <p:cTn id="8" dur="500" fill="hold"/>
                                        <p:tgtEl>
                                          <p:spTgt spid="19"/>
                                        </p:tgtEl>
                                        <p:attrNameLst>
                                          <p:attrName>stroke.color</p:attrName>
                                        </p:attrNameLst>
                                      </p:cBhvr>
                                      <p:by>
                                        <p:hsl h="0" s="-12549" l="-25098"/>
                                      </p:by>
                                    </p:animClr>
                                    <p:set>
                                      <p:cBhvr>
                                        <p:cTn id="9" dur="500" fill="hold"/>
                                        <p:tgtEl>
                                          <p:spTgt spid="19"/>
                                        </p:tgtEl>
                                        <p:attrNameLst>
                                          <p:attrName>fill.type</p:attrName>
                                        </p:attrNameLst>
                                      </p:cBhvr>
                                      <p:to>
                                        <p:strVal val="solid"/>
                                      </p:to>
                                    </p:se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73736"/>
                                        </p:tgtEl>
                                        <p:attrNameLst>
                                          <p:attrName>style.visibility</p:attrName>
                                        </p:attrNameLst>
                                      </p:cBhvr>
                                      <p:to>
                                        <p:strVal val="visible"/>
                                      </p:to>
                                    </p:set>
                                    <p:anim calcmode="lin" valueType="num">
                                      <p:cBhvr>
                                        <p:cTn id="13" dur="500" fill="hold"/>
                                        <p:tgtEl>
                                          <p:spTgt spid="73736"/>
                                        </p:tgtEl>
                                        <p:attrNameLst>
                                          <p:attrName>ppt_w</p:attrName>
                                        </p:attrNameLst>
                                      </p:cBhvr>
                                      <p:tavLst>
                                        <p:tav tm="0">
                                          <p:val>
                                            <p:fltVal val="0"/>
                                          </p:val>
                                        </p:tav>
                                        <p:tav tm="100000">
                                          <p:val>
                                            <p:strVal val="#ppt_w"/>
                                          </p:val>
                                        </p:tav>
                                      </p:tavLst>
                                    </p:anim>
                                    <p:anim calcmode="lin" valueType="num">
                                      <p:cBhvr>
                                        <p:cTn id="14" dur="500" fill="hold"/>
                                        <p:tgtEl>
                                          <p:spTgt spid="73736"/>
                                        </p:tgtEl>
                                        <p:attrNameLst>
                                          <p:attrName>ppt_h</p:attrName>
                                        </p:attrNameLst>
                                      </p:cBhvr>
                                      <p:tavLst>
                                        <p:tav tm="0">
                                          <p:val>
                                            <p:strVal val="#ppt_h"/>
                                          </p:val>
                                        </p:tav>
                                        <p:tav tm="100000">
                                          <p:val>
                                            <p:strVal val="#ppt_h"/>
                                          </p:val>
                                        </p:tav>
                                      </p:tavLst>
                                    </p:anim>
                                  </p:childTnLst>
                                </p:cTn>
                              </p:par>
                            </p:childTnLst>
                          </p:cTn>
                        </p:par>
                        <p:par>
                          <p:cTn id="15" fill="hold">
                            <p:stCondLst>
                              <p:cond delay="1000"/>
                            </p:stCondLst>
                            <p:childTnLst>
                              <p:par>
                                <p:cTn id="16" presetID="0" presetClass="path" presetSubtype="0" accel="50000" decel="50000" fill="hold" nodeType="afterEffect">
                                  <p:stCondLst>
                                    <p:cond delay="0"/>
                                  </p:stCondLst>
                                  <p:childTnLst>
                                    <p:animMotion origin="layout" path="M -1.04167E-7 0.03494 C -0.00358 0.07096 -0.007 0.1072 0.01872 0.12239 C 0.04443 0.13758 0.08984 0.12652 0.15462 0.12652 C 0.2194 0.12652 0.34831 0.11936 0.40771 0.12239 C 0.46712 0.12543 0.49007 0.12608 0.51091 0.14518 C 0.53174 0.16428 0.5332 0.21484 0.53271 0.23698 C 0.53223 0.25911 0.52962 0.26975 0.50781 0.27864 C 0.486 0.28754 0.42236 0.27061 0.40153 0.29101 C 0.3807 0.31141 0.38167 0.35633 0.38281 0.40147 " pathEditMode="relative" ptsTypes="aaaaaaaaA">
                                      <p:cBhvr>
                                        <p:cTn id="17" dur="2000" fill="hold"/>
                                        <p:tgtEl>
                                          <p:spTgt spid="87"/>
                                        </p:tgtEl>
                                        <p:attrNameLst>
                                          <p:attrName>ppt_x</p:attrName>
                                          <p:attrName>ppt_y</p:attrName>
                                        </p:attrNameLst>
                                      </p:cBhvr>
                                    </p:animMotion>
                                  </p:childTnLst>
                                </p:cTn>
                              </p:par>
                              <p:par>
                                <p:cTn id="18" presetID="0" presetClass="path" presetSubtype="0" accel="50000" decel="50000" fill="hold" nodeType="withEffect">
                                  <p:stCondLst>
                                    <p:cond delay="0"/>
                                  </p:stCondLst>
                                  <p:childTnLst>
                                    <p:animMotion origin="layout" path="M 0.00732 0.03212 C 0.01025 0.06988 0.01334 0.10786 0.02604 0.12587 C 0.03873 0.14388 0.00683 0.13867 0.08382 0.14041 C 0.1608 0.14215 0.40739 0.1224 0.48844 0.13629 C 0.56949 0.15018 0.5485 0.19879 0.56982 0.22374 C 0.59114 0.2487 0.58805 0.27518 0.6167 0.28624 C 0.64534 0.29731 0.71744 0.27756 0.7417 0.29037 C 0.76595 0.30317 0.75927 0.34115 0.76188 0.36328 C 0.76448 0.38542 0.7609 0.40452 0.75732 0.42383 " pathEditMode="relative" ptsTypes="aaaaaaaaA">
                                      <p:cBhvr>
                                        <p:cTn id="19" dur="2000" fill="hold"/>
                                        <p:tgtEl>
                                          <p:spTgt spid="73737"/>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0" nodeType="clickEffect">
                                  <p:stCondLst>
                                    <p:cond delay="0"/>
                                  </p:stCondLst>
                                  <p:childTnLst>
                                    <p:animClr clrSpc="hsl" dir="cw">
                                      <p:cBhvr override="childStyle">
                                        <p:cTn id="23" dur="500" fill="hold"/>
                                        <p:tgtEl>
                                          <p:spTgt spid="21"/>
                                        </p:tgtEl>
                                        <p:attrNameLst>
                                          <p:attrName>style.color</p:attrName>
                                        </p:attrNameLst>
                                      </p:cBhvr>
                                      <p:by>
                                        <p:hsl h="0" s="-12549" l="-25098"/>
                                      </p:by>
                                    </p:animClr>
                                    <p:animClr clrSpc="hsl" dir="cw">
                                      <p:cBhvr>
                                        <p:cTn id="24" dur="500" fill="hold"/>
                                        <p:tgtEl>
                                          <p:spTgt spid="21"/>
                                        </p:tgtEl>
                                        <p:attrNameLst>
                                          <p:attrName>fillcolor</p:attrName>
                                        </p:attrNameLst>
                                      </p:cBhvr>
                                      <p:by>
                                        <p:hsl h="0" s="-12549" l="-25098"/>
                                      </p:by>
                                    </p:animClr>
                                    <p:animClr clrSpc="hsl" dir="cw">
                                      <p:cBhvr>
                                        <p:cTn id="25" dur="500" fill="hold"/>
                                        <p:tgtEl>
                                          <p:spTgt spid="21"/>
                                        </p:tgtEl>
                                        <p:attrNameLst>
                                          <p:attrName>stroke.color</p:attrName>
                                        </p:attrNameLst>
                                      </p:cBhvr>
                                      <p:by>
                                        <p:hsl h="0" s="-12549" l="-25098"/>
                                      </p:by>
                                    </p:animClr>
                                    <p:set>
                                      <p:cBhvr>
                                        <p:cTn id="26" dur="500" fill="hold"/>
                                        <p:tgtEl>
                                          <p:spTgt spid="21"/>
                                        </p:tgtEl>
                                        <p:attrNameLst>
                                          <p:attrName>fill.type</p:attrName>
                                        </p:attrNameLst>
                                      </p:cBhvr>
                                      <p:to>
                                        <p:strVal val="solid"/>
                                      </p:to>
                                    </p:set>
                                  </p:childTnLst>
                                </p:cTn>
                              </p:par>
                            </p:childTnLst>
                          </p:cTn>
                        </p:par>
                        <p:par>
                          <p:cTn id="27" fill="hold">
                            <p:stCondLst>
                              <p:cond delay="500"/>
                            </p:stCondLst>
                            <p:childTnLst>
                              <p:par>
                                <p:cTn id="28" presetID="1" presetClass="exit" presetSubtype="0" fill="hold" nodeType="afterEffect">
                                  <p:stCondLst>
                                    <p:cond delay="0"/>
                                  </p:stCondLst>
                                  <p:childTnLst>
                                    <p:set>
                                      <p:cBhvr>
                                        <p:cTn id="29" dur="1" fill="hold">
                                          <p:stCondLst>
                                            <p:cond delay="0"/>
                                          </p:stCondLst>
                                        </p:cTn>
                                        <p:tgtEl>
                                          <p:spTgt spid="8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73738"/>
                                        </p:tgtEl>
                                        <p:attrNameLst>
                                          <p:attrName>style.visibility</p:attrName>
                                        </p:attrNameLst>
                                      </p:cBhvr>
                                      <p:to>
                                        <p:strVal val="visible"/>
                                      </p:to>
                                    </p:set>
                                  </p:childTnLst>
                                </p:cTn>
                              </p:par>
                            </p:childTnLst>
                          </p:cTn>
                        </p:par>
                        <p:par>
                          <p:cTn id="33" fill="hold">
                            <p:stCondLst>
                              <p:cond delay="500"/>
                            </p:stCondLst>
                            <p:childTnLst>
                              <p:par>
                                <p:cTn id="34" presetID="1" presetClass="exit" presetSubtype="0" fill="hold" nodeType="afterEffect">
                                  <p:stCondLst>
                                    <p:cond delay="0"/>
                                  </p:stCondLst>
                                  <p:childTnLst>
                                    <p:set>
                                      <p:cBhvr>
                                        <p:cTn id="35" dur="1" fill="hold">
                                          <p:stCondLst>
                                            <p:cond delay="0"/>
                                          </p:stCondLst>
                                        </p:cTn>
                                        <p:tgtEl>
                                          <p:spTgt spid="73737"/>
                                        </p:tgtEl>
                                        <p:attrNameLst>
                                          <p:attrName>style.visibility</p:attrName>
                                        </p:attrNameLst>
                                      </p:cBhvr>
                                      <p:to>
                                        <p:strVal val="hidden"/>
                                      </p:to>
                                    </p:set>
                                  </p:childTnLst>
                                </p:cTn>
                              </p:par>
                            </p:childTnLst>
                          </p:cTn>
                        </p:par>
                        <p:par>
                          <p:cTn id="36" fill="hold">
                            <p:stCondLst>
                              <p:cond delay="500"/>
                            </p:stCondLst>
                            <p:childTnLst>
                              <p:par>
                                <p:cTn id="37" presetID="22" presetClass="entr" presetSubtype="4" fill="hold" nodeType="afterEffect">
                                  <p:stCondLst>
                                    <p:cond delay="1000"/>
                                  </p:stCondLst>
                                  <p:childTnLst>
                                    <p:set>
                                      <p:cBhvr>
                                        <p:cTn id="38" dur="1" fill="hold">
                                          <p:stCondLst>
                                            <p:cond delay="0"/>
                                          </p:stCondLst>
                                        </p:cTn>
                                        <p:tgtEl>
                                          <p:spTgt spid="89"/>
                                        </p:tgtEl>
                                        <p:attrNameLst>
                                          <p:attrName>style.visibility</p:attrName>
                                        </p:attrNameLst>
                                      </p:cBhvr>
                                      <p:to>
                                        <p:strVal val="visible"/>
                                      </p:to>
                                    </p:set>
                                    <p:animEffect transition="in" filter="wipe(down)">
                                      <p:cBhvr>
                                        <p:cTn id="39" dur="2000"/>
                                        <p:tgtEl>
                                          <p:spTgt spid="89"/>
                                        </p:tgtEl>
                                      </p:cBhvr>
                                    </p:animEffect>
                                  </p:childTnLst>
                                </p:cTn>
                              </p:par>
                            </p:childTnLst>
                          </p:cTn>
                        </p:par>
                        <p:par>
                          <p:cTn id="40" fill="hold">
                            <p:stCondLst>
                              <p:cond delay="3500"/>
                            </p:stCondLst>
                            <p:childTnLst>
                              <p:par>
                                <p:cTn id="41" presetID="1" presetClass="exit" presetSubtype="0" fill="hold" nodeType="afterEffect">
                                  <p:stCondLst>
                                    <p:cond delay="0"/>
                                  </p:stCondLst>
                                  <p:childTnLst>
                                    <p:set>
                                      <p:cBhvr>
                                        <p:cTn id="42" dur="1" fill="hold">
                                          <p:stCondLst>
                                            <p:cond delay="0"/>
                                          </p:stCondLst>
                                        </p:cTn>
                                        <p:tgtEl>
                                          <p:spTgt spid="89"/>
                                        </p:tgtEl>
                                        <p:attrNameLst>
                                          <p:attrName>style.visibility</p:attrName>
                                        </p:attrNameLst>
                                      </p:cBhvr>
                                      <p:to>
                                        <p:strVal val="hidden"/>
                                      </p:to>
                                    </p:set>
                                  </p:childTnLst>
                                </p:cTn>
                              </p:par>
                            </p:childTnLst>
                          </p:cTn>
                        </p:par>
                        <p:par>
                          <p:cTn id="43" fill="hold">
                            <p:stCondLst>
                              <p:cond delay="3500"/>
                            </p:stCondLst>
                            <p:childTnLst>
                              <p:par>
                                <p:cTn id="44" presetID="1" presetClass="exit" presetSubtype="0" fill="hold" nodeType="afterEffect">
                                  <p:stCondLst>
                                    <p:cond delay="0"/>
                                  </p:stCondLst>
                                  <p:childTnLst>
                                    <p:set>
                                      <p:cBhvr>
                                        <p:cTn id="45" dur="1" fill="hold">
                                          <p:stCondLst>
                                            <p:cond delay="0"/>
                                          </p:stCondLst>
                                        </p:cTn>
                                        <p:tgtEl>
                                          <p:spTgt spid="73738"/>
                                        </p:tgtEl>
                                        <p:attrNameLst>
                                          <p:attrName>style.visibility</p:attrName>
                                        </p:attrNameLst>
                                      </p:cBhvr>
                                      <p:to>
                                        <p:strVal val="hidden"/>
                                      </p:to>
                                    </p:set>
                                  </p:childTnLst>
                                </p:cTn>
                              </p:par>
                            </p:childTnLst>
                          </p:cTn>
                        </p:par>
                        <p:par>
                          <p:cTn id="46" fill="hold">
                            <p:stCondLst>
                              <p:cond delay="3500"/>
                            </p:stCondLst>
                            <p:childTnLst>
                              <p:par>
                                <p:cTn id="47" presetID="0" presetClass="path" presetSubtype="0" accel="50000" decel="50000" fill="hold" nodeType="afterEffect">
                                  <p:stCondLst>
                                    <p:cond delay="0"/>
                                  </p:stCondLst>
                                  <p:childTnLst>
                                    <p:animMotion origin="layout" path="M 5.83333E-6 -8.33333E-7 C -0.01106 0.01562 -0.02197 0.03125 -0.01464 0.04926 C -0.00732 0.06727 0.02702 0.09527 0.04428 0.10829 C 0.06153 0.12131 0.07878 0.1033 0.08871 0.12804 C 0.09864 0.15278 0.11573 0.23155 0.10336 0.25607 C 0.09099 0.2806 0.03939 0.2691 0.01482 0.27561 C -0.00976 0.28212 -0.0332 0.27061 -0.04426 0.29535 C -0.05533 0.32009 -0.05045 0.40212 -0.05159 0.42339 " pathEditMode="relative" ptsTypes="aaaaaaaA">
                                      <p:cBhvr>
                                        <p:cTn id="48" dur="2000" fill="hold"/>
                                        <p:tgtEl>
                                          <p:spTgt spid="90"/>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24" presetClass="emph" presetSubtype="0" fill="hold" grpId="0" nodeType="clickEffect">
                                  <p:stCondLst>
                                    <p:cond delay="0"/>
                                  </p:stCondLst>
                                  <p:childTnLst>
                                    <p:animClr clrSpc="hsl" dir="cw">
                                      <p:cBhvr override="childStyle">
                                        <p:cTn id="52" dur="500" fill="hold"/>
                                        <p:tgtEl>
                                          <p:spTgt spid="23"/>
                                        </p:tgtEl>
                                        <p:attrNameLst>
                                          <p:attrName>style.color</p:attrName>
                                        </p:attrNameLst>
                                      </p:cBhvr>
                                      <p:by>
                                        <p:hsl h="0" s="-12549" l="-25098"/>
                                      </p:by>
                                    </p:animClr>
                                    <p:animClr clrSpc="hsl" dir="cw">
                                      <p:cBhvr>
                                        <p:cTn id="53" dur="500" fill="hold"/>
                                        <p:tgtEl>
                                          <p:spTgt spid="23"/>
                                        </p:tgtEl>
                                        <p:attrNameLst>
                                          <p:attrName>fillcolor</p:attrName>
                                        </p:attrNameLst>
                                      </p:cBhvr>
                                      <p:by>
                                        <p:hsl h="0" s="-12549" l="-25098"/>
                                      </p:by>
                                    </p:animClr>
                                    <p:animClr clrSpc="hsl" dir="cw">
                                      <p:cBhvr>
                                        <p:cTn id="54" dur="500" fill="hold"/>
                                        <p:tgtEl>
                                          <p:spTgt spid="23"/>
                                        </p:tgtEl>
                                        <p:attrNameLst>
                                          <p:attrName>stroke.color</p:attrName>
                                        </p:attrNameLst>
                                      </p:cBhvr>
                                      <p:by>
                                        <p:hsl h="0" s="-12549" l="-25098"/>
                                      </p:by>
                                    </p:animClr>
                                    <p:set>
                                      <p:cBhvr>
                                        <p:cTn id="55" dur="500" fill="hold"/>
                                        <p:tgtEl>
                                          <p:spTgt spid="23"/>
                                        </p:tgtEl>
                                        <p:attrNameLst>
                                          <p:attrName>fill.type</p:attrName>
                                        </p:attrNameLst>
                                      </p:cBhvr>
                                      <p:to>
                                        <p:strVal val="solid"/>
                                      </p:to>
                                    </p:set>
                                  </p:childTnLst>
                                </p:cTn>
                              </p:par>
                            </p:childTnLst>
                          </p:cTn>
                        </p:par>
                        <p:par>
                          <p:cTn id="56" fill="hold">
                            <p:stCondLst>
                              <p:cond delay="500"/>
                            </p:stCondLst>
                            <p:childTnLst>
                              <p:par>
                                <p:cTn id="57" presetID="22" presetClass="entr" presetSubtype="4"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down)">
                                      <p:cBhvr>
                                        <p:cTn id="59" dur="2000"/>
                                        <p:tgtEl>
                                          <p:spTgt spid="91"/>
                                        </p:tgtEl>
                                      </p:cBhvr>
                                    </p:animEffect>
                                  </p:childTnLst>
                                </p:cTn>
                              </p:par>
                              <p:par>
                                <p:cTn id="60" presetID="1" presetClass="entr" presetSubtype="0" fill="hold" nodeType="withEffect">
                                  <p:stCondLst>
                                    <p:cond delay="0"/>
                                  </p:stCondLst>
                                  <p:childTnLst>
                                    <p:set>
                                      <p:cBhvr>
                                        <p:cTn id="61" dur="1" fill="hold">
                                          <p:stCondLst>
                                            <p:cond delay="0"/>
                                          </p:stCondLst>
                                        </p:cTn>
                                        <p:tgtEl>
                                          <p:spTgt spid="98"/>
                                        </p:tgtEl>
                                        <p:attrNameLst>
                                          <p:attrName>style.visibility</p:attrName>
                                        </p:attrNameLst>
                                      </p:cBhvr>
                                      <p:to>
                                        <p:strVal val="visible"/>
                                      </p:to>
                                    </p:set>
                                  </p:childTnLst>
                                </p:cTn>
                              </p:par>
                            </p:childTnLst>
                          </p:cTn>
                        </p:par>
                        <p:par>
                          <p:cTn id="62" fill="hold">
                            <p:stCondLst>
                              <p:cond delay="2500"/>
                            </p:stCondLst>
                            <p:childTnLst>
                              <p:par>
                                <p:cTn id="63" presetID="22" presetClass="entr" presetSubtype="4" fill="hold" nodeType="afterEffect">
                                  <p:stCondLst>
                                    <p:cond delay="0"/>
                                  </p:stCondLst>
                                  <p:childTnLst>
                                    <p:set>
                                      <p:cBhvr>
                                        <p:cTn id="64" dur="1" fill="hold">
                                          <p:stCondLst>
                                            <p:cond delay="0"/>
                                          </p:stCondLst>
                                        </p:cTn>
                                        <p:tgtEl>
                                          <p:spTgt spid="127"/>
                                        </p:tgtEl>
                                        <p:attrNameLst>
                                          <p:attrName>style.visibility</p:attrName>
                                        </p:attrNameLst>
                                      </p:cBhvr>
                                      <p:to>
                                        <p:strVal val="visible"/>
                                      </p:to>
                                    </p:set>
                                    <p:animEffect transition="in" filter="wipe(down)">
                                      <p:cBhvr>
                                        <p:cTn id="65" dur="2000"/>
                                        <p:tgtEl>
                                          <p:spTgt spid="127"/>
                                        </p:tgtEl>
                                      </p:cBhvr>
                                    </p:animEffect>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128"/>
                                        </p:tgtEl>
                                        <p:attrNameLst>
                                          <p:attrName>style.visibility</p:attrName>
                                        </p:attrNameLst>
                                      </p:cBhvr>
                                      <p:to>
                                        <p:strVal val="visible"/>
                                      </p:to>
                                    </p:set>
                                    <p:animEffect transition="in" filter="wipe(left)">
                                      <p:cBhvr>
                                        <p:cTn id="69" dur="2000"/>
                                        <p:tgtEl>
                                          <p:spTgt spid="128"/>
                                        </p:tgtEl>
                                      </p:cBhvr>
                                    </p:animEffect>
                                  </p:childTnLst>
                                </p:cTn>
                              </p:par>
                            </p:childTnLst>
                          </p:cTn>
                        </p:par>
                        <p:par>
                          <p:cTn id="70" fill="hold">
                            <p:stCondLst>
                              <p:cond delay="6500"/>
                            </p:stCondLst>
                            <p:childTnLst>
                              <p:par>
                                <p:cTn id="71" presetID="1" presetClass="exit" presetSubtype="0" fill="hold" nodeType="afterEffect">
                                  <p:stCondLst>
                                    <p:cond delay="1000"/>
                                  </p:stCondLst>
                                  <p:childTnLst>
                                    <p:set>
                                      <p:cBhvr>
                                        <p:cTn id="72" dur="1" fill="hold">
                                          <p:stCondLst>
                                            <p:cond delay="0"/>
                                          </p:stCondLst>
                                        </p:cTn>
                                        <p:tgtEl>
                                          <p:spTgt spid="91"/>
                                        </p:tgtEl>
                                        <p:attrNameLst>
                                          <p:attrName>style.visibility</p:attrName>
                                        </p:attrNameLst>
                                      </p:cBhvr>
                                      <p:to>
                                        <p:strVal val="hidden"/>
                                      </p:to>
                                    </p:set>
                                  </p:childTnLst>
                                </p:cTn>
                              </p:par>
                            </p:childTnLst>
                          </p:cTn>
                        </p:par>
                        <p:par>
                          <p:cTn id="73" fill="hold">
                            <p:stCondLst>
                              <p:cond delay="7500"/>
                            </p:stCondLst>
                            <p:childTnLst>
                              <p:par>
                                <p:cTn id="74" presetID="1" presetClass="exit" presetSubtype="0" fill="hold" nodeType="afterEffect">
                                  <p:stCondLst>
                                    <p:cond delay="0"/>
                                  </p:stCondLst>
                                  <p:childTnLst>
                                    <p:set>
                                      <p:cBhvr>
                                        <p:cTn id="75" dur="1" fill="hold">
                                          <p:stCondLst>
                                            <p:cond delay="0"/>
                                          </p:stCondLst>
                                        </p:cTn>
                                        <p:tgtEl>
                                          <p:spTgt spid="98"/>
                                        </p:tgtEl>
                                        <p:attrNameLst>
                                          <p:attrName>style.visibility</p:attrName>
                                        </p:attrNameLst>
                                      </p:cBhvr>
                                      <p:to>
                                        <p:strVal val="hidden"/>
                                      </p:to>
                                    </p:set>
                                  </p:childTnLst>
                                </p:cTn>
                              </p:par>
                            </p:childTnLst>
                          </p:cTn>
                        </p:par>
                        <p:par>
                          <p:cTn id="76" fill="hold">
                            <p:stCondLst>
                              <p:cond delay="7500"/>
                            </p:stCondLst>
                            <p:childTnLst>
                              <p:par>
                                <p:cTn id="77" presetID="1" presetClass="entr" presetSubtype="0" fill="hold" nodeType="afterEffect">
                                  <p:stCondLst>
                                    <p:cond delay="0"/>
                                  </p:stCondLst>
                                  <p:childTnLst>
                                    <p:set>
                                      <p:cBhvr>
                                        <p:cTn id="78" dur="1" fill="hold">
                                          <p:stCondLst>
                                            <p:cond delay="0"/>
                                          </p:stCondLst>
                                        </p:cTn>
                                        <p:tgtEl>
                                          <p:spTgt spid="95"/>
                                        </p:tgtEl>
                                        <p:attrNameLst>
                                          <p:attrName>style.visibility</p:attrName>
                                        </p:attrNameLst>
                                      </p:cBhvr>
                                      <p:to>
                                        <p:strVal val="visible"/>
                                      </p:to>
                                    </p:set>
                                  </p:childTnLst>
                                </p:cTn>
                              </p:par>
                            </p:childTnLst>
                          </p:cTn>
                        </p:par>
                        <p:par>
                          <p:cTn id="79" fill="hold">
                            <p:stCondLst>
                              <p:cond delay="7500"/>
                            </p:stCondLst>
                            <p:childTnLst>
                              <p:par>
                                <p:cTn id="80" presetID="1" presetClass="entr" presetSubtype="0" fill="hold" grpId="0" nodeType="afterEffect">
                                  <p:stCondLst>
                                    <p:cond delay="0"/>
                                  </p:stCondLst>
                                  <p:childTnLst>
                                    <p:set>
                                      <p:cBhvr>
                                        <p:cTn id="81" dur="1" fill="hold">
                                          <p:stCondLst>
                                            <p:cond delay="0"/>
                                          </p:stCondLst>
                                        </p:cTn>
                                        <p:tgtEl>
                                          <p:spTgt spid="108"/>
                                        </p:tgtEl>
                                        <p:attrNameLst>
                                          <p:attrName>style.visibility</p:attrName>
                                        </p:attrNameLst>
                                      </p:cBhvr>
                                      <p:to>
                                        <p:strVal val="visible"/>
                                      </p:to>
                                    </p:set>
                                  </p:childTnLst>
                                </p:cTn>
                              </p:par>
                            </p:childTnLst>
                          </p:cTn>
                        </p:par>
                        <p:par>
                          <p:cTn id="82" fill="hold">
                            <p:stCondLst>
                              <p:cond delay="7500"/>
                            </p:stCondLst>
                            <p:childTnLst>
                              <p:par>
                                <p:cTn id="83" presetID="1" presetClass="exit" presetSubtype="0" fill="hold" nodeType="afterEffect">
                                  <p:stCondLst>
                                    <p:cond delay="0"/>
                                  </p:stCondLst>
                                  <p:childTnLst>
                                    <p:set>
                                      <p:cBhvr>
                                        <p:cTn id="84" dur="1" fill="hold">
                                          <p:stCondLst>
                                            <p:cond delay="0"/>
                                          </p:stCondLst>
                                        </p:cTn>
                                        <p:tgtEl>
                                          <p:spTgt spid="127"/>
                                        </p:tgtEl>
                                        <p:attrNameLst>
                                          <p:attrName>style.visibility</p:attrName>
                                        </p:attrNameLst>
                                      </p:cBhvr>
                                      <p:to>
                                        <p:strVal val="hidden"/>
                                      </p:to>
                                    </p:set>
                                  </p:childTnLst>
                                </p:cTn>
                              </p:par>
                            </p:childTnLst>
                          </p:cTn>
                        </p:par>
                        <p:par>
                          <p:cTn id="85" fill="hold">
                            <p:stCondLst>
                              <p:cond delay="7500"/>
                            </p:stCondLst>
                            <p:childTnLst>
                              <p:par>
                                <p:cTn id="86" presetID="1" presetClass="exit" presetSubtype="0" fill="hold" nodeType="afterEffect">
                                  <p:stCondLst>
                                    <p:cond delay="0"/>
                                  </p:stCondLst>
                                  <p:childTnLst>
                                    <p:set>
                                      <p:cBhvr>
                                        <p:cTn id="87" dur="1" fill="hold">
                                          <p:stCondLst>
                                            <p:cond delay="0"/>
                                          </p:stCondLst>
                                        </p:cTn>
                                        <p:tgtEl>
                                          <p:spTgt spid="128"/>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4" presetClass="emph" presetSubtype="0" fill="hold" grpId="0" nodeType="clickEffect">
                                  <p:stCondLst>
                                    <p:cond delay="0"/>
                                  </p:stCondLst>
                                  <p:childTnLst>
                                    <p:animClr clrSpc="hsl" dir="cw">
                                      <p:cBhvr override="childStyle">
                                        <p:cTn id="91" dur="500" fill="hold"/>
                                        <p:tgtEl>
                                          <p:spTgt spid="25"/>
                                        </p:tgtEl>
                                        <p:attrNameLst>
                                          <p:attrName>style.color</p:attrName>
                                        </p:attrNameLst>
                                      </p:cBhvr>
                                      <p:by>
                                        <p:hsl h="0" s="-12549" l="-25098"/>
                                      </p:by>
                                    </p:animClr>
                                    <p:animClr clrSpc="hsl" dir="cw">
                                      <p:cBhvr>
                                        <p:cTn id="92" dur="500" fill="hold"/>
                                        <p:tgtEl>
                                          <p:spTgt spid="25"/>
                                        </p:tgtEl>
                                        <p:attrNameLst>
                                          <p:attrName>fillcolor</p:attrName>
                                        </p:attrNameLst>
                                      </p:cBhvr>
                                      <p:by>
                                        <p:hsl h="0" s="-12549" l="-25098"/>
                                      </p:by>
                                    </p:animClr>
                                    <p:animClr clrSpc="hsl" dir="cw">
                                      <p:cBhvr>
                                        <p:cTn id="93" dur="500" fill="hold"/>
                                        <p:tgtEl>
                                          <p:spTgt spid="25"/>
                                        </p:tgtEl>
                                        <p:attrNameLst>
                                          <p:attrName>stroke.color</p:attrName>
                                        </p:attrNameLst>
                                      </p:cBhvr>
                                      <p:by>
                                        <p:hsl h="0" s="-12549" l="-25098"/>
                                      </p:by>
                                    </p:animClr>
                                    <p:set>
                                      <p:cBhvr>
                                        <p:cTn id="94" dur="500" fill="hold"/>
                                        <p:tgtEl>
                                          <p:spTgt spid="25"/>
                                        </p:tgtEl>
                                        <p:attrNameLst>
                                          <p:attrName>fill.type</p:attrName>
                                        </p:attrNameLst>
                                      </p:cBhvr>
                                      <p:to>
                                        <p:strVal val="solid"/>
                                      </p:to>
                                    </p:set>
                                  </p:childTnLst>
                                </p:cTn>
                              </p:par>
                            </p:childTnLst>
                          </p:cTn>
                        </p:par>
                        <p:par>
                          <p:cTn id="95" fill="hold">
                            <p:stCondLst>
                              <p:cond delay="500"/>
                            </p:stCondLst>
                            <p:childTnLst>
                              <p:par>
                                <p:cTn id="96" presetID="22" presetClass="entr" presetSubtype="4" fill="hold" nodeType="afterEffect">
                                  <p:stCondLst>
                                    <p:cond delay="0"/>
                                  </p:stCondLst>
                                  <p:childTnLst>
                                    <p:set>
                                      <p:cBhvr>
                                        <p:cTn id="97" dur="1" fill="hold">
                                          <p:stCondLst>
                                            <p:cond delay="0"/>
                                          </p:stCondLst>
                                        </p:cTn>
                                        <p:tgtEl>
                                          <p:spTgt spid="101"/>
                                        </p:tgtEl>
                                        <p:attrNameLst>
                                          <p:attrName>style.visibility</p:attrName>
                                        </p:attrNameLst>
                                      </p:cBhvr>
                                      <p:to>
                                        <p:strVal val="visible"/>
                                      </p:to>
                                    </p:set>
                                    <p:animEffect transition="in" filter="wipe(down)">
                                      <p:cBhvr>
                                        <p:cTn id="98" dur="2000"/>
                                        <p:tgtEl>
                                          <p:spTgt spid="101"/>
                                        </p:tgtEl>
                                      </p:cBhvr>
                                    </p:animEffect>
                                  </p:childTnLst>
                                </p:cTn>
                              </p:par>
                              <p:par>
                                <p:cTn id="99" presetID="1" presetClass="entr" presetSubtype="0" fill="hold" nodeType="withEffect">
                                  <p:stCondLst>
                                    <p:cond delay="0"/>
                                  </p:stCondLst>
                                  <p:childTnLst>
                                    <p:set>
                                      <p:cBhvr>
                                        <p:cTn id="100" dur="1" fill="hold">
                                          <p:stCondLst>
                                            <p:cond delay="0"/>
                                          </p:stCondLst>
                                        </p:cTn>
                                        <p:tgtEl>
                                          <p:spTgt spid="99"/>
                                        </p:tgtEl>
                                        <p:attrNameLst>
                                          <p:attrName>style.visibility</p:attrName>
                                        </p:attrNameLst>
                                      </p:cBhvr>
                                      <p:to>
                                        <p:strVal val="visible"/>
                                      </p:to>
                                    </p:set>
                                  </p:childTnLst>
                                </p:cTn>
                              </p:par>
                            </p:childTnLst>
                          </p:cTn>
                        </p:par>
                        <p:par>
                          <p:cTn id="101" fill="hold">
                            <p:stCondLst>
                              <p:cond delay="2500"/>
                            </p:stCondLst>
                            <p:childTnLst>
                              <p:par>
                                <p:cTn id="102" presetID="1" presetClass="exit" presetSubtype="0" fill="hold" nodeType="afterEffect">
                                  <p:stCondLst>
                                    <p:cond delay="0"/>
                                  </p:stCondLst>
                                  <p:childTnLst>
                                    <p:set>
                                      <p:cBhvr>
                                        <p:cTn id="103" dur="1" fill="hold">
                                          <p:stCondLst>
                                            <p:cond delay="0"/>
                                          </p:stCondLst>
                                        </p:cTn>
                                        <p:tgtEl>
                                          <p:spTgt spid="73736"/>
                                        </p:tgtEl>
                                        <p:attrNameLst>
                                          <p:attrName>style.visibility</p:attrName>
                                        </p:attrNameLst>
                                      </p:cBhvr>
                                      <p:to>
                                        <p:strVal val="hidden"/>
                                      </p:to>
                                    </p:set>
                                  </p:childTnLst>
                                </p:cTn>
                              </p:par>
                            </p:childTnLst>
                          </p:cTn>
                        </p:par>
                        <p:par>
                          <p:cTn id="104" fill="hold">
                            <p:stCondLst>
                              <p:cond delay="2500"/>
                            </p:stCondLst>
                            <p:childTnLst>
                              <p:par>
                                <p:cTn id="105" presetID="17" presetClass="entr" presetSubtype="10" fill="hold" nodeType="afterEffect">
                                  <p:stCondLst>
                                    <p:cond delay="0"/>
                                  </p:stCondLst>
                                  <p:childTnLst>
                                    <p:set>
                                      <p:cBhvr>
                                        <p:cTn id="106" dur="1" fill="hold">
                                          <p:stCondLst>
                                            <p:cond delay="0"/>
                                          </p:stCondLst>
                                        </p:cTn>
                                        <p:tgtEl>
                                          <p:spTgt spid="73739"/>
                                        </p:tgtEl>
                                        <p:attrNameLst>
                                          <p:attrName>style.visibility</p:attrName>
                                        </p:attrNameLst>
                                      </p:cBhvr>
                                      <p:to>
                                        <p:strVal val="visible"/>
                                      </p:to>
                                    </p:set>
                                    <p:anim calcmode="lin" valueType="num">
                                      <p:cBhvr>
                                        <p:cTn id="107" dur="500" fill="hold"/>
                                        <p:tgtEl>
                                          <p:spTgt spid="73739"/>
                                        </p:tgtEl>
                                        <p:attrNameLst>
                                          <p:attrName>ppt_w</p:attrName>
                                        </p:attrNameLst>
                                      </p:cBhvr>
                                      <p:tavLst>
                                        <p:tav tm="0">
                                          <p:val>
                                            <p:fltVal val="0"/>
                                          </p:val>
                                        </p:tav>
                                        <p:tav tm="100000">
                                          <p:val>
                                            <p:strVal val="#ppt_w"/>
                                          </p:val>
                                        </p:tav>
                                      </p:tavLst>
                                    </p:anim>
                                    <p:anim calcmode="lin" valueType="num">
                                      <p:cBhvr>
                                        <p:cTn id="108" dur="500" fill="hold"/>
                                        <p:tgtEl>
                                          <p:spTgt spid="73739"/>
                                        </p:tgtEl>
                                        <p:attrNameLst>
                                          <p:attrName>ppt_h</p:attrName>
                                        </p:attrNameLst>
                                      </p:cBhvr>
                                      <p:tavLst>
                                        <p:tav tm="0">
                                          <p:val>
                                            <p:strVal val="#ppt_h"/>
                                          </p:val>
                                        </p:tav>
                                        <p:tav tm="100000">
                                          <p:val>
                                            <p:strVal val="#ppt_h"/>
                                          </p:val>
                                        </p:tav>
                                      </p:tavLst>
                                    </p:anim>
                                  </p:childTnLst>
                                </p:cTn>
                              </p:par>
                            </p:childTnLst>
                          </p:cTn>
                        </p:par>
                        <p:par>
                          <p:cTn id="109" fill="hold">
                            <p:stCondLst>
                              <p:cond delay="3000"/>
                            </p:stCondLst>
                            <p:childTnLst>
                              <p:par>
                                <p:cTn id="110" presetID="22" presetClass="entr" presetSubtype="8" fill="hold" nodeType="afterEffect">
                                  <p:stCondLst>
                                    <p:cond delay="1000"/>
                                  </p:stCondLst>
                                  <p:childTnLst>
                                    <p:set>
                                      <p:cBhvr>
                                        <p:cTn id="111" dur="1" fill="hold">
                                          <p:stCondLst>
                                            <p:cond delay="0"/>
                                          </p:stCondLst>
                                        </p:cTn>
                                        <p:tgtEl>
                                          <p:spTgt spid="143"/>
                                        </p:tgtEl>
                                        <p:attrNameLst>
                                          <p:attrName>style.visibility</p:attrName>
                                        </p:attrNameLst>
                                      </p:cBhvr>
                                      <p:to>
                                        <p:strVal val="visible"/>
                                      </p:to>
                                    </p:set>
                                    <p:animEffect transition="in" filter="wipe(left)">
                                      <p:cBhvr>
                                        <p:cTn id="112" dur="1000"/>
                                        <p:tgtEl>
                                          <p:spTgt spid="143"/>
                                        </p:tgtEl>
                                      </p:cBhvr>
                                    </p:animEffect>
                                  </p:childTnLst>
                                </p:cTn>
                              </p:par>
                              <p:par>
                                <p:cTn id="113" presetID="1" presetClass="entr" presetSubtype="0" fill="hold" nodeType="withEffect">
                                  <p:stCondLst>
                                    <p:cond delay="0"/>
                                  </p:stCondLst>
                                  <p:childTnLst>
                                    <p:set>
                                      <p:cBhvr>
                                        <p:cTn id="114" dur="1" fill="hold">
                                          <p:stCondLst>
                                            <p:cond delay="0"/>
                                          </p:stCondLst>
                                        </p:cTn>
                                        <p:tgtEl>
                                          <p:spTgt spid="144"/>
                                        </p:tgtEl>
                                        <p:attrNameLst>
                                          <p:attrName>style.visibility</p:attrName>
                                        </p:attrNameLst>
                                      </p:cBhvr>
                                      <p:to>
                                        <p:strVal val="visible"/>
                                      </p:to>
                                    </p:set>
                                  </p:childTnLst>
                                </p:cTn>
                              </p:par>
                            </p:childTnLst>
                          </p:cTn>
                        </p:par>
                        <p:par>
                          <p:cTn id="115" fill="hold">
                            <p:stCondLst>
                              <p:cond delay="5000"/>
                            </p:stCondLst>
                            <p:childTnLst>
                              <p:par>
                                <p:cTn id="116" presetID="1" presetClass="entr" presetSubtype="0" fill="hold" grpId="0" nodeType="afterEffect">
                                  <p:stCondLst>
                                    <p:cond delay="0"/>
                                  </p:stCondLst>
                                  <p:childTnLst>
                                    <p:set>
                                      <p:cBhvr>
                                        <p:cTn id="117" dur="1" fill="hold">
                                          <p:stCondLst>
                                            <p:cond delay="0"/>
                                          </p:stCondLst>
                                        </p:cTn>
                                        <p:tgtEl>
                                          <p:spTgt spid="131"/>
                                        </p:tgtEl>
                                        <p:attrNameLst>
                                          <p:attrName>style.visibility</p:attrName>
                                        </p:attrNameLst>
                                      </p:cBhvr>
                                      <p:to>
                                        <p:strVal val="visible"/>
                                      </p:to>
                                    </p:set>
                                  </p:childTnLst>
                                </p:cTn>
                              </p:par>
                            </p:childTnLst>
                          </p:cTn>
                        </p:par>
                        <p:par>
                          <p:cTn id="118" fill="hold">
                            <p:stCondLst>
                              <p:cond delay="5000"/>
                            </p:stCondLst>
                            <p:childTnLst>
                              <p:par>
                                <p:cTn id="119" presetID="0" presetClass="path" presetSubtype="0" repeatCount="indefinite" accel="50000" decel="50000" fill="hold" grpId="1" nodeType="afterEffect">
                                  <p:stCondLst>
                                    <p:cond delay="0"/>
                                  </p:stCondLst>
                                  <p:endCondLst>
                                    <p:cond evt="onNext" delay="0">
                                      <p:tgtEl>
                                        <p:sldTgt/>
                                      </p:tgtEl>
                                    </p:cond>
                                  </p:endCondLst>
                                  <p:childTnLst>
                                    <p:animMotion origin="layout" path="M 0 0 C -0.01936 0.03667 -0.03873 0.07335 -0.04996 0.10004 C -0.06119 0.12673 -0.0913 0.14778 -0.06705 0.16037 C -0.0428 0.17296 0.02621 0.17382 0.09538 0.17491 " pathEditMode="relative" ptsTypes="aaaA">
                                      <p:cBhvr>
                                        <p:cTn id="120" dur="2000" fill="hold"/>
                                        <p:tgtEl>
                                          <p:spTgt spid="131"/>
                                        </p:tgtEl>
                                        <p:attrNameLst>
                                          <p:attrName>ppt_x</p:attrName>
                                          <p:attrName>ppt_y</p:attrName>
                                        </p:attrNameLst>
                                      </p:cBhvr>
                                    </p:animMotion>
                                  </p:childTnLst>
                                </p:cTn>
                              </p:par>
                            </p:childTnLst>
                          </p:cTn>
                        </p:par>
                      </p:childTnLst>
                    </p:cTn>
                  </p:par>
                  <p:par>
                    <p:cTn id="121" fill="hold">
                      <p:stCondLst>
                        <p:cond delay="indefinite"/>
                      </p:stCondLst>
                      <p:childTnLst>
                        <p:par>
                          <p:cTn id="122" fill="hold">
                            <p:stCondLst>
                              <p:cond delay="0"/>
                            </p:stCondLst>
                            <p:childTnLst>
                              <p:par>
                                <p:cTn id="123" presetID="24" presetClass="emph" presetSubtype="0" fill="hold" grpId="0" nodeType="clickEffect">
                                  <p:stCondLst>
                                    <p:cond delay="0"/>
                                  </p:stCondLst>
                                  <p:childTnLst>
                                    <p:animClr clrSpc="hsl" dir="cw">
                                      <p:cBhvr override="childStyle">
                                        <p:cTn id="124" dur="500" fill="hold"/>
                                        <p:tgtEl>
                                          <p:spTgt spid="27"/>
                                        </p:tgtEl>
                                        <p:attrNameLst>
                                          <p:attrName>style.color</p:attrName>
                                        </p:attrNameLst>
                                      </p:cBhvr>
                                      <p:by>
                                        <p:hsl h="0" s="-12549" l="-25098"/>
                                      </p:by>
                                    </p:animClr>
                                    <p:animClr clrSpc="hsl" dir="cw">
                                      <p:cBhvr>
                                        <p:cTn id="125" dur="500" fill="hold"/>
                                        <p:tgtEl>
                                          <p:spTgt spid="27"/>
                                        </p:tgtEl>
                                        <p:attrNameLst>
                                          <p:attrName>fillcolor</p:attrName>
                                        </p:attrNameLst>
                                      </p:cBhvr>
                                      <p:by>
                                        <p:hsl h="0" s="-12549" l="-25098"/>
                                      </p:by>
                                    </p:animClr>
                                    <p:animClr clrSpc="hsl" dir="cw">
                                      <p:cBhvr>
                                        <p:cTn id="126" dur="500" fill="hold"/>
                                        <p:tgtEl>
                                          <p:spTgt spid="27"/>
                                        </p:tgtEl>
                                        <p:attrNameLst>
                                          <p:attrName>stroke.color</p:attrName>
                                        </p:attrNameLst>
                                      </p:cBhvr>
                                      <p:by>
                                        <p:hsl h="0" s="-12549" l="-25098"/>
                                      </p:by>
                                    </p:animClr>
                                    <p:set>
                                      <p:cBhvr>
                                        <p:cTn id="127" dur="500" fill="hold"/>
                                        <p:tgtEl>
                                          <p:spTgt spid="27"/>
                                        </p:tgtEl>
                                        <p:attrNameLst>
                                          <p:attrName>fill.type</p:attrName>
                                        </p:attrNameLst>
                                      </p:cBhvr>
                                      <p:to>
                                        <p:strVal val="solid"/>
                                      </p:to>
                                    </p:set>
                                  </p:childTnLst>
                                </p:cTn>
                              </p:par>
                            </p:childTnLst>
                          </p:cTn>
                        </p:par>
                        <p:par>
                          <p:cTn id="128" fill="hold">
                            <p:stCondLst>
                              <p:cond delay="500"/>
                            </p:stCondLst>
                            <p:childTnLst>
                              <p:par>
                                <p:cTn id="129" presetID="1" presetClass="exit" presetSubtype="0" fill="hold" nodeType="afterEffect">
                                  <p:stCondLst>
                                    <p:cond delay="0"/>
                                  </p:stCondLst>
                                  <p:childTnLst>
                                    <p:set>
                                      <p:cBhvr>
                                        <p:cTn id="130" dur="1" fill="hold">
                                          <p:stCondLst>
                                            <p:cond delay="0"/>
                                          </p:stCondLst>
                                        </p:cTn>
                                        <p:tgtEl>
                                          <p:spTgt spid="143"/>
                                        </p:tgtEl>
                                        <p:attrNameLst>
                                          <p:attrName>style.visibility</p:attrName>
                                        </p:attrNameLst>
                                      </p:cBhvr>
                                      <p:to>
                                        <p:strVal val="hidden"/>
                                      </p:to>
                                    </p:set>
                                  </p:childTnLst>
                                </p:cTn>
                              </p:par>
                            </p:childTnLst>
                          </p:cTn>
                        </p:par>
                        <p:par>
                          <p:cTn id="131" fill="hold">
                            <p:stCondLst>
                              <p:cond delay="500"/>
                            </p:stCondLst>
                            <p:childTnLst>
                              <p:par>
                                <p:cTn id="132" presetID="1" presetClass="exit" presetSubtype="0" fill="hold" grpId="2" nodeType="afterEffect">
                                  <p:stCondLst>
                                    <p:cond delay="0"/>
                                  </p:stCondLst>
                                  <p:childTnLst>
                                    <p:set>
                                      <p:cBhvr>
                                        <p:cTn id="133" dur="1" fill="hold">
                                          <p:stCondLst>
                                            <p:cond delay="0"/>
                                          </p:stCondLst>
                                        </p:cTn>
                                        <p:tgtEl>
                                          <p:spTgt spid="131"/>
                                        </p:tgtEl>
                                        <p:attrNameLst>
                                          <p:attrName>style.visibility</p:attrName>
                                        </p:attrNameLst>
                                      </p:cBhvr>
                                      <p:to>
                                        <p:strVal val="hidden"/>
                                      </p:to>
                                    </p:set>
                                  </p:childTnLst>
                                </p:cTn>
                              </p:par>
                            </p:childTnLst>
                          </p:cTn>
                        </p:par>
                        <p:par>
                          <p:cTn id="134" fill="hold">
                            <p:stCondLst>
                              <p:cond delay="500"/>
                            </p:stCondLst>
                            <p:childTnLst>
                              <p:par>
                                <p:cTn id="135" presetID="1" presetClass="exit" presetSubtype="0" fill="hold" nodeType="afterEffect">
                                  <p:stCondLst>
                                    <p:cond delay="0"/>
                                  </p:stCondLst>
                                  <p:childTnLst>
                                    <p:set>
                                      <p:cBhvr>
                                        <p:cTn id="136" dur="1" fill="hold">
                                          <p:stCondLst>
                                            <p:cond delay="0"/>
                                          </p:stCondLst>
                                        </p:cTn>
                                        <p:tgtEl>
                                          <p:spTgt spid="144"/>
                                        </p:tgtEl>
                                        <p:attrNameLst>
                                          <p:attrName>style.visibility</p:attrName>
                                        </p:attrNameLst>
                                      </p:cBhvr>
                                      <p:to>
                                        <p:strVal val="hidden"/>
                                      </p:to>
                                    </p:set>
                                  </p:childTnLst>
                                </p:cTn>
                              </p:par>
                            </p:childTnLst>
                          </p:cTn>
                        </p:par>
                        <p:par>
                          <p:cTn id="137" fill="hold">
                            <p:stCondLst>
                              <p:cond delay="500"/>
                            </p:stCondLst>
                            <p:childTnLst>
                              <p:par>
                                <p:cTn id="138" presetID="1" presetClass="exit" presetSubtype="0" fill="hold" nodeType="afterEffect">
                                  <p:stCondLst>
                                    <p:cond delay="0"/>
                                  </p:stCondLst>
                                  <p:childTnLst>
                                    <p:set>
                                      <p:cBhvr>
                                        <p:cTn id="139" dur="1" fill="hold">
                                          <p:stCondLst>
                                            <p:cond delay="0"/>
                                          </p:stCondLst>
                                        </p:cTn>
                                        <p:tgtEl>
                                          <p:spTgt spid="73739"/>
                                        </p:tgtEl>
                                        <p:attrNameLst>
                                          <p:attrName>style.visibility</p:attrName>
                                        </p:attrNameLst>
                                      </p:cBhvr>
                                      <p:to>
                                        <p:strVal val="hidden"/>
                                      </p:to>
                                    </p:set>
                                  </p:childTnLst>
                                </p:cTn>
                              </p:par>
                            </p:childTnLst>
                          </p:cTn>
                        </p:par>
                        <p:par>
                          <p:cTn id="140" fill="hold">
                            <p:stCondLst>
                              <p:cond delay="500"/>
                            </p:stCondLst>
                            <p:childTnLst>
                              <p:par>
                                <p:cTn id="141" presetID="17" presetClass="entr" presetSubtype="10" fill="hold" nodeType="afterEffect">
                                  <p:stCondLst>
                                    <p:cond delay="0"/>
                                  </p:stCondLst>
                                  <p:childTnLst>
                                    <p:set>
                                      <p:cBhvr>
                                        <p:cTn id="142" dur="1" fill="hold">
                                          <p:stCondLst>
                                            <p:cond delay="0"/>
                                          </p:stCondLst>
                                        </p:cTn>
                                        <p:tgtEl>
                                          <p:spTgt spid="73741"/>
                                        </p:tgtEl>
                                        <p:attrNameLst>
                                          <p:attrName>style.visibility</p:attrName>
                                        </p:attrNameLst>
                                      </p:cBhvr>
                                      <p:to>
                                        <p:strVal val="visible"/>
                                      </p:to>
                                    </p:set>
                                    <p:anim calcmode="lin" valueType="num">
                                      <p:cBhvr>
                                        <p:cTn id="143" dur="500" fill="hold"/>
                                        <p:tgtEl>
                                          <p:spTgt spid="73741"/>
                                        </p:tgtEl>
                                        <p:attrNameLst>
                                          <p:attrName>ppt_w</p:attrName>
                                        </p:attrNameLst>
                                      </p:cBhvr>
                                      <p:tavLst>
                                        <p:tav tm="0">
                                          <p:val>
                                            <p:fltVal val="0"/>
                                          </p:val>
                                        </p:tav>
                                        <p:tav tm="100000">
                                          <p:val>
                                            <p:strVal val="#ppt_w"/>
                                          </p:val>
                                        </p:tav>
                                      </p:tavLst>
                                    </p:anim>
                                    <p:anim calcmode="lin" valueType="num">
                                      <p:cBhvr>
                                        <p:cTn id="144" dur="500" fill="hold"/>
                                        <p:tgtEl>
                                          <p:spTgt spid="737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P spid="27" grpId="0" animBg="1"/>
      <p:bldP spid="108" grpId="0"/>
      <p:bldP spid="131" grpId="0"/>
      <p:bldP spid="131" grpId="1"/>
      <p:bldP spid="131"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528" y="1709236"/>
            <a:ext cx="9144000" cy="1107996"/>
          </a:xfrm>
          <a:prstGeom prst="rect">
            <a:avLst/>
          </a:prstGeom>
          <a:noFill/>
        </p:spPr>
        <p:txBody>
          <a:bodyPr wrap="square" rtlCol="0">
            <a:spAutoFit/>
          </a:bodyPr>
          <a:lstStyle/>
          <a:p>
            <a:pPr algn="ctr">
              <a:lnSpc>
                <a:spcPct val="150000"/>
              </a:lnSpc>
            </a:pPr>
            <a:r>
              <a:rPr lang="zh-CN" altLang="en-US" sz="4400" dirty="0">
                <a:latin typeface="微软雅黑" panose="020B0503020204020204" pitchFamily="34" charset="-122"/>
                <a:ea typeface="微软雅黑" panose="020B0503020204020204" pitchFamily="34" charset="-122"/>
              </a:rPr>
              <a:t>当前网络安全环境趋势</a:t>
            </a:r>
            <a:endParaRPr lang="en-US" altLang="zh-CN" sz="4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2600" y="901700"/>
            <a:ext cx="914400" cy="3314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最近一周国内安全基本态势</a:t>
            </a:r>
            <a:endParaRPr lang="zh-CN" altLang="en-US" b="1" dirty="0">
              <a:solidFill>
                <a:schemeClr val="tx1"/>
              </a:solidFill>
            </a:endParaRPr>
          </a:p>
        </p:txBody>
      </p:sp>
      <p:pic>
        <p:nvPicPr>
          <p:cNvPr id="3" name="图片 2"/>
          <p:cNvPicPr>
            <a:picLocks noChangeAspect="1"/>
          </p:cNvPicPr>
          <p:nvPr/>
        </p:nvPicPr>
        <p:blipFill>
          <a:blip r:embed="rId1"/>
          <a:stretch>
            <a:fillRect/>
          </a:stretch>
        </p:blipFill>
        <p:spPr>
          <a:xfrm>
            <a:off x="1397000" y="157913"/>
            <a:ext cx="3751143" cy="4652985"/>
          </a:xfrm>
          <a:prstGeom prst="rect">
            <a:avLst/>
          </a:prstGeom>
        </p:spPr>
      </p:pic>
      <p:pic>
        <p:nvPicPr>
          <p:cNvPr id="4" name="图片 3"/>
          <p:cNvPicPr>
            <a:picLocks noChangeAspect="1"/>
          </p:cNvPicPr>
          <p:nvPr/>
        </p:nvPicPr>
        <p:blipFill>
          <a:blip r:embed="rId2"/>
          <a:stretch>
            <a:fillRect/>
          </a:stretch>
        </p:blipFill>
        <p:spPr>
          <a:xfrm>
            <a:off x="5205808" y="157913"/>
            <a:ext cx="3513257" cy="4745832"/>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99332" y="1023436"/>
            <a:ext cx="7128792" cy="2585323"/>
          </a:xfrm>
          <a:prstGeom prst="rect">
            <a:avLst/>
          </a:prstGeom>
          <a:noFill/>
        </p:spPr>
        <p:txBody>
          <a:bodyPr wrap="square" rtlCol="0">
            <a:spAutoFit/>
          </a:bodyPr>
          <a:lstStyle/>
          <a:p>
            <a:pPr marL="354330">
              <a:lnSpc>
                <a:spcPct val="150000"/>
              </a:lnSpc>
              <a:buFont typeface="Arial" panose="020B0604020202090204" pitchFamily="34" charset="0"/>
              <a:buChar char="•"/>
            </a:pPr>
            <a:r>
              <a:rPr lang="zh-CN" altLang="en-US" sz="3200" b="1" dirty="0">
                <a:latin typeface="微软雅黑" panose="020B0503020204020204" pitchFamily="34" charset="-122"/>
                <a:ea typeface="微软雅黑" panose="020B0503020204020204" pitchFamily="34" charset="-122"/>
              </a:rPr>
              <a:t>   攻击者转变增加安全威胁</a:t>
            </a:r>
            <a:endParaRPr lang="en-US" altLang="zh-CN" sz="3200" b="1" dirty="0">
              <a:latin typeface="微软雅黑" panose="020B0503020204020204" pitchFamily="34" charset="-122"/>
              <a:ea typeface="微软雅黑" panose="020B0503020204020204" pitchFamily="34" charset="-122"/>
            </a:endParaRPr>
          </a:p>
          <a:p>
            <a:pPr marL="354330">
              <a:lnSpc>
                <a:spcPct val="150000"/>
              </a:lnSpc>
              <a:buFont typeface="Arial" panose="020B0604020202090204" pitchFamily="34" charset="0"/>
              <a:buChar char="•"/>
            </a:pPr>
            <a:endParaRPr lang="en-US" altLang="zh-CN" sz="3200" b="1" dirty="0">
              <a:latin typeface="微软雅黑" panose="020B0503020204020204" pitchFamily="34" charset="-122"/>
              <a:ea typeface="微软雅黑" panose="020B0503020204020204" pitchFamily="34" charset="-122"/>
            </a:endParaRPr>
          </a:p>
          <a:p>
            <a:pPr marL="354330">
              <a:lnSpc>
                <a:spcPct val="150000"/>
              </a:lnSpc>
              <a:buFont typeface="Arial" panose="020B0604020202090204" pitchFamily="34" charset="0"/>
              <a:buChar char="•"/>
              <a:tabLst>
                <a:tab pos="353695" algn="l"/>
              </a:tabLst>
            </a:pPr>
            <a:r>
              <a:rPr lang="zh-CN" altLang="en-US" sz="3200" b="1" dirty="0">
                <a:latin typeface="微软雅黑" panose="020B0503020204020204" pitchFamily="34" charset="-122"/>
                <a:ea typeface="微软雅黑" panose="020B0503020204020204" pitchFamily="34" charset="-122"/>
              </a:rPr>
              <a:t>   新技术应用导致的风险</a:t>
            </a:r>
            <a:endParaRPr lang="en-US" altLang="zh-CN" sz="3200" b="1" dirty="0">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14975" y="333796"/>
            <a:ext cx="4211231" cy="461345"/>
          </a:xfrm>
          <a:prstGeom prst="rect">
            <a:avLst/>
          </a:prstGeom>
          <a:noFill/>
        </p:spPr>
        <p:txBody>
          <a:bodyPr wrap="square" rtlCol="0" anchor="t">
            <a:spAutoFit/>
          </a:bodyPr>
          <a:lstStyle/>
          <a:p>
            <a:r>
              <a:rPr lang="zh-CN" altLang="en-US" sz="2400" b="1" dirty="0">
                <a:solidFill>
                  <a:srgbClr val="1F2A66"/>
                </a:solidFill>
              </a:rPr>
              <a:t>什么是</a:t>
            </a:r>
            <a:r>
              <a:rPr lang="en-US" altLang="zh-CN" sz="2400" b="1" dirty="0">
                <a:solidFill>
                  <a:srgbClr val="1F2A66"/>
                </a:solidFill>
              </a:rPr>
              <a:t>APT</a:t>
            </a:r>
            <a:r>
              <a:rPr lang="zh-CN" altLang="en-US" sz="2400" b="1" dirty="0">
                <a:solidFill>
                  <a:srgbClr val="1F2A66"/>
                </a:solidFill>
              </a:rPr>
              <a:t>？</a:t>
            </a:r>
            <a:endParaRPr lang="zh-CN" altLang="en-US" sz="2400" b="1" dirty="0">
              <a:solidFill>
                <a:srgbClr val="1F2A66"/>
              </a:solidFill>
            </a:endParaRPr>
          </a:p>
        </p:txBody>
      </p:sp>
      <p:sp>
        <p:nvSpPr>
          <p:cNvPr id="78" name="矩形 77"/>
          <p:cNvSpPr/>
          <p:nvPr/>
        </p:nvSpPr>
        <p:spPr bwMode="auto">
          <a:xfrm>
            <a:off x="642980" y="702158"/>
            <a:ext cx="7894157" cy="711262"/>
          </a:xfrm>
          <a:prstGeom prst="rect">
            <a:avLst/>
          </a:prstGeom>
          <a:noFill/>
          <a:ln w="12700">
            <a:noFill/>
            <a:miter lim="400000"/>
          </a:ln>
        </p:spPr>
        <p:txBody>
          <a:bodyPr lIns="35480" tIns="35480" rIns="35480" bIns="35480" anchor="ctr"/>
          <a:lstStyle/>
          <a:p>
            <a:pPr defTabSz="913130" fontAlgn="base">
              <a:spcBef>
                <a:spcPct val="0"/>
              </a:spcBef>
              <a:spcAft>
                <a:spcPct val="0"/>
              </a:spcAft>
              <a:buSzPct val="74000"/>
              <a:defRPr/>
            </a:pP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Advanced Persistent Threat，</a:t>
            </a:r>
            <a:r>
              <a:rPr kumimoji="1" lang="zh-CN" altLang="en-US" sz="1400" dirty="0">
                <a:solidFill>
                  <a:srgbClr val="DE242F"/>
                </a:solidFill>
                <a:latin typeface="微软雅黑" panose="020B0503020204020204" pitchFamily="34" charset="-122"/>
                <a:ea typeface="微软雅黑" panose="020B0503020204020204" pitchFamily="34" charset="-122"/>
                <a:cs typeface="微软雅黑" panose="020B0503020204020204" pitchFamily="34" charset="-122"/>
                <a:sym typeface="+mn-ea"/>
              </a:rPr>
              <a:t>高级持续性威胁</a:t>
            </a:r>
            <a:r>
              <a:rPr kumimoji="1"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堪称是在网络空间里进行的军事对抗。</a:t>
            </a:r>
            <a:endPar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79" name="组合 78"/>
          <p:cNvGrpSpPr/>
          <p:nvPr/>
        </p:nvGrpSpPr>
        <p:grpSpPr>
          <a:xfrm>
            <a:off x="5140283" y="1528919"/>
            <a:ext cx="713972" cy="713972"/>
            <a:chOff x="10081" y="5231"/>
            <a:chExt cx="2234" cy="2234"/>
          </a:xfrm>
        </p:grpSpPr>
        <p:sp>
          <p:nvSpPr>
            <p:cNvPr id="80" name="椭圆 79"/>
            <p:cNvSpPr/>
            <p:nvPr/>
          </p:nvSpPr>
          <p:spPr>
            <a:xfrm>
              <a:off x="10081" y="5231"/>
              <a:ext cx="2234" cy="2234"/>
            </a:xfrm>
            <a:prstGeom prst="ellipse">
              <a:avLst/>
            </a:prstGeom>
            <a:noFill/>
            <a:ln w="25400" cap="flat" cmpd="sng" algn="ctr">
              <a:solidFill>
                <a:srgbClr val="DE232E"/>
              </a:solid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10300" y="5629"/>
              <a:ext cx="1799" cy="1636"/>
            </a:xfrm>
            <a:prstGeom prst="rect">
              <a:avLst/>
            </a:prstGeom>
            <a:noFill/>
          </p:spPr>
          <p:txBody>
            <a:bodyPr wrap="square" rtlCol="0">
              <a:spAutoFit/>
            </a:body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目标</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明确</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5130766" y="2319685"/>
            <a:ext cx="713972" cy="713972"/>
            <a:chOff x="10081" y="5231"/>
            <a:chExt cx="2234" cy="2234"/>
          </a:xfrm>
        </p:grpSpPr>
        <p:sp>
          <p:nvSpPr>
            <p:cNvPr id="83" name="椭圆 82"/>
            <p:cNvSpPr/>
            <p:nvPr/>
          </p:nvSpPr>
          <p:spPr>
            <a:xfrm>
              <a:off x="10081" y="5231"/>
              <a:ext cx="2234" cy="2234"/>
            </a:xfrm>
            <a:prstGeom prst="ellipse">
              <a:avLst/>
            </a:prstGeom>
            <a:noFill/>
            <a:ln w="25400" cap="flat" cmpd="sng" algn="ctr">
              <a:solidFill>
                <a:srgbClr val="1D2087"/>
              </a:solid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10296" y="5627"/>
              <a:ext cx="1799" cy="1636"/>
            </a:xfrm>
            <a:prstGeom prst="rect">
              <a:avLst/>
            </a:prstGeom>
            <a:noFill/>
          </p:spPr>
          <p:txBody>
            <a:bodyPr wrap="square" rtlCol="0">
              <a:spAutoFit/>
            </a:body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手段高级</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5130766" y="3107683"/>
            <a:ext cx="713972" cy="713972"/>
            <a:chOff x="10081" y="5231"/>
            <a:chExt cx="2234" cy="2234"/>
          </a:xfrm>
        </p:grpSpPr>
        <p:sp>
          <p:nvSpPr>
            <p:cNvPr id="86" name="椭圆 85"/>
            <p:cNvSpPr/>
            <p:nvPr/>
          </p:nvSpPr>
          <p:spPr>
            <a:xfrm>
              <a:off x="10081" y="5231"/>
              <a:ext cx="2234" cy="2234"/>
            </a:xfrm>
            <a:prstGeom prst="ellipse">
              <a:avLst/>
            </a:prstGeom>
            <a:noFill/>
            <a:ln w="25400" cap="flat" cmpd="sng" algn="ctr">
              <a:solidFill>
                <a:srgbClr val="DE232E"/>
              </a:solid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10298" y="5716"/>
              <a:ext cx="1799" cy="1636"/>
            </a:xfrm>
            <a:prstGeom prst="rect">
              <a:avLst/>
            </a:prstGeom>
            <a:noFill/>
          </p:spPr>
          <p:txBody>
            <a:bodyPr wrap="square" rtlCol="0">
              <a:spAutoFit/>
            </a:bodyPr>
            <a:lstStyle/>
            <a:p>
              <a:pPr algn="ct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mn-ea"/>
                </a:rPr>
                <a:t>持续</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mn-ea"/>
                </a:rPr>
                <a:t>攻击</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sp>
        <p:nvSpPr>
          <p:cNvPr id="88" name="矩形 87"/>
          <p:cNvSpPr/>
          <p:nvPr/>
        </p:nvSpPr>
        <p:spPr bwMode="auto">
          <a:xfrm>
            <a:off x="5955281" y="1420691"/>
            <a:ext cx="2660594" cy="835521"/>
          </a:xfrm>
          <a:prstGeom prst="rect">
            <a:avLst/>
          </a:prstGeom>
          <a:noFill/>
          <a:ln w="12700">
            <a:noFill/>
            <a:miter lim="400000"/>
          </a:ln>
        </p:spPr>
        <p:txBody>
          <a:bodyPr lIns="35480" tIns="35480" rIns="35480" bIns="35480" anchor="ctr"/>
          <a:lstStyle/>
          <a:p>
            <a:pPr marL="317500" indent="-317500" defTabSz="913130" fontAlgn="base">
              <a:spcBef>
                <a:spcPct val="0"/>
              </a:spcBef>
              <a:spcAft>
                <a:spcPct val="0"/>
              </a:spcAft>
              <a:buSzPct val="74000"/>
              <a:buFont typeface="Wingdings" panose="05000000000000000000" pitchFamily="2" charset="2"/>
              <a:buChar char="l"/>
              <a:defRPr/>
            </a:pPr>
            <a:endParaRPr kumimoji="1"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defTabSz="913130" fontAlgn="base">
              <a:spcBef>
                <a:spcPct val="0"/>
              </a:spcBef>
              <a:spcAft>
                <a:spcPct val="0"/>
              </a:spcAft>
              <a:buSzPct val="74000"/>
              <a:defRPr/>
            </a:pPr>
            <a:r>
              <a:rPr kumimoji="1"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高价值信息系统：国家级的，关乎国利民生的，经济价值高的</a:t>
            </a:r>
            <a:endParaRPr kumimoji="1"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marL="317500" indent="-317500" defTabSz="913130" fontAlgn="base">
              <a:spcBef>
                <a:spcPct val="0"/>
              </a:spcBef>
              <a:spcAft>
                <a:spcPct val="0"/>
              </a:spcAft>
              <a:buSzPct val="74000"/>
              <a:buFont typeface="Wingdings" panose="05000000000000000000" pitchFamily="2" charset="2"/>
              <a:buChar char="l"/>
              <a:defRPr/>
            </a:pPr>
            <a:endParaRPr kumimoji="1"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
        <p:nvSpPr>
          <p:cNvPr id="89" name="矩形 88"/>
          <p:cNvSpPr/>
          <p:nvPr/>
        </p:nvSpPr>
        <p:spPr bwMode="auto">
          <a:xfrm>
            <a:off x="5966065" y="2212091"/>
            <a:ext cx="2649809" cy="835521"/>
          </a:xfrm>
          <a:prstGeom prst="rect">
            <a:avLst/>
          </a:prstGeom>
          <a:noFill/>
          <a:ln w="12700">
            <a:noFill/>
            <a:miter lim="400000"/>
          </a:ln>
        </p:spPr>
        <p:txBody>
          <a:bodyPr lIns="35480" tIns="35480" rIns="35480" bIns="35480" anchor="ctr"/>
          <a:lstStyle/>
          <a:p>
            <a:pPr defTabSz="913130" fontAlgn="base">
              <a:spcBef>
                <a:spcPct val="0"/>
              </a:spcBef>
              <a:spcAft>
                <a:spcPct val="0"/>
              </a:spcAft>
              <a:buSzPct val="74000"/>
              <a:defRPr/>
            </a:pPr>
            <a:r>
              <a:rPr kumimoji="1"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组合拳：利用</a:t>
            </a:r>
            <a:r>
              <a:rPr kumimoji="1"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0day</a:t>
            </a:r>
            <a:r>
              <a:rPr kumimoji="1"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漏洞利用，结合社交工程学</a:t>
            </a:r>
            <a:endParaRPr kumimoji="1"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90" name="组合 89"/>
          <p:cNvGrpSpPr/>
          <p:nvPr/>
        </p:nvGrpSpPr>
        <p:grpSpPr>
          <a:xfrm>
            <a:off x="5130132" y="3899039"/>
            <a:ext cx="713972" cy="713972"/>
            <a:chOff x="10081" y="5231"/>
            <a:chExt cx="2234" cy="2234"/>
          </a:xfrm>
        </p:grpSpPr>
        <p:sp>
          <p:nvSpPr>
            <p:cNvPr id="91" name="椭圆 90"/>
            <p:cNvSpPr/>
            <p:nvPr/>
          </p:nvSpPr>
          <p:spPr>
            <a:xfrm>
              <a:off x="10081" y="5231"/>
              <a:ext cx="2234" cy="2234"/>
            </a:xfrm>
            <a:prstGeom prst="ellipse">
              <a:avLst/>
            </a:prstGeom>
            <a:noFill/>
            <a:ln w="25400" cap="flat" cmpd="sng" algn="ctr">
              <a:solidFill>
                <a:srgbClr val="1D2087"/>
              </a:solid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10298" y="5629"/>
              <a:ext cx="1799" cy="1636"/>
            </a:xfrm>
            <a:prstGeom prst="rect">
              <a:avLst/>
            </a:prstGeom>
            <a:noFill/>
          </p:spPr>
          <p:txBody>
            <a:bodyPr wrap="square" rtlCol="0">
              <a:spAutoFit/>
            </a:body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rPr>
                <a:t>长期潜伏</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sp>
        <p:nvSpPr>
          <p:cNvPr id="93" name="矩形 92"/>
          <p:cNvSpPr/>
          <p:nvPr/>
        </p:nvSpPr>
        <p:spPr bwMode="auto">
          <a:xfrm>
            <a:off x="5955914" y="3822532"/>
            <a:ext cx="2430966" cy="835521"/>
          </a:xfrm>
          <a:prstGeom prst="rect">
            <a:avLst/>
          </a:prstGeom>
          <a:noFill/>
          <a:ln w="12700">
            <a:noFill/>
            <a:miter lim="400000"/>
          </a:ln>
        </p:spPr>
        <p:txBody>
          <a:bodyPr lIns="35480" tIns="35480" rIns="35480" bIns="35480" anchor="ctr"/>
          <a:lstStyle/>
          <a:p>
            <a:pPr marL="317500" indent="-317500" defTabSz="913130" fontAlgn="base">
              <a:spcBef>
                <a:spcPct val="0"/>
              </a:spcBef>
              <a:spcAft>
                <a:spcPct val="0"/>
              </a:spcAft>
              <a:buSzPct val="74000"/>
              <a:buFont typeface="Wingdings" panose="05000000000000000000" pitchFamily="2" charset="2"/>
              <a:buChar char="l"/>
              <a:defRPr/>
            </a:pPr>
            <a:endParaRPr kumimoji="1"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defTabSz="913130" fontAlgn="base">
              <a:spcBef>
                <a:spcPct val="0"/>
              </a:spcBef>
              <a:spcAft>
                <a:spcPct val="0"/>
              </a:spcAft>
              <a:buSzPct val="74000"/>
              <a:defRPr/>
            </a:pPr>
            <a:r>
              <a:rPr kumimoji="1"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定制恶意软件，通过变形、加密等技术逃避检测，在目标系统内部不断扩散</a:t>
            </a:r>
            <a:endParaRPr kumimoji="1"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pic>
        <p:nvPicPr>
          <p:cNvPr id="94" name="Picture 2"/>
          <p:cNvPicPr>
            <a:picLocks noChangeAspect="1" noChangeArrowheads="1"/>
          </p:cNvPicPr>
          <p:nvPr/>
        </p:nvPicPr>
        <p:blipFill rotWithShape="1">
          <a:blip r:embed="rId1">
            <a:lum bright="-6000"/>
            <a:extLst>
              <a:ext uri="{28A0092B-C50C-407E-A947-70E740481C1C}">
                <a14:useLocalDpi xmlns:a14="http://schemas.microsoft.com/office/drawing/2010/main" val="0"/>
              </a:ext>
            </a:extLst>
          </a:blip>
          <a:srcRect l="28196" t="49562" r="45130"/>
          <a:stretch>
            <a:fillRect/>
          </a:stretch>
        </p:blipFill>
        <p:spPr bwMode="auto">
          <a:xfrm>
            <a:off x="514975" y="1780398"/>
            <a:ext cx="1795511" cy="209734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8504" t="13609" r="25263" b="20188"/>
          <a:stretch>
            <a:fillRect/>
          </a:stretch>
        </p:blipFill>
        <p:spPr bwMode="auto">
          <a:xfrm>
            <a:off x="3100915" y="1780398"/>
            <a:ext cx="1795892" cy="2097341"/>
          </a:xfrm>
          <a:prstGeom prst="rect">
            <a:avLst/>
          </a:prstGeom>
          <a:noFill/>
          <a:extLst>
            <a:ext uri="{909E8E84-426E-40DD-AFC4-6F175D3DCCD1}">
              <a14:hiddenFill xmlns:a14="http://schemas.microsoft.com/office/drawing/2010/main">
                <a:solidFill>
                  <a:srgbClr val="FFFFFF"/>
                </a:solidFill>
              </a14:hiddenFill>
            </a:ext>
          </a:extLst>
        </p:spPr>
      </p:pic>
      <p:sp>
        <p:nvSpPr>
          <p:cNvPr id="96" name="Rectangle 4"/>
          <p:cNvSpPr txBox="1">
            <a:spLocks noChangeArrowheads="1"/>
          </p:cNvSpPr>
          <p:nvPr/>
        </p:nvSpPr>
        <p:spPr bwMode="auto">
          <a:xfrm>
            <a:off x="544070" y="4153224"/>
            <a:ext cx="1490742" cy="286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559" tIns="63780" rIns="127559" bIns="6378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传统安全威胁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7" name="Rectangle 4"/>
          <p:cNvSpPr txBox="1">
            <a:spLocks noChangeArrowheads="1"/>
          </p:cNvSpPr>
          <p:nvPr/>
        </p:nvSpPr>
        <p:spPr bwMode="auto">
          <a:xfrm>
            <a:off x="3148096" y="4153224"/>
            <a:ext cx="1700769" cy="2861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7559" tIns="63780" rIns="127559" bIns="6378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高级持续性威胁</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8" name="组合 97"/>
          <p:cNvGrpSpPr/>
          <p:nvPr/>
        </p:nvGrpSpPr>
        <p:grpSpPr>
          <a:xfrm>
            <a:off x="2428759" y="2711583"/>
            <a:ext cx="422755" cy="397247"/>
            <a:chOff x="11184" y="5408"/>
            <a:chExt cx="1801" cy="1044"/>
          </a:xfrm>
          <a:noFill/>
        </p:grpSpPr>
        <p:sp>
          <p:nvSpPr>
            <p:cNvPr id="99" name="燕尾形 14"/>
            <p:cNvSpPr/>
            <p:nvPr/>
          </p:nvSpPr>
          <p:spPr>
            <a:xfrm>
              <a:off x="11184" y="5408"/>
              <a:ext cx="1045" cy="1044"/>
            </a:xfrm>
            <a:prstGeom prst="chevron">
              <a:avLst/>
            </a:prstGeom>
            <a:grpFill/>
            <a:ln w="25400" cap="flat" cmpd="sng" algn="ctr">
              <a:solidFill>
                <a:srgbClr val="DE242F"/>
              </a:solid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燕尾形 15"/>
            <p:cNvSpPr/>
            <p:nvPr/>
          </p:nvSpPr>
          <p:spPr>
            <a:xfrm>
              <a:off x="11940" y="5408"/>
              <a:ext cx="1045" cy="1044"/>
            </a:xfrm>
            <a:prstGeom prst="chevron">
              <a:avLst/>
            </a:prstGeom>
            <a:grpFill/>
            <a:ln w="25400" cap="flat" cmpd="sng" algn="ctr">
              <a:solidFill>
                <a:srgbClr val="1D2088"/>
              </a:solid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01" name="矩形 100"/>
          <p:cNvSpPr/>
          <p:nvPr/>
        </p:nvSpPr>
        <p:spPr bwMode="auto">
          <a:xfrm>
            <a:off x="5956549" y="3031177"/>
            <a:ext cx="2441116" cy="835521"/>
          </a:xfrm>
          <a:prstGeom prst="rect">
            <a:avLst/>
          </a:prstGeom>
          <a:noFill/>
          <a:ln w="12700">
            <a:noFill/>
            <a:miter lim="400000"/>
          </a:ln>
        </p:spPr>
        <p:txBody>
          <a:bodyPr lIns="35480" tIns="35480" rIns="35480" bIns="35480" anchor="ctr"/>
          <a:lstStyle/>
          <a:p>
            <a:pPr defTabSz="913130" fontAlgn="base">
              <a:spcBef>
                <a:spcPct val="0"/>
              </a:spcBef>
              <a:spcAft>
                <a:spcPct val="0"/>
              </a:spcAft>
              <a:buSzPct val="74000"/>
              <a:defRPr/>
            </a:pPr>
            <a:r>
              <a:rPr kumimoji="1"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不达到攻击目的决不罢休</a:t>
            </a:r>
            <a:endParaRPr kumimoji="1"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0" y="0"/>
            <a:ext cx="7889770" cy="462390"/>
          </a:xfrm>
        </p:spPr>
        <p:txBody>
          <a:bodyPr/>
          <a:lstStyle/>
          <a:p>
            <a:r>
              <a:rPr lang="en-US" altLang="zh-CN" dirty="0"/>
              <a:t>IT</a:t>
            </a:r>
            <a:r>
              <a:rPr lang="zh-CN" altLang="en-US" dirty="0"/>
              <a:t>技术的演变使安全越来越复杂</a:t>
            </a:r>
            <a:endParaRPr lang="zh-CN" altLang="en-US" dirty="0"/>
          </a:p>
        </p:txBody>
      </p:sp>
      <p:grpSp>
        <p:nvGrpSpPr>
          <p:cNvPr id="16387" name="组合 10"/>
          <p:cNvGrpSpPr/>
          <p:nvPr/>
        </p:nvGrpSpPr>
        <p:grpSpPr bwMode="auto">
          <a:xfrm>
            <a:off x="1529520" y="647108"/>
            <a:ext cx="2947142" cy="1723238"/>
            <a:chOff x="1059050" y="1064411"/>
            <a:chExt cx="3529618" cy="2088957"/>
          </a:xfrm>
        </p:grpSpPr>
        <p:sp>
          <p:nvSpPr>
            <p:cNvPr id="8" name="圆角矩形 7"/>
            <p:cNvSpPr/>
            <p:nvPr/>
          </p:nvSpPr>
          <p:spPr bwMode="auto">
            <a:xfrm>
              <a:off x="1059050" y="1064411"/>
              <a:ext cx="3529618" cy="2088957"/>
            </a:xfrm>
            <a:prstGeom prst="roundRect">
              <a:avLst>
                <a:gd name="adj" fmla="val 9615"/>
              </a:avLst>
            </a:prstGeom>
            <a:solidFill>
              <a:schemeClr val="bg1">
                <a:lumMod val="85000"/>
              </a:schemeClr>
            </a:solidFill>
            <a:ln w="9525" cap="flat" cmpd="sng" algn="ctr">
              <a:solidFill>
                <a:schemeClr val="bg1">
                  <a:lumMod val="95000"/>
                </a:schemeClr>
              </a:solidFill>
              <a:prstDash val="solid"/>
              <a:round/>
              <a:headEnd type="none" w="med" len="med"/>
              <a:tailEnd type="none" w="med" len="med"/>
            </a:ln>
            <a:effectLst/>
          </p:spPr>
          <p:txBody>
            <a:bodyPr/>
            <a:lstStyle/>
            <a:p>
              <a:pPr eaLnBrk="0" hangingPunct="0">
                <a:defRPr/>
              </a:pPr>
              <a:endParaRPr lang="zh-CN" altLang="en-US" sz="1350"/>
            </a:p>
          </p:txBody>
        </p:sp>
        <p:pic>
          <p:nvPicPr>
            <p:cNvPr id="123906" name="Picture 2" descr="C:\Users\l\Desktop\res04_attpic_brief.jpg"/>
            <p:cNvPicPr>
              <a:picLocks noChangeAspect="1" noChangeArrowheads="1"/>
            </p:cNvPicPr>
            <p:nvPr/>
          </p:nvPicPr>
          <p:blipFill>
            <a:blip r:embed="rId1" cstate="print"/>
            <a:srcRect/>
            <a:stretch>
              <a:fillRect/>
            </a:stretch>
          </p:blipFill>
          <p:spPr bwMode="auto">
            <a:xfrm>
              <a:off x="1059050" y="1136445"/>
              <a:ext cx="3529617" cy="1939746"/>
            </a:xfrm>
            <a:prstGeom prst="roundRect">
              <a:avLst>
                <a:gd name="adj" fmla="val 8594"/>
              </a:avLst>
            </a:prstGeom>
            <a:solidFill>
              <a:srgbClr val="FFFFFF">
                <a:shade val="85000"/>
              </a:srgbClr>
            </a:solidFill>
            <a:ln>
              <a:solidFill>
                <a:schemeClr val="bg1">
                  <a:lumMod val="95000"/>
                </a:schemeClr>
              </a:solidFill>
            </a:ln>
            <a:effectLst>
              <a:softEdge rad="31750"/>
            </a:effectLst>
          </p:spPr>
        </p:pic>
      </p:grpSp>
      <p:pic>
        <p:nvPicPr>
          <p:cNvPr id="123907" name="Picture 3" descr="C:\Users\l\Desktop\7E13CD1B282BED91F17E268909621CC2.jpg"/>
          <p:cNvPicPr>
            <a:picLocks noChangeAspect="1" noChangeArrowheads="1"/>
          </p:cNvPicPr>
          <p:nvPr/>
        </p:nvPicPr>
        <p:blipFill>
          <a:blip r:embed="rId2" cstate="print"/>
          <a:srcRect/>
          <a:stretch>
            <a:fillRect/>
          </a:stretch>
        </p:blipFill>
        <p:spPr bwMode="auto">
          <a:xfrm>
            <a:off x="4774781" y="646255"/>
            <a:ext cx="2947046" cy="1733585"/>
          </a:xfrm>
          <a:prstGeom prst="roundRect">
            <a:avLst>
              <a:gd name="adj" fmla="val 8594"/>
            </a:avLst>
          </a:prstGeom>
          <a:solidFill>
            <a:srgbClr val="FFFFFF">
              <a:shade val="85000"/>
            </a:srgbClr>
          </a:solidFill>
          <a:ln>
            <a:noFill/>
          </a:ln>
          <a:effectLst/>
        </p:spPr>
      </p:pic>
      <p:grpSp>
        <p:nvGrpSpPr>
          <p:cNvPr id="16389" name="组合 9"/>
          <p:cNvGrpSpPr/>
          <p:nvPr/>
        </p:nvGrpSpPr>
        <p:grpSpPr bwMode="auto">
          <a:xfrm>
            <a:off x="4775786" y="2814522"/>
            <a:ext cx="3005537" cy="1773290"/>
            <a:chOff x="5381031" y="4161831"/>
            <a:chExt cx="3601650" cy="2233024"/>
          </a:xfrm>
        </p:grpSpPr>
        <p:sp>
          <p:nvSpPr>
            <p:cNvPr id="9" name="圆角矩形 8"/>
            <p:cNvSpPr/>
            <p:nvPr/>
          </p:nvSpPr>
          <p:spPr bwMode="auto">
            <a:xfrm>
              <a:off x="5381031" y="4161831"/>
              <a:ext cx="3601650" cy="2233024"/>
            </a:xfrm>
            <a:prstGeom prst="roundRect">
              <a:avLst>
                <a:gd name="adj" fmla="val 9615"/>
              </a:avLst>
            </a:prstGeom>
            <a:solidFill>
              <a:schemeClr val="bg1">
                <a:lumMod val="85000"/>
              </a:schemeClr>
            </a:solidFill>
            <a:ln w="9525" cap="flat" cmpd="sng" algn="ctr">
              <a:solidFill>
                <a:schemeClr val="bg1">
                  <a:lumMod val="95000"/>
                </a:schemeClr>
              </a:solidFill>
              <a:prstDash val="solid"/>
              <a:round/>
              <a:headEnd type="none" w="med" len="med"/>
              <a:tailEnd type="none" w="med" len="med"/>
            </a:ln>
            <a:effectLst/>
          </p:spPr>
          <p:txBody>
            <a:bodyPr/>
            <a:lstStyle/>
            <a:p>
              <a:pPr eaLnBrk="0" hangingPunct="0">
                <a:defRPr/>
              </a:pPr>
              <a:endParaRPr lang="zh-CN" altLang="en-US" sz="1350"/>
            </a:p>
          </p:txBody>
        </p:sp>
        <p:pic>
          <p:nvPicPr>
            <p:cNvPr id="123908" name="Picture 4" descr="C:\Users\l\Desktop\2855282163754379123.jpg"/>
            <p:cNvPicPr>
              <a:picLocks noChangeAspect="1" noChangeArrowheads="1"/>
            </p:cNvPicPr>
            <p:nvPr/>
          </p:nvPicPr>
          <p:blipFill>
            <a:blip r:embed="rId3" cstate="print"/>
            <a:srcRect t="4478" b="12900"/>
            <a:stretch>
              <a:fillRect/>
            </a:stretch>
          </p:blipFill>
          <p:spPr bwMode="auto">
            <a:xfrm>
              <a:off x="5453064" y="4161831"/>
              <a:ext cx="3457584" cy="2233023"/>
            </a:xfrm>
            <a:prstGeom prst="roundRect">
              <a:avLst>
                <a:gd name="adj" fmla="val 8594"/>
              </a:avLst>
            </a:prstGeom>
            <a:solidFill>
              <a:srgbClr val="FFFFFF">
                <a:shade val="85000"/>
              </a:srgbClr>
            </a:solidFill>
            <a:ln>
              <a:noFill/>
            </a:ln>
            <a:effectLst>
              <a:softEdge rad="31750"/>
            </a:effectLst>
          </p:spPr>
        </p:pic>
      </p:grpSp>
      <p:pic>
        <p:nvPicPr>
          <p:cNvPr id="123909" name="Picture 5" descr="C:\Users\l\Desktop\6d8ff79b74aebf34460732966e135ac1.jpg"/>
          <p:cNvPicPr>
            <a:picLocks noChangeAspect="1" noChangeArrowheads="1"/>
          </p:cNvPicPr>
          <p:nvPr/>
        </p:nvPicPr>
        <p:blipFill>
          <a:blip r:embed="rId4" cstate="print"/>
          <a:srcRect/>
          <a:stretch>
            <a:fillRect/>
          </a:stretch>
        </p:blipFill>
        <p:spPr bwMode="auto">
          <a:xfrm>
            <a:off x="1530294" y="2799030"/>
            <a:ext cx="2940315" cy="1766780"/>
          </a:xfrm>
          <a:prstGeom prst="roundRect">
            <a:avLst>
              <a:gd name="adj" fmla="val 8594"/>
            </a:avLst>
          </a:prstGeom>
          <a:solidFill>
            <a:srgbClr val="FFFFFF">
              <a:shade val="85000"/>
            </a:srgbClr>
          </a:solidFill>
          <a:ln>
            <a:noFill/>
          </a:ln>
          <a:effectLst/>
        </p:spPr>
      </p:pic>
      <p:sp>
        <p:nvSpPr>
          <p:cNvPr id="12" name="TextBox 11"/>
          <p:cNvSpPr txBox="1"/>
          <p:nvPr/>
        </p:nvSpPr>
        <p:spPr>
          <a:xfrm>
            <a:off x="5113045" y="4637865"/>
            <a:ext cx="2366646" cy="242811"/>
          </a:xfrm>
          <a:prstGeom prst="rect">
            <a:avLst/>
          </a:prstGeom>
          <a:noFill/>
        </p:spPr>
        <p:txBody>
          <a:bodyPr wrap="none" lIns="57454" tIns="28728" rIns="57454" bIns="28728">
            <a:spAutoFit/>
          </a:bodyPr>
          <a:lstStyle/>
          <a:p>
            <a:pPr>
              <a:defRPr/>
            </a:pPr>
            <a:r>
              <a:rPr lang="zh-CN" altLang="en-US" sz="1200" b="1" dirty="0">
                <a:solidFill>
                  <a:srgbClr val="FF0000"/>
                </a:solidFill>
                <a:latin typeface="+mn-ea"/>
              </a:rPr>
              <a:t>外包合作：</a:t>
            </a:r>
            <a:r>
              <a:rPr lang="zh-CN" altLang="en-US" sz="1050" dirty="0">
                <a:latin typeface="+mn-ea"/>
              </a:rPr>
              <a:t>使内部风险管理更加复杂</a:t>
            </a:r>
            <a:endParaRPr lang="zh-CN" altLang="en-US" sz="1050" dirty="0">
              <a:latin typeface="+mn-ea"/>
            </a:endParaRPr>
          </a:p>
        </p:txBody>
      </p:sp>
      <p:sp>
        <p:nvSpPr>
          <p:cNvPr id="13" name="TextBox 12"/>
          <p:cNvSpPr txBox="1"/>
          <p:nvPr/>
        </p:nvSpPr>
        <p:spPr>
          <a:xfrm>
            <a:off x="1759523" y="2413248"/>
            <a:ext cx="2347410" cy="242811"/>
          </a:xfrm>
          <a:prstGeom prst="rect">
            <a:avLst/>
          </a:prstGeom>
          <a:noFill/>
        </p:spPr>
        <p:txBody>
          <a:bodyPr wrap="none" lIns="57454" tIns="28728" rIns="57454" bIns="28728">
            <a:spAutoFit/>
          </a:bodyPr>
          <a:lstStyle/>
          <a:p>
            <a:pPr>
              <a:defRPr/>
            </a:pPr>
            <a:r>
              <a:rPr lang="zh-CN" altLang="en-US" sz="1200" b="1" dirty="0">
                <a:solidFill>
                  <a:srgbClr val="FF0000"/>
                </a:solidFill>
                <a:latin typeface="+mn-ea"/>
              </a:rPr>
              <a:t>云计算：</a:t>
            </a:r>
            <a:r>
              <a:rPr lang="zh-CN" altLang="en-US" sz="1050" dirty="0">
                <a:latin typeface="+mn-ea"/>
              </a:rPr>
              <a:t>打破了传统的网络边界防护</a:t>
            </a:r>
            <a:endParaRPr lang="zh-CN" altLang="en-US" sz="1050" dirty="0">
              <a:latin typeface="+mn-ea"/>
            </a:endParaRPr>
          </a:p>
        </p:txBody>
      </p:sp>
      <p:sp>
        <p:nvSpPr>
          <p:cNvPr id="14" name="TextBox 13"/>
          <p:cNvSpPr txBox="1"/>
          <p:nvPr/>
        </p:nvSpPr>
        <p:spPr>
          <a:xfrm>
            <a:off x="4977188" y="2420399"/>
            <a:ext cx="2712895" cy="242811"/>
          </a:xfrm>
          <a:prstGeom prst="rect">
            <a:avLst/>
          </a:prstGeom>
          <a:noFill/>
        </p:spPr>
        <p:txBody>
          <a:bodyPr wrap="none" lIns="57454" tIns="28728" rIns="57454" bIns="28728">
            <a:spAutoFit/>
          </a:bodyPr>
          <a:lstStyle/>
          <a:p>
            <a:pPr>
              <a:defRPr/>
            </a:pPr>
            <a:r>
              <a:rPr lang="zh-CN" altLang="en-US" sz="1200" b="1" dirty="0">
                <a:solidFill>
                  <a:srgbClr val="FF0000"/>
                </a:solidFill>
                <a:latin typeface="+mn-ea"/>
              </a:rPr>
              <a:t>移动互联与物联网，</a:t>
            </a:r>
            <a:r>
              <a:rPr lang="zh-CN" altLang="en-US" sz="1050" dirty="0">
                <a:latin typeface="+mn-ea"/>
              </a:rPr>
              <a:t>使信息资产无处不在</a:t>
            </a:r>
            <a:endParaRPr lang="zh-CN" altLang="en-US" sz="1050" dirty="0">
              <a:latin typeface="+mn-ea"/>
            </a:endParaRPr>
          </a:p>
        </p:txBody>
      </p:sp>
      <p:sp>
        <p:nvSpPr>
          <p:cNvPr id="15" name="TextBox 14"/>
          <p:cNvSpPr txBox="1"/>
          <p:nvPr/>
        </p:nvSpPr>
        <p:spPr>
          <a:xfrm>
            <a:off x="1709471" y="4637865"/>
            <a:ext cx="2751367" cy="242811"/>
          </a:xfrm>
          <a:prstGeom prst="rect">
            <a:avLst/>
          </a:prstGeom>
          <a:noFill/>
        </p:spPr>
        <p:txBody>
          <a:bodyPr wrap="none" lIns="57454" tIns="28728" rIns="57454" bIns="28728">
            <a:spAutoFit/>
          </a:bodyPr>
          <a:lstStyle/>
          <a:p>
            <a:pPr>
              <a:defRPr/>
            </a:pPr>
            <a:r>
              <a:rPr lang="zh-CN" altLang="en-US" sz="1200" b="1" dirty="0">
                <a:solidFill>
                  <a:srgbClr val="FF0000"/>
                </a:solidFill>
                <a:latin typeface="+mn-ea"/>
              </a:rPr>
              <a:t>大数据：</a:t>
            </a:r>
            <a:r>
              <a:rPr lang="zh-CN" altLang="en-US" sz="1050" dirty="0">
                <a:latin typeface="+mn-ea"/>
              </a:rPr>
              <a:t>核心资产湮没在汪洋之中难以识别</a:t>
            </a:r>
            <a:endParaRPr lang="zh-CN" altLang="en-US" sz="1050" dirty="0">
              <a:latin typeface="+mn-ea"/>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bwMode="auto">
          <a:xfrm>
            <a:off x="1619672" y="898395"/>
            <a:ext cx="6172200" cy="643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ysClr val="windowText" lastClr="000000"/>
                </a:solidFill>
                <a:effectLst/>
                <a:uLnTx/>
                <a:uFillTx/>
                <a:latin typeface="Times New Roman" panose="02020703060505090304" pitchFamily="18" charset="0"/>
                <a:cs typeface="Times New Roman" panose="02020703060505090304" pitchFamily="18" charset="0"/>
              </a:rPr>
              <a:t>YOU </a:t>
            </a:r>
            <a:r>
              <a:rPr kumimoji="0" lang="en-US" altLang="zh-CN" sz="3600" b="0" i="0" u="none" strike="noStrike" kern="0" cap="none" spc="0" normalizeH="0" baseline="0" noProof="0" dirty="0">
                <a:ln>
                  <a:noFill/>
                </a:ln>
                <a:solidFill>
                  <a:srgbClr val="C00000"/>
                </a:solidFill>
                <a:effectLst/>
                <a:uLnTx/>
                <a:uFillTx/>
                <a:latin typeface="Times New Roman" panose="02020703060505090304" pitchFamily="18" charset="0"/>
                <a:cs typeface="Times New Roman" panose="02020703060505090304" pitchFamily="18" charset="0"/>
              </a:rPr>
              <a:t>ARE</a:t>
            </a:r>
            <a:r>
              <a:rPr kumimoji="0" lang="en-US" altLang="zh-CN" sz="3600" b="0" i="0" u="none" strike="noStrike" kern="0" cap="none" spc="0" normalizeH="0" baseline="0" noProof="0" dirty="0">
                <a:ln>
                  <a:noFill/>
                </a:ln>
                <a:solidFill>
                  <a:sysClr val="windowText" lastClr="000000"/>
                </a:solidFill>
                <a:effectLst/>
                <a:uLnTx/>
                <a:uFillTx/>
                <a:latin typeface="Times New Roman" panose="02020703060505090304" pitchFamily="18" charset="0"/>
                <a:cs typeface="Times New Roman" panose="02020703060505090304" pitchFamily="18" charset="0"/>
              </a:rPr>
              <a:t> THE </a:t>
            </a:r>
            <a:r>
              <a:rPr kumimoji="0" lang="en-US" altLang="zh-CN" sz="3600" b="0" i="0" u="none" strike="noStrike" kern="0" cap="none" spc="0" normalizeH="0" baseline="0" noProof="0" dirty="0">
                <a:ln>
                  <a:noFill/>
                </a:ln>
                <a:solidFill>
                  <a:srgbClr val="C00000"/>
                </a:solidFill>
                <a:effectLst/>
                <a:uLnTx/>
                <a:uFillTx/>
                <a:latin typeface="Times New Roman" panose="02020703060505090304" pitchFamily="18" charset="0"/>
                <a:cs typeface="Times New Roman" panose="02020703060505090304" pitchFamily="18" charset="0"/>
              </a:rPr>
              <a:t>TARGET</a:t>
            </a:r>
            <a:endParaRPr kumimoji="0" lang="zh-CN" altLang="en-US" sz="3600" b="0" i="0" u="none" strike="noStrike" kern="0" cap="none" spc="0" normalizeH="0" baseline="0" noProof="0" dirty="0">
              <a:ln>
                <a:noFill/>
              </a:ln>
              <a:solidFill>
                <a:srgbClr val="C00000"/>
              </a:solidFill>
              <a:effectLst/>
              <a:uLnTx/>
              <a:uFillTx/>
              <a:latin typeface="Times New Roman" panose="02020703060505090304" pitchFamily="18" charset="0"/>
              <a:cs typeface="Times New Roman" panose="02020703060505090304" pitchFamily="18" charset="0"/>
            </a:endParaRPr>
          </a:p>
        </p:txBody>
      </p:sp>
      <p:pic>
        <p:nvPicPr>
          <p:cNvPr id="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8324" y="2796200"/>
            <a:ext cx="1456085" cy="164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ttp://img.gawkerassets.com/img/18gj2jza86amkjpg/origin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82" y="1389071"/>
            <a:ext cx="2421342" cy="113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tp://www.siliconindia.com:81/news/newsimages/special/JqD94NdF.jp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3844" y="1330843"/>
            <a:ext cx="2096589" cy="135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288" y="2923760"/>
            <a:ext cx="2374536" cy="138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2" descr="data:image/jpeg;base64,/9j/4AAQSkZJRgABAQAAAQABAAD/2wCEAAkGBxAQEBAREBEWEQ4PEBARFBAPDxUWEhQQFBIXGhURFRUZHSggGBwmGxYWITEjJSkrLi4uGB8/ODMsNyguLjcBCgoKDg0OGhAQGy0lICQsLC8vNyw0LCwsLSwsMTQuLCwsLC0sLCwsLS4sLCwvLCwsLCwsNCwvLywsLCwsLCwsLP/AABEIAJUBUwMBEQACEQEDEQH/xAAcAAEAAQUBAQAAAAAAAAAAAAAABwIDBAUGAQj/xABJEAABAwECCQUMBwcEAwAAAAABAAIDBAURBgcSITFBUWFxEyJSgZEUFyMyMzRzk6Gys9E1QnSCkrG0FSRDU2JywaKjwuGDpPD/xAAbAQEAAgMBAQAAAAAAAAAAAAAAAgQDBQYBB//EADwRAAIBAQMIBwgBAwQDAAAAAAABAgMEETEFEiEyQVFxsRMiYYGR0eEGFBU0cqHB8DNCUvFDYoKyIySi/9oADAMBAAIRAxEAPwDn1qz6kEAQBAEAQBAEAQBAEAQBAEAQBAEAQBAEAQBAEAQBAEAQBAEAQBAEAQBAEAQBAEAQBAEAQBAEBkWfRvnlZDGWiSQ5Lct2S0uuzC/adA33L2KvdxjrVY0abqSvuWN2k6Pvd2l0I/XD5LL0EzV/HrFvfh6jvd2l0I/XD5J0Ex8esW9+HqO93aXQj9cPknQTHx6xb34eo73dpdCP1w+SdBMfHrFvfh6mpt3B2pouT7oaAJcrJLHZQvbdeCdRz/nsUJ03HEuWS30LVf0Twxv0GqUC4EAQBAVRxlzmtaC5znBrWjSXONwA3klDyUlFNvBHU97u0uhH64fJZugmaj49Yt78PUd7u0uhH64fJOgmPj1i3vw9R3u7S6Efrh8k6CY+PWLe/D1He7tLoR+uHyToJj49Yt78PU11t4L1VExr6gRtD3ZLQ2XKcTcTmF2i4aeCjOm4rSWrLlKhapONK/RpwuRpSVjL5tbKwbrKq4w073MP8RwDGXbQ51wd1XqcacpYIpWjKFms+ipNX7sX4LDvOlpMWFU7ys0Ue5odIf8AiFlVnltZq6ntHQWpCT43LzNhHirH1qwn+2nA/N5Uvdu0qy9pXspff0RTLir6FZd/dT3+0PCOzdp7H2l/upff0NbWYs6xueOSKUbCXMd1Agj2qLs8thbpe0VmlrxkvB+XI5i1LFqqXziB8Y6ZF8f423t9qwyhKOKNtZ7ZQtH8U0+fg9P2MBRLAQBAXaWndLJHGzx5XsjbebhlPcALzqzkL1K93Eak1Tg5ywSbfBaTpu93aXQj9cPksvQTNT8esW9+HqO93aXQj9cPknQTHx6xb34eo73dpdCP1w+SdBMfHrFvfh6jvd2l0I/XD5J0Ex8esW9+Hqcq9pBIOkEg8QVhNwnerzxAEAQGysOw56172U4aXMaHHLfkjJvuU4Qcncira7ZSssVKrfc9GjSbnvd2l0I/XD5KfQTKPx6xb34eo73dpdCP1w+SdBMfHrFvfh6jvd2l0I/XD5J0Ex8esW9+HqYlrYG1tLC+eZrBEzJvLZbzznBozXbSF5KjKKvZms+VrNaKip02732blec+sRsggCA9BIIIJBBBBBuII0EHUUGOhk44FW+K6la9x8PH4OUf1gZngbHDP2jUthSnnRPn2VLF7pXcVqvSuG7u9dpv1kNcEAQGmwusUVtJJDm5Qc+Jx1St8XgDnadzioVIZ0bi9k+1uy11U2YPg/29dqIFJIJDgQ5pILTpDgbiCNt619x9BjNPSipeEwgCA7jFZYfLTuqnjwdNzWX6DO4afutPa4bFYs8L3nHP+0Fs6OkqEcZY/T6vk95LKuHGhAEB45wAJJuAF5J0ADWUCV+hEN2pLUW5XOFM2+CLmMe68RsjvzyPO1xz3abgM2YlUpX1ZaDtLM6OS7KukfWel729y4eF9+87zB3AakpA1zx3ROM/KStGSD/QzQ3jnO9Z4UYxx0s0VtyzaLRfGLzY7l+Xt5dh1KzGoCAIAgCA8c0EEEXg5iDoIQ9Tu0o4zCTF7TzgvprqabTktHgXHYWDxeLewrBOgnhoN5Ysu1qPVrdaP/0u/b3+KIstOz5qaV0U7CyRuo6CNTmnQ4bwqcouLuZ19C0U68FOm71+47mYq8MxsMHfPaP7XTfGap09ZFa2/LVfolyZ9ArYnzYIAgCA+bqmTwknpH+8VrGj6XTn1FwR4CvDMmeoehAd5ih85qPQN98KxZtZnO+0n8EPq/BKquHHhAEBy2M03WXUcaf9RGsVbUZtciu62w/5f9WQmHqjcd0pXld68J3nqAIDeYHW8aGqbIT4CS5kw/oJzPu2tOfhlDWslOeZK81+U7F73QcVrLSuO7v8idGuBAIN4IvBGgg6wtgfPmmncz1DwIAgIcxq2F3PUipYLoao867Q2oAz/iGfiHKnXhc79512RLZ0lPopYx5enkcewqudFFlSEi5TQPkeyOMZUkjmsa3a5xuARK/QiM5xhFzk7ktLJ9sCymUlNFAzPybc7uk853P6yStlCOarj5xbLTK01pVZbfsti8DYKRWCAIDlcMHy1Tm2bTuyXTty6mYDNDSX3Ef3PN7QNgdqzrFUvl1F+o2NizaKdpqbNVb5eSxfcb2x7KhpIWwwNyY2/ic7W9x1uO1ZIxUVcipXrzrzc5u9mavTCEAQBAEAQBAEBqMJcH4a+ExyC54vMcoHOjftG0bRr7CoTgpq5lyxW2pZKmfDDatjX7gyDbToJaWZ8EwyZIzcdhGp7TrBGf8A7VCUXF3M76z2mFemqkHof7czIwd89o/tdN8Zq9p6yPLZ8tV+iXJn0CtifNggCAID5kqHeEk9JJ7xWvZ9CpPqrgi/GoMuwK14TCA7zFD5zUegb74VizazOd9pP4IfV+CVVcOPCAIDlMaX0VU8af8AURrHV1GbLJHzcO/kyDYiqTO1gzKCgWUVISCAICVMVuEHKxGjkPhIBfET9aDRk8WnNwLdhVyhO9ZrOPy9YejqdPDCWP1evO871WDnQgCA1WFFjNraWWndmc9t7HH6src7HduncSozjnK4s2S0Oz1o1Fsx4bT5+yXMc5jxkvY5zXNOlrmm5zTwIK17R9BpTUkmsGXQolg7/FRYmXK+reObDfHFfrkI57uppu+8disWeF7zjnPaG2ZsFZ44vS+Gxd75EpK4cgEAQGHbFospYJJn3lsYzNb4z3k3NjaNbnOIA3lRlLNV5lo0nVmoLb9u3uMbB+znQxufLcaupdy07hnHKEACNp6LGgNG4X6SUirlpxJ2iqpySjqx0Lhv4vFm1UiuEAQBAWJ6uKPx5GM/veB+ZXl6JRhKWCvK4ZmPF7HBw2tcCPYvTxxaxRcQ8CAIAgOKxn4Piopu6Ix+8UoLs2l8Gl7d93jDgdqwV4Xq/cbnI1tdGr0cn1ZfZ7H+H6EYYMuvraL7XS/GaqsNZHW2uV9mq/RLkz6EWxPnIQBAEB8xz+Uk9JJ75WvZ9Bpaq4IvxqDL0C4vCYQHeYofOaj0DffCsWbWZzvtJ/BD6vwSqrhx4QBAcnjT+iqnjT/qI1jq6jNlkn5uPfyZBsSpM7SGJlhRLSKl4SCAIDJs2ukp5o54jdJE4OGw6i07iCQeK9jJxd6MVehGvTlTng/37E+WPaUdVBHPEeZK2+7W06HMO8G8HgtjGSkr0fObTQnQqypTxX7f3mYpGAIAgIdxsWJyFU2pYLo6oc67QJ2jP+Jtx4tcqleNzv3nW5DtWfSdJ4x5Pyf4ORpInSOZGwZT5HNY0bXONwHaVXuv0HQupGEXKWCV74I+gbDsxtLTxQM0RsAJ6Tznc/rJJ61sYRzYpHzm12iVorSqy2v7bF3Iz1IrhAEBxT639oWs2BpvpLLvmkOlr6zxWN+4coje12wLDfnTu2LmbVU/drJnvWqaF2R2+PI7VZjVBAEAJQEO4cYw5ZnugonmOnaS0zMN0kp1lrvqs2XZzt1KrUqt6I4HT2DJUIRU6yvlu2LzZH7hlEk85xN5c7OSdpJ0rCbtaNCL1HNJC8Phe6KQaHxuLXcLxq3IndgJ0lUWbNXrtJbxe4dOqXClqyO6LvBygACW4Z2uAzB92fNmOfQdNmlVv0M5nKeSuhXS0tXat3oSCs5owgCA8IvzHQUBBbrM7jtqKnGZjK+mMfonyscwb7gbuLSqWbm1Lu07aFp6ewSntcJX8Umn5k6q6cSEAQBAfMc/lJPSSe+Vr2fQaWquCL8agy9AuLwmEB3mKHzmo9A33wrFm1mc77SfwQ+r8Eqq4ceEAQHJ40/oqp40/wCojWOrqM2WSfm49/JkGxKkztIYmWFEtIqXhIIAgCA7bFjhByE5pZHXQ1LhkX6Gz6APvC4cQ3arFCdzzXtNBl6w9LT6aC60ce2Ppyv3Etq4cYEAQGjw0sbu2imhAvlA5SL0rM7R1528HFQqRzo3FywWn3evGezB8H+3kdYo7J5apfUuHMpW3NvH8Z4I9jcr8QVehG+V50WW7VmUFSWMseC83yZMKtnIhAEBzGMDCTuCkJYf3ma+OEawbudLdsaDfxLRrWOpPNRfydZPeKtz1Vpfl3mnxN0ORRyznx6id3OOksjGSLz/AHGTtUaC6t5ay3UvrKCwiufpcd+sxpggCA4/GnbBpqBzWG6SqcIARpDCCZD+EEfeCxVpXRNnkmgqtoTeEdPl9yDWhVDr0i/HGotmeEC8I15eZlAqjLmOa9hyXsc17XDS17Te1w4EBLzyVOMk01oZ9B2BaQqqWCcZuVjBIGgP0Pb1OBHUtjCWdFM+c2ug7PWlSex/bZ9jYKRXCAICN8YNFk2rZE4HlaiCJx3x1DHN9j3diwVF14s3+TKt9kr09yb8U/JEkLOaAIAgCA+Y5/KSekk98rXs+g0tVcEX41Bl6BcXhMIDvMUPnNR6BvvhWLNrM532k/gh9X4JVVw48IAgOTxp/RVTxp/1Eax1dRmyyT83Hv5Mg2JUmdpDEywolpFS8JBAEAQDhmIzgg3EHUQUDV5N+A+EHd1K1zj+8RXRyj+oaJODhn43jUr9KedE+f5VsPutdpar0ry7vU6JZTWhAEBgWPZMVK2RsQuEs8s7v75HXnqAuHUoxio4GavXnWactiS7kZ6kYQgKJZGsa5ziGtaC5zibgGgXkk7LkPUm3cj57wywgdaFW+bOIW8yFp1RA5nXai7SeIGpUZyznedrYrKrPSUNuL4+hM2L6n5OzKMdKESdcji8+8rVLURy2UpZ1qm+27w0HQrIUggCAiPHXVX1FLDf5OF8l3pHhoP+2VWr4o6XIULqc572l4f5I9iCrs6GCMtgUC1FFSEggJbxS1JdRSMP8GoeB/a5rXe85yu2d9W44z2ip5tpUt8V9r1ySO2Wc0AQBAcnh/BlGy3geTtaivP9LnEfnkrFV/p4o2WTpXdKt9OR1iymtCAIAgPmOfyknpJPfK17PoNLVXBF+NQZegXF4TCA7zFD5zUegb74VizazOd9pP4IfV+CVVcOPCAIDk8af0VU8af9RGsdXUZssk/Nx7+TINiVJnaQxMsKJaRUvCQQBAEAQG6wRt00NU2U38i7mTNGuMnxrtrTnHWNayU55sryhlKxK10HBay0rju7/XYTrG8OAc0gtcAQQbwQdBBWwPnrTTuZUh4EAQBAEBG2N3CTIYKGJ3PlAfMQdEV/Nj4uIz7h/Uq9af8ASb3I1kzpdPLBYcd/dz4ETtCrnTJH0XgkLrPofsdN8Fqu01dBcDhrd8zU+qXM2ymVQgCAhTHC6+0m7qWEf7kp/wAqpW1+46vIvy3/ACfJHIQhYGb6mjJCiWQgCAk3E87wdWNQkiPWWuH+Fbs2DOU9pV16b7GSIrJzAQBAaHDFt8dLutGzz/7LB/lY6mC4rmXLE+tL6J/9Wb5ZCmEAQBAfMc/lJPSSe+Vr2fQaWquCL8agy9AuLwmEB3mKHzmo9A33wrFm1mc77SfwQ+r8Eqq4ceEAQHJ40/oqp40/6iNY6uozZZJ+bj38mQbEqTO0hiZYUS0ipeEggCAIAgCAlLFZhBykZo5D4SEZURP1odbOLSewjYrdnnes05DL9hzJ+8QWiWPHf38+J36snOBAEAQGuwgteOippaiTxY25m353vOZrBvJuUZSzVeZ7NQlXqKnHafOtfWSVEsk0pypZXF7jqvOobABcANgCot3u9nb0qcacVCOCPImKLLUIn0Ngi6+z6L7JTjsiaP8ACvUtRcDg8oK611fqlzNsshTCAICGMccZFoRu1OpI7jvbLJePaO1VK66151WRHfZ2v9z5I42FYGdDTMhRM4QBASfiej8DVO2ysb+Fl/8AyVuzYM5L2ll/5Ka7Hz9CQlZOaCAIDncNZQ1lEOnadA0ceXDvyaVjqYLii9YY3yn2QnyOiWQohAEAQHzHP5ST0knvla9n0Glqrgi/GoMvQLi8JhAd5ih85qPQN98KxZtZnPe0n8EPq/BKquHHBAEByeNP6KqeNP8AqI1jq6jNlkn5uPfyZBsSpM7SGJlhRLSKl4SCAIAgCAIC/Z9bJTyxzRG6SJwc3ZvadxBIO4lep3O9GKvRjWpypzwZ9AWZWCeCGZoLWzRMkDTpAe0G49q2UXekz5vXpOjVlTf9La8DKXpiCAICGcb1svlqxS6IaYMdd0pXsvyzwa4AcXbVVrSvdx1ORrPGNHpdsuS9fwcKxqwM3cUZcbVFluCJwxdVHKWbT7Yw+M/ckcB7Lleou+COFy1TzLbPtufivM6VZTVBAEBGWOuhJZSVA0MdJC774Dm+47tVeusGdBkKp1p0+D8P8kZwqqzq6ZkKJnCAICZMWFFyVntcRcZ5JJeq8NaetrAetXqCugcPl6t0lraX9KS/L+7OtWY0oQBAcNjKrQyWyI9ZtKCbqic0H4iwVnpjxNvkunfCtL/Y14/4O5Wc1AQBAEB81WtAY6qpjOllRO3skcqEsWd9ZpZ1OEt6XIRrGzYwLi8JhASFiehPK1b9QjhZ1uc8/wDFWbNizmvaWazKce1vkSerZyQQBAchjWfdZc46T6cf7zD/AIWKtqGzyQv/AG48HyZCESps7OmZYUS0ipeEggCAIAgCAICe8EfMKL7LB8Nq2NPUXA+dZR+bq/VLmbZTKQQBAQPjP+lanhB8Fip1ddnYZJ+Vj38znYWrCzdU0ZAUSwiTcUFfeyppyc7XtmbwcMlwHAtb+JW7NLFHKe0lDrQqrarn3aVz+xIqsnMBAEBq8JrHbW0s1O43GRvNcfqyNN7HdTgL916jOOcrixZbQ6FWNRbOW0+fZad8Mj4pWlksbi1zDpDh+fHWtfJXaDvqFSM4qUXemXAolxHqAzrEsqSrnjgj0vPOddmZGPGeeA7SQNalGLk7kV7VaYWak6s9n3exfuzST9SU7Yo2RsFzI2NY0bGtFwHYFsUrlcj5xUqSqTc5Yt3vvLq9IBAEBCeNm1S+0Q1h8zjYB6UnlCezIHUqlaXW4HV5HoXWe9/1N+GHmTPTTCRjHt8V7WvHBwvH5q2tJy0ouMnF7C6hEIAgIXxr2G6Cs7paPA1d151Nna25zd14AcNvO2KpWjc7951mRbSqlLo3jHl+6PA5KJV2dFAuLwyAlD0mnF3YzqWjbygyZp3GZzTpaCAGNO/JAJGokq9Rhmx0nB5atatFpea+rHQvy/H7HULMagIAgI8x0VYbSU8N/OlqMq7ayNhv/wBTmLBXehI3eQ6d9aU9y5/rIliVVnV0zKCgWkVISCAIAgCAIAgJ7wR8wovssHw2rY09RcD51lH5ur9UuZtlMpBAEBA+M/6VqeEHwWKnV1mdjkn5WPfzOfhWBm7pl9eGY3GCNr9x1kUxN0d5jk9E/MT1HJd91TpyzZXlLKNl95s0qaxxXFeeHeTwCtifOj1AEAQHNYWYG09oXPJMVS0XCZgBvGpr2/WHYd6xzpKXE2NhylVsruWmO7y3fug4KoxbV7DcwxSt1OEhabt7XDN2lVnZ5HSUvaCytda9Phf+S9Q4tK158K+KFmshxkd1NAAP4kVnltFX2hs0V1E5PwXjp5EiYN4OU9AwtiBL3XZcr7i95Gi/YNgH/aswpqGBzFtyhVtcr54LBLBfu83CyFEIAgMK2bSZS08tRJ4kTC4jWT9Vg3kkAbyvJO5XmWhRlWqKnHFnzfVVL5pJJZDfJK90jjqynG83bs6oN36Tu6cFCKjHBaCccWNp8vZ0TSefTXwO4N8n/oLewq3RlfE5PK9DorS3slp8cfvedYspqwgCAxrSs+KpifDMwSRPFxafYQdII0gjOF40mrmZKVWdKanB3NEb2niskDiaSdpZqjqAQRuy2g3/AIQq0rO9jOls3tDFK6tF8V5PzMBmLW0Cbi6ADaZXn8mKHu8y6/aGyJYS8F5nVYNYvIaZ7ZZ390StILW5OTE1w0OuzlxG/NuWWFBLS9Jp7dl2pXi4Ulmp4735fuk7ZWDQhAEAQEJY2rVE9fyTTeykjEf/AJX85/syBxaVUrO+XA6zI9DMoZzxk7+5aF+TkIQsDN5TRlAKJZPUPQgCAIAgCAICe8EfMKL7LB8Nq2NPUXA+dZR+bq/VLmbZTKQQBAQPjP8ApWp4QfBYqdXWZ2OSflY9/M5+FYGbumX14ZggJXxZYSiaIUkrvDwN8GSfKQjQOLdHC7erlCpes1nG5dyf0VTp4Lqyx7H5Pn3HdKwc+EAQBAEAQBAEAQBAQ3jVwpFRKKSF18EDr5HA5nzC8ZO8N/PgFVqzvdyOoyRYujj0s8Xh2L15cTg2BYGbyKOyxdW8KKqukN1PUZMbydDXA8yQ7gSQdzidSnSqZstJUytYXabPfHWjpXbvX7u7SbleOGCAIAgCAIAgCAIAgNNhbbzKClfO64v8WJh+vKRzW8NZ3AqE5ZqvLVjs0rRVUFht7EfPMkjnuc95ynvc57nHS57je5x4klUjt4xSSSwRehaostU0ZCiZwgCAIAgCAIAgJ7wR8wovssHw2rY09RcD51lH5ur9UuZtlMpBAEBA+M/6VqeEHwWKnV1mdjkn5WPfzOfhWBm7pl9eGYICuCd8b2yRuLJGODmvbpDhrRO7AhUpxqRcZK9PEmLAzDSKtAilIjrAM7L7myXaXR3+1ukbxnV6lVztDxOHylkqdlefDTDl2PzOsWY1AQBAEAQBAEAJQEX4wMYIufS0L7yb2y1LDmA1siOs7XatWfOK9SrsidBk7JelVay4L8vy8dGMWtCrnRJXmRExRbLEImRcolhEj4AYbtaGUlW6665sM7jmu1RyHVud1HPps0a39MjlcsZId7r0FxX5X5X6pLVs5cIAgCAIAgCAIDAtu2YKOIzVDwxgzAfWe7UxjfrH/wC0KMpKKvZmoWepXnmU1e/3EgfC3CSW0Z+UfzY2XtiivvDGHSTtcbhedw2KpObkzsLHZI2anmrF4vf6GnjasbL8ImXG1QLUUVoTCAIAgCAIAgCAnTBSsiFBRgyMBFLACC9t4PJjMc62FNrNR89yhSm7XVai9aWztNp+0If5sfrG/NTvRT6Kf9r8B+0IP50frG/NL0edFPcx+0IP50frG/NL0OinuZB2MuRrrUqC0hzSIM7SCPIs1hVKuszr8lJqyxT7eZoYVgZuqZfXhmCAICkjQRmIIIINxBGgg6ihGUU1cdng9jJqae5lU3umIZssECcDeTmf13HeVYhXax0nO2zIdOfWpPNe7Z6ffgSBZOGln1NwZUNY8/w5/Bvv2AOzO6iVYjUi9pz9fJ1po60dG9aV9vyb9pBzjODrCyFE9QBAW552MBc9wY0aXPcAB1lD2MXJ3JHKWzjGs+nBDJO6ZB9Wn5zeuTxewk7lilWisNJsqGSbRUxWau3yxIzwow6q64FhIgpjm5GInnDZI/S/hmG5YJ1HI31kybRs/Wxlvf4Wz7s5gNWM2KRfjjUWzNCBkNaollK4qQ9PHC9DxnR4OYc1dEAw/vFOMwikdc5o2MkzkDcbxsuWaFZx0Glt2SKNoecurLetvFf47yRLIxhWdUAB0vc79bKkZA/H4ntVlVos5uvki00sI5y7NP2x+x08MzXjKY4OadDmuBHaFlNa4uLuaLiHgQBAa60rdpKYeHqI4z0XSDKPBuk9QUXJLFmelZqtXUi2cPb2NaJoLaKIyv8A5swLIxvDPGdwOSsMq/8Aabaz5Em9NZ3di0vxw5kZ2va1RVycrUSGR+gX+K0dFjRmaOCwNtu9m/o0KdGObTVy/cTEaxRLEY3mTGxRbLMI3F4LwyhAEAQBAEAQBAEBQ5g2DsQNsxpIhsHYpIrTvLfIjYOxemO5jkRsHYguZ62O5LxmsyYgossQReXhlCAIAgKXNQ8avLL4lK8wygVU1TND5KWSL0Ur2e6QvU7sCvUoQnrRT4pMzWYS2g3MK2frne72klTU5bytKw2d/wCnHwKJcIq93jVlR1VEjR2AheOcntCsVBYU4+CNdO98hypHOkd0pHFx7SvDPGCiroq7hoKQxLyWaVNjXl5NQLzIlG8zRgXQ1eGVIqQ9CAIDwhDxotPjXt5ilAoiLozfG5zHbY3Fp7QpJmGdJS0SV/HSZseEFezxayoG41MhHYTcpKbW0qysVB404+CLjsKLRObu2fqmcPaF70kt5D3Czr/TXgYdRatVILpKmd42PqJHDsLlHOe8yRs9KOrBLuRhCPcvDNc2VhiXnqgVtiXl5kVMvsjXl5mjAuALwyBAEAQBAEAQBAEAQBAUlqEXE8yEGaMhejNGQvBmlQCHqR6h6EAQBAEAQFJah5mlJjXt5HMPOSS88zBySXjMPRGl57mFQavCVxUh6EAQBAEAQBAeFqHlxSY16RcCnkkvPMwckl55mHojS89zD0MXhJRKgEJXHqAIAgCAIAgCAIAgCAIAgCAIAgCAIAgCAIAgCAIAgCAIAgCAIAgCAIAgCAIAgCAIAgCAIAgCAIAgCAID/9k="/>
          <p:cNvSpPr>
            <a:spLocks noChangeAspect="1" noChangeArrowheads="1"/>
          </p:cNvSpPr>
          <p:nvPr/>
        </p:nvSpPr>
        <p:spPr bwMode="auto">
          <a:xfrm>
            <a:off x="958329" y="427141"/>
            <a:ext cx="228600" cy="17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90204" pitchFamily="34" charset="0"/>
                <a:ea typeface="宋体" pitchFamily="2" charset="-122"/>
              </a:defRPr>
            </a:lvl1pPr>
            <a:lvl2pPr marL="742950" indent="-285750">
              <a:spcBef>
                <a:spcPct val="20000"/>
              </a:spcBef>
              <a:buChar char="–"/>
              <a:defRPr kumimoji="1" sz="2800">
                <a:solidFill>
                  <a:schemeClr val="tx1"/>
                </a:solidFill>
                <a:latin typeface="Arial" panose="020B0604020202090204" pitchFamily="34" charset="0"/>
                <a:ea typeface="宋体" pitchFamily="2" charset="-122"/>
              </a:defRPr>
            </a:lvl2pPr>
            <a:lvl3pPr marL="1143000" indent="-228600">
              <a:spcBef>
                <a:spcPct val="20000"/>
              </a:spcBef>
              <a:buFont typeface="Wingdings" panose="05000000000000000000" pitchFamily="2" charset="2"/>
              <a:buChar char="©"/>
              <a:defRPr kumimoji="1" sz="2400">
                <a:solidFill>
                  <a:schemeClr val="tx1"/>
                </a:solidFill>
                <a:latin typeface="Arial" panose="020B0604020202090204" pitchFamily="34" charset="0"/>
                <a:ea typeface="宋体" pitchFamily="2" charset="-122"/>
              </a:defRPr>
            </a:lvl3pPr>
            <a:lvl4pPr marL="1600200" indent="-228600">
              <a:spcBef>
                <a:spcPct val="20000"/>
              </a:spcBef>
              <a:buFont typeface="Wingdings" panose="05000000000000000000" pitchFamily="2" charset="2"/>
              <a:buChar char="à"/>
              <a:defRPr kumimoji="1" sz="2000">
                <a:solidFill>
                  <a:schemeClr val="tx1"/>
                </a:solidFill>
                <a:latin typeface="Arial" panose="020B0604020202090204" pitchFamily="34" charset="0"/>
                <a:ea typeface="宋体" pitchFamily="2" charset="-122"/>
              </a:defRPr>
            </a:lvl4pPr>
            <a:lvl5pPr marL="2057400" indent="-228600">
              <a:spcBef>
                <a:spcPct val="20000"/>
              </a:spcBef>
              <a:buChar char="»"/>
              <a:defRPr kumimoji="1" sz="2000">
                <a:solidFill>
                  <a:schemeClr val="tx1"/>
                </a:solidFill>
                <a:latin typeface="Arial" panose="020B0604020202090204" pitchFamily="34" charset="0"/>
                <a:ea typeface="宋体" pitchFamily="2" charset="-122"/>
              </a:defRPr>
            </a:lvl5pPr>
            <a:lvl6pPr marL="2514600" indent="-228600" eaLnBrk="0" fontAlgn="base" hangingPunct="0">
              <a:spcBef>
                <a:spcPct val="20000"/>
              </a:spcBef>
              <a:spcAft>
                <a:spcPct val="0"/>
              </a:spcAft>
              <a:buChar char="»"/>
              <a:defRPr kumimoji="1" sz="2000">
                <a:solidFill>
                  <a:schemeClr val="tx1"/>
                </a:solidFill>
                <a:latin typeface="Arial" panose="020B0604020202090204" pitchFamily="34" charset="0"/>
                <a:ea typeface="宋体" pitchFamily="2" charset="-122"/>
              </a:defRPr>
            </a:lvl6pPr>
            <a:lvl7pPr marL="2971800" indent="-228600" eaLnBrk="0" fontAlgn="base" hangingPunct="0">
              <a:spcBef>
                <a:spcPct val="20000"/>
              </a:spcBef>
              <a:spcAft>
                <a:spcPct val="0"/>
              </a:spcAft>
              <a:buChar char="»"/>
              <a:defRPr kumimoji="1" sz="2000">
                <a:solidFill>
                  <a:schemeClr val="tx1"/>
                </a:solidFill>
                <a:latin typeface="Arial" panose="020B0604020202090204" pitchFamily="34" charset="0"/>
                <a:ea typeface="宋体" pitchFamily="2" charset="-122"/>
              </a:defRPr>
            </a:lvl7pPr>
            <a:lvl8pPr marL="3429000" indent="-228600" eaLnBrk="0" fontAlgn="base" hangingPunct="0">
              <a:spcBef>
                <a:spcPct val="20000"/>
              </a:spcBef>
              <a:spcAft>
                <a:spcPct val="0"/>
              </a:spcAft>
              <a:buChar char="»"/>
              <a:defRPr kumimoji="1" sz="2000">
                <a:solidFill>
                  <a:schemeClr val="tx1"/>
                </a:solidFill>
                <a:latin typeface="Arial" panose="020B0604020202090204" pitchFamily="34" charset="0"/>
                <a:ea typeface="宋体" pitchFamily="2" charset="-122"/>
              </a:defRPr>
            </a:lvl8pPr>
            <a:lvl9pPr marL="3886200" indent="-228600" eaLnBrk="0" fontAlgn="base" hangingPunct="0">
              <a:spcBef>
                <a:spcPct val="20000"/>
              </a:spcBef>
              <a:spcAft>
                <a:spcPct val="0"/>
              </a:spcAft>
              <a:buChar char="»"/>
              <a:defRPr kumimoji="1" sz="2000">
                <a:solidFill>
                  <a:schemeClr val="tx1"/>
                </a:solidFill>
                <a:latin typeface="Arial" panose="020B0604020202090204" pitchFamily="34" charset="0"/>
                <a:ea typeface="宋体"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350" b="0" i="0" u="none" strike="noStrike" kern="0" cap="none" spc="0" normalizeH="0" baseline="0" noProof="0">
              <a:ln>
                <a:noFill/>
              </a:ln>
              <a:solidFill>
                <a:sysClr val="windowText" lastClr="000000"/>
              </a:solidFill>
              <a:effectLst/>
              <a:uLnTx/>
              <a:uFillTx/>
              <a:latin typeface="Arial" panose="020B0604020202090204" pitchFamily="34" charset="0"/>
              <a:ea typeface="宋体" pitchFamily="2" charset="-122"/>
            </a:endParaRPr>
          </a:p>
        </p:txBody>
      </p:sp>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2357907"/>
            <a:ext cx="2420938" cy="79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h.hiphotos.bdimg.com/album/w%3D2048/sign=9125fed4adaf2eddd4f14ee9b92800e9/bd315c6034a85edf6a9d7ef148540923dc5475c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1276080"/>
            <a:ext cx="3887788" cy="291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txBox="1"/>
          <p:nvPr/>
        </p:nvSpPr>
        <p:spPr bwMode="auto">
          <a:xfrm>
            <a:off x="180528" y="14291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buFont typeface="Arial" panose="020B0604020202090204" pitchFamily="34" charset="0"/>
              <a:buNone/>
            </a:pPr>
            <a:r>
              <a:rPr lang="zh-CN" altLang="en-US" sz="3600" dirty="0">
                <a:latin typeface="微软雅黑" panose="020B0503020204020204" pitchFamily="34" charset="-122"/>
                <a:ea typeface="微软雅黑" panose="020B0503020204020204" pitchFamily="34" charset="-122"/>
              </a:rPr>
              <a:t>我们所面临的，是多种动机的威胁</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3400"/>
                                        <p:tgtEl>
                                          <p:spTgt spid="14"/>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par>
                                <p:cTn id="15" presetID="21" presetClass="entr" presetSubtype="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1100"/>
                                        <p:tgtEl>
                                          <p:spTgt spid="9"/>
                                        </p:tgtEl>
                                      </p:cBhvr>
                                    </p:animEffect>
                                  </p:childTnLst>
                                </p:cTn>
                              </p:par>
                              <p:par>
                                <p:cTn id="18" presetID="3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bwMode="auto">
          <a:xfrm>
            <a:off x="108520" y="14291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buFont typeface="Arial" panose="020B0604020202090204" pitchFamily="34" charset="0"/>
              <a:buNone/>
            </a:pPr>
            <a:r>
              <a:rPr lang="zh-CN" altLang="en-US" sz="3600" dirty="0">
                <a:latin typeface="微软雅黑" panose="020B0503020204020204" pitchFamily="34" charset="-122"/>
                <a:ea typeface="微软雅黑" panose="020B0503020204020204" pitchFamily="34" charset="-122"/>
              </a:rPr>
              <a:t>攻击由损人不利己向获取利益转变</a:t>
            </a:r>
            <a:endParaRPr lang="zh-CN" altLang="en-US" sz="36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576" y="898395"/>
            <a:ext cx="8033328" cy="36155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descr="data:image/jpeg;base64,/9j/4AAQSkZJRgABAQAAAQABAAD/2wCEAAkGBxAQEBAREBEWEQ4PEBARFBAPDxUWEhQQFBIXGhURFRUZHSggGBwmGxYWITEjJSkrLi4uGB8/ODMsNyguLjcBCgoKDg0OGhAQGy0lICQsLC8vNyw0LCwsLSwsMTQuLCwsLC0sLCwsLS4sLCwvLCwsLCwsNCwvLywsLCwsLCwsLP/AABEIAJUBUwMBEQACEQEDEQH/xAAcAAEAAQUBAQAAAAAAAAAAAAAABwIDBAUGAQj/xABJEAABAwECCQUMBwcEAwAAAAABAAIDBAURBgcSITFBUWFxEyJSgZEUFyMyMzRzk6Gys9E1QnSCkrG0FSRDU2JywaKjwuGDpPD/xAAbAQEAAgMBAQAAAAAAAAAAAAAAAgQDBQYBB//EADwRAAIBAQMIBwgBAwQDAAAAAAABAgMEETEFEiEyQVFxsRMiYYGR0eEGFBU0cqHB8DNCUvFDYoKyIySi/9oADAMBAAIRAxEAPwDn1qz6kEAQBAEAQBAEAQBAEAQBAEAQBAEAQBAEAQBAEAQBAEAQBAEAQBAEAQBAEAQBAEAQBAEAQBAEBkWfRvnlZDGWiSQ5Lct2S0uuzC/adA33L2KvdxjrVY0abqSvuWN2k6Pvd2l0I/XD5LL0EzV/HrFvfh6jvd2l0I/XD5J0Ex8esW9+HqO93aXQj9cPknQTHx6xb34eo73dpdCP1w+SdBMfHrFvfh6mpt3B2pouT7oaAJcrJLHZQvbdeCdRz/nsUJ03HEuWS30LVf0Twxv0GqUC4EAQBAVRxlzmtaC5znBrWjSXONwA3klDyUlFNvBHU97u0uhH64fJZugmaj49Yt78PUd7u0uhH64fJOgmPj1i3vw9R3u7S6Efrh8k6CY+PWLe/D1He7tLoR+uHyToJj49Yt78PU11t4L1VExr6gRtD3ZLQ2XKcTcTmF2i4aeCjOm4rSWrLlKhapONK/RpwuRpSVjL5tbKwbrKq4w073MP8RwDGXbQ51wd1XqcacpYIpWjKFms+ipNX7sX4LDvOlpMWFU7ys0Ue5odIf8AiFlVnltZq6ntHQWpCT43LzNhHirH1qwn+2nA/N5Uvdu0qy9pXspff0RTLir6FZd/dT3+0PCOzdp7H2l/upff0NbWYs6xueOSKUbCXMd1Agj2qLs8thbpe0VmlrxkvB+XI5i1LFqqXziB8Y6ZF8f423t9qwyhKOKNtZ7ZQtH8U0+fg9P2MBRLAQBAXaWndLJHGzx5XsjbebhlPcALzqzkL1K93Eak1Tg5ywSbfBaTpu93aXQj9cPksvQTNT8esW9+HqO93aXQj9cPknQTHx6xb34eo73dpdCP1w+SdBMfHrFvfh6jvd2l0I/XD5J0Ex8esW9+Hqcq9pBIOkEg8QVhNwnerzxAEAQGysOw56172U4aXMaHHLfkjJvuU4Qcncira7ZSssVKrfc9GjSbnvd2l0I/XD5KfQTKPx6xb34eo73dpdCP1w+SdBMfHrFvfh6jvd2l0I/XD5J0Ex8esW9+HqYlrYG1tLC+eZrBEzJvLZbzznBozXbSF5KjKKvZms+VrNaKip02732blec+sRsggCA9BIIIJBBBBBuII0EHUUGOhk44FW+K6la9x8PH4OUf1gZngbHDP2jUthSnnRPn2VLF7pXcVqvSuG7u9dpv1kNcEAQGmwusUVtJJDm5Qc+Jx1St8XgDnadzioVIZ0bi9k+1uy11U2YPg/29dqIFJIJDgQ5pILTpDgbiCNt619x9BjNPSipeEwgCA7jFZYfLTuqnjwdNzWX6DO4afutPa4bFYs8L3nHP+0Fs6OkqEcZY/T6vk95LKuHGhAEB45wAJJuAF5J0ADWUCV+hEN2pLUW5XOFM2+CLmMe68RsjvzyPO1xz3abgM2YlUpX1ZaDtLM6OS7KukfWel729y4eF9+87zB3AakpA1zx3ROM/KStGSD/QzQ3jnO9Z4UYxx0s0VtyzaLRfGLzY7l+Xt5dh1KzGoCAIAgCA8c0EEEXg5iDoIQ9Tu0o4zCTF7TzgvprqabTktHgXHYWDxeLewrBOgnhoN5Ysu1qPVrdaP/0u/b3+KIstOz5qaV0U7CyRuo6CNTmnQ4bwqcouLuZ19C0U68FOm71+47mYq8MxsMHfPaP7XTfGap09ZFa2/LVfolyZ9ArYnzYIAgCA+bqmTwknpH+8VrGj6XTn1FwR4CvDMmeoehAd5ih85qPQN98KxZtZnO+0n8EPq/BKquHHhAEBy2M03WXUcaf9RGsVbUZtciu62w/5f9WQmHqjcd0pXld68J3nqAIDeYHW8aGqbIT4CS5kw/oJzPu2tOfhlDWslOeZK81+U7F73QcVrLSuO7v8idGuBAIN4IvBGgg6wtgfPmmncz1DwIAgIcxq2F3PUipYLoao867Q2oAz/iGfiHKnXhc79512RLZ0lPopYx5enkcewqudFFlSEi5TQPkeyOMZUkjmsa3a5xuARK/QiM5xhFzk7ktLJ9sCymUlNFAzPybc7uk853P6yStlCOarj5xbLTK01pVZbfsti8DYKRWCAIDlcMHy1Tm2bTuyXTty6mYDNDSX3Ef3PN7QNgdqzrFUvl1F+o2NizaKdpqbNVb5eSxfcb2x7KhpIWwwNyY2/ic7W9x1uO1ZIxUVcipXrzrzc5u9mavTCEAQBAEAQBAEBqMJcH4a+ExyC54vMcoHOjftG0bRr7CoTgpq5lyxW2pZKmfDDatjX7gyDbToJaWZ8EwyZIzcdhGp7TrBGf8A7VCUXF3M76z2mFemqkHof7czIwd89o/tdN8Zq9p6yPLZ8tV+iXJn0CtifNggCAID5kqHeEk9JJ7xWvZ9CpPqrgi/GoMuwK14TCA7zFD5zUegb74VizazOd9pP4IfV+CVVcOPCAIDlMaX0VU8af8AURrHV1GbLJHzcO/kyDYiqTO1gzKCgWUVISCAICVMVuEHKxGjkPhIBfET9aDRk8WnNwLdhVyhO9ZrOPy9YejqdPDCWP1evO871WDnQgCA1WFFjNraWWndmc9t7HH6src7HduncSozjnK4s2S0Oz1o1Fsx4bT5+yXMc5jxkvY5zXNOlrmm5zTwIK17R9BpTUkmsGXQolg7/FRYmXK+reObDfHFfrkI57uppu+8disWeF7zjnPaG2ZsFZ44vS+Gxd75EpK4cgEAQGHbFospYJJn3lsYzNb4z3k3NjaNbnOIA3lRlLNV5lo0nVmoLb9u3uMbB+znQxufLcaupdy07hnHKEACNp6LGgNG4X6SUirlpxJ2iqpySjqx0Lhv4vFm1UiuEAQBAWJ6uKPx5GM/veB+ZXl6JRhKWCvK4ZmPF7HBw2tcCPYvTxxaxRcQ8CAIAgOKxn4Piopu6Ix+8UoLs2l8Gl7d93jDgdqwV4Xq/cbnI1tdGr0cn1ZfZ7H+H6EYYMuvraL7XS/GaqsNZHW2uV9mq/RLkz6EWxPnIQBAEB8xz+Uk9JJ75WvZ9Bpaq4IvxqDL0C4vCYQHeYofOaj0DffCsWbWZzvtJ/BD6vwSqrhx4QBAcnjT+iqnjT/qI1jq6jNlkn5uPfyZBsSpM7SGJlhRLSKl4SCAIDJs2ukp5o54jdJE4OGw6i07iCQeK9jJxd6MVehGvTlTng/37E+WPaUdVBHPEeZK2+7W06HMO8G8HgtjGSkr0fObTQnQqypTxX7f3mYpGAIAgIdxsWJyFU2pYLo6oc67QJ2jP+Jtx4tcqleNzv3nW5DtWfSdJ4x5Pyf4ORpInSOZGwZT5HNY0bXONwHaVXuv0HQupGEXKWCV74I+gbDsxtLTxQM0RsAJ6Tznc/rJJ61sYRzYpHzm12iVorSqy2v7bF3Iz1IrhAEBxT639oWs2BpvpLLvmkOlr6zxWN+4coje12wLDfnTu2LmbVU/drJnvWqaF2R2+PI7VZjVBAEAJQEO4cYw5ZnugonmOnaS0zMN0kp1lrvqs2XZzt1KrUqt6I4HT2DJUIRU6yvlu2LzZH7hlEk85xN5c7OSdpJ0rCbtaNCL1HNJC8Phe6KQaHxuLXcLxq3IndgJ0lUWbNXrtJbxe4dOqXClqyO6LvBygACW4Z2uAzB92fNmOfQdNmlVv0M5nKeSuhXS0tXat3oSCs5owgCA8IvzHQUBBbrM7jtqKnGZjK+mMfonyscwb7gbuLSqWbm1Lu07aFp6ewSntcJX8Umn5k6q6cSEAQBAfMc/lJPSSe+Vr2fQaWquCL8agy9AuLwmEB3mKHzmo9A33wrFm1mc77SfwQ+r8Eqq4ceEAQHJ40/oqp40/wCojWOrqM2WSfm49/JkGxKkztIYmWFEtIqXhIIAgCA7bFjhByE5pZHXQ1LhkX6Gz6APvC4cQ3arFCdzzXtNBl6w9LT6aC60ce2Ppyv3Etq4cYEAQGjw0sbu2imhAvlA5SL0rM7R1528HFQqRzo3FywWn3evGezB8H+3kdYo7J5apfUuHMpW3NvH8Z4I9jcr8QVehG+V50WW7VmUFSWMseC83yZMKtnIhAEBzGMDCTuCkJYf3ma+OEawbudLdsaDfxLRrWOpPNRfydZPeKtz1Vpfl3mnxN0ORRyznx6id3OOksjGSLz/AHGTtUaC6t5ay3UvrKCwiufpcd+sxpggCA4/GnbBpqBzWG6SqcIARpDCCZD+EEfeCxVpXRNnkmgqtoTeEdPl9yDWhVDr0i/HGotmeEC8I15eZlAqjLmOa9hyXsc17XDS17Te1w4EBLzyVOMk01oZ9B2BaQqqWCcZuVjBIGgP0Pb1OBHUtjCWdFM+c2ug7PWlSex/bZ9jYKRXCAICN8YNFk2rZE4HlaiCJx3x1DHN9j3diwVF14s3+TKt9kr09yb8U/JEkLOaAIAgCA+Y5/KSekk98rXs+g0tVcEX41Bl6BcXhMIDvMUPnNR6BvvhWLNrM532k/gh9X4JVVw48IAgOTxp/RVTxp/1Eax1dRmyyT83Hv5Mg2JUmdpDEywolpFS8JBAEAQDhmIzgg3EHUQUDV5N+A+EHd1K1zj+8RXRyj+oaJODhn43jUr9KedE+f5VsPutdpar0ry7vU6JZTWhAEBgWPZMVK2RsQuEs8s7v75HXnqAuHUoxio4GavXnWactiS7kZ6kYQgKJZGsa5ziGtaC5zibgGgXkk7LkPUm3cj57wywgdaFW+bOIW8yFp1RA5nXai7SeIGpUZyznedrYrKrPSUNuL4+hM2L6n5OzKMdKESdcji8+8rVLURy2UpZ1qm+27w0HQrIUggCAiPHXVX1FLDf5OF8l3pHhoP+2VWr4o6XIULqc572l4f5I9iCrs6GCMtgUC1FFSEggJbxS1JdRSMP8GoeB/a5rXe85yu2d9W44z2ip5tpUt8V9r1ySO2Wc0AQBAcnh/BlGy3geTtaivP9LnEfnkrFV/p4o2WTpXdKt9OR1iymtCAIAgPmOfyknpJPfK17PoNLVXBF+NQZegXF4TCA7zFD5zUegb74VizazOd9pP4IfV+CVVcOPCAIDk8af0VU8af9RGsdXUZssk/Nx7+TINiVJnaQxMsKJaRUvCQQBAEAQG6wRt00NU2U38i7mTNGuMnxrtrTnHWNayU55sryhlKxK10HBay0rju7/XYTrG8OAc0gtcAQQbwQdBBWwPnrTTuZUh4EAQBAEBG2N3CTIYKGJ3PlAfMQdEV/Nj4uIz7h/Uq9af8ASb3I1kzpdPLBYcd/dz4ETtCrnTJH0XgkLrPofsdN8Fqu01dBcDhrd8zU+qXM2ymVQgCAhTHC6+0m7qWEf7kp/wAqpW1+46vIvy3/ACfJHIQhYGb6mjJCiWQgCAk3E87wdWNQkiPWWuH+Fbs2DOU9pV16b7GSIrJzAQBAaHDFt8dLutGzz/7LB/lY6mC4rmXLE+tL6J/9Wb5ZCmEAQBAfMc/lJPSSe+Vr2fQaWquCL8agy9AuLwmEB3mKHzmo9A33wrFm1mc77SfwQ+r8Eqq4ceEAQHJ40/oqp40/6iNY6uozZZJ+bj38mQbEqTO0hiZYUS0ipeEggCAIAgCAlLFZhBykZo5D4SEZURP1odbOLSewjYrdnnes05DL9hzJ+8QWiWPHf38+J36snOBAEAQGuwgteOippaiTxY25m353vOZrBvJuUZSzVeZ7NQlXqKnHafOtfWSVEsk0pypZXF7jqvOobABcANgCot3u9nb0qcacVCOCPImKLLUIn0Ngi6+z6L7JTjsiaP8ACvUtRcDg8oK611fqlzNsshTCAICGMccZFoRu1OpI7jvbLJePaO1VK66151WRHfZ2v9z5I42FYGdDTMhRM4QBASfiej8DVO2ysb+Fl/8AyVuzYM5L2ll/5Ka7Hz9CQlZOaCAIDncNZQ1lEOnadA0ceXDvyaVjqYLii9YY3yn2QnyOiWQohAEAQHzHP5ST0knvla9n0Glqrgi/GoMvQLi8JhAd5ih85qPQN98KxZtZnPe0n8EPq/BKquHHBAEByeNP6KqeNP8AqI1jq6jNlkn5uPfyZBsSpM7SGJlhRLSKl4SCAIAgCAIC/Z9bJTyxzRG6SJwc3ZvadxBIO4lep3O9GKvRjWpypzwZ9AWZWCeCGZoLWzRMkDTpAe0G49q2UXekz5vXpOjVlTf9La8DKXpiCAICGcb1svlqxS6IaYMdd0pXsvyzwa4AcXbVVrSvdx1ORrPGNHpdsuS9fwcKxqwM3cUZcbVFluCJwxdVHKWbT7Yw+M/ckcB7Lleou+COFy1TzLbPtufivM6VZTVBAEBGWOuhJZSVA0MdJC774Dm+47tVeusGdBkKp1p0+D8P8kZwqqzq6ZkKJnCAICZMWFFyVntcRcZ5JJeq8NaetrAetXqCugcPl6t0lraX9KS/L+7OtWY0oQBAcNjKrQyWyI9ZtKCbqic0H4iwVnpjxNvkunfCtL/Y14/4O5Wc1AQBAEB81WtAY6qpjOllRO3skcqEsWd9ZpZ1OEt6XIRrGzYwLi8JhASFiehPK1b9QjhZ1uc8/wDFWbNizmvaWazKce1vkSerZyQQBAchjWfdZc46T6cf7zD/AIWKtqGzyQv/AG48HyZCESps7OmZYUS0ipeEggCAIAgCAICe8EfMKL7LB8Nq2NPUXA+dZR+bq/VLmbZTKQQBAQPjP+lanhB8Fip1ddnYZJ+Vj38znYWrCzdU0ZAUSwiTcUFfeyppyc7XtmbwcMlwHAtb+JW7NLFHKe0lDrQqrarn3aVz+xIqsnMBAEBq8JrHbW0s1O43GRvNcfqyNN7HdTgL916jOOcrixZbQ6FWNRbOW0+fZad8Mj4pWlksbi1zDpDh+fHWtfJXaDvqFSM4qUXemXAolxHqAzrEsqSrnjgj0vPOddmZGPGeeA7SQNalGLk7kV7VaYWak6s9n3exfuzST9SU7Yo2RsFzI2NY0bGtFwHYFsUrlcj5xUqSqTc5Yt3vvLq9IBAEBCeNm1S+0Q1h8zjYB6UnlCezIHUqlaXW4HV5HoXWe9/1N+GHmTPTTCRjHt8V7WvHBwvH5q2tJy0ouMnF7C6hEIAgIXxr2G6Cs7paPA1d151Nna25zd14AcNvO2KpWjc7951mRbSqlLo3jHl+6PA5KJV2dFAuLwyAlD0mnF3YzqWjbygyZp3GZzTpaCAGNO/JAJGokq9Rhmx0nB5atatFpea+rHQvy/H7HULMagIAgI8x0VYbSU8N/OlqMq7ayNhv/wBTmLBXehI3eQ6d9aU9y5/rIliVVnV0zKCgWkVISCAIAgCAIAgJ7wR8wovssHw2rY09RcD51lH5ur9UuZtlMpBAEBA+M/6VqeEHwWKnV1mdjkn5WPfzOfhWBm7pl9eGY3GCNr9x1kUxN0d5jk9E/MT1HJd91TpyzZXlLKNl95s0qaxxXFeeHeTwCtifOj1AEAQHNYWYG09oXPJMVS0XCZgBvGpr2/WHYd6xzpKXE2NhylVsruWmO7y3fug4KoxbV7DcwxSt1OEhabt7XDN2lVnZ5HSUvaCytda9Phf+S9Q4tK158K+KFmshxkd1NAAP4kVnltFX2hs0V1E5PwXjp5EiYN4OU9AwtiBL3XZcr7i95Gi/YNgH/aswpqGBzFtyhVtcr54LBLBfu83CyFEIAgMK2bSZS08tRJ4kTC4jWT9Vg3kkAbyvJO5XmWhRlWqKnHFnzfVVL5pJJZDfJK90jjqynG83bs6oN36Tu6cFCKjHBaCccWNp8vZ0TSefTXwO4N8n/oLewq3RlfE5PK9DorS3slp8cfvedYspqwgCAxrSs+KpifDMwSRPFxafYQdII0gjOF40mrmZKVWdKanB3NEb2niskDiaSdpZqjqAQRuy2g3/AIQq0rO9jOls3tDFK6tF8V5PzMBmLW0Cbi6ADaZXn8mKHu8y6/aGyJYS8F5nVYNYvIaZ7ZZ390StILW5OTE1w0OuzlxG/NuWWFBLS9Jp7dl2pXi4Ulmp4735fuk7ZWDQhAEAQEJY2rVE9fyTTeykjEf/AJX85/syBxaVUrO+XA6zI9DMoZzxk7+5aF+TkIQsDN5TRlAKJZPUPQgCAIAgCAICe8EfMKL7LB8Nq2NPUXA+dZR+bq/VLmbZTKQQBAQPjP8ApWp4QfBYqdXWZ2OSflY9/M5+FYGbumX14ZggJXxZYSiaIUkrvDwN8GSfKQjQOLdHC7erlCpes1nG5dyf0VTp4Lqyx7H5Pn3HdKwc+EAQBAEAQBAEAQBAQ3jVwpFRKKSF18EDr5HA5nzC8ZO8N/PgFVqzvdyOoyRYujj0s8Xh2L15cTg2BYGbyKOyxdW8KKqukN1PUZMbydDXA8yQ7gSQdzidSnSqZstJUytYXabPfHWjpXbvX7u7SbleOGCAIAgCAIAgCAIAgNNhbbzKClfO64v8WJh+vKRzW8NZ3AqE5ZqvLVjs0rRVUFht7EfPMkjnuc95ynvc57nHS57je5x4klUjt4xSSSwRehaostU0ZCiZwgCAIAgCAIAgJ7wR8wovssHw2rY09RcD51lH5ur9UuZtlMpBAEBA+M/6VqeEHwWKnV1mdjkn5WPfzOfhWBm7pl9eGYICuCd8b2yRuLJGODmvbpDhrRO7AhUpxqRcZK9PEmLAzDSKtAilIjrAM7L7myXaXR3+1ukbxnV6lVztDxOHylkqdlefDTDl2PzOsWY1AQBAEAQBAEAJQEX4wMYIufS0L7yb2y1LDmA1siOs7XatWfOK9SrsidBk7JelVay4L8vy8dGMWtCrnRJXmRExRbLEImRcolhEj4AYbtaGUlW6665sM7jmu1RyHVud1HPps0a39MjlcsZId7r0FxX5X5X6pLVs5cIAgCAIAgCAIDAtu2YKOIzVDwxgzAfWe7UxjfrH/wC0KMpKKvZmoWepXnmU1e/3EgfC3CSW0Z+UfzY2XtiivvDGHSTtcbhedw2KpObkzsLHZI2anmrF4vf6GnjasbL8ImXG1QLUUVoTCAIAgCAIAgCAnTBSsiFBRgyMBFLACC9t4PJjMc62FNrNR89yhSm7XVai9aWztNp+0If5sfrG/NTvRT6Kf9r8B+0IP50frG/NL0edFPcx+0IP50frG/NL0OinuZB2MuRrrUqC0hzSIM7SCPIs1hVKuszr8lJqyxT7eZoYVgZuqZfXhmCAICkjQRmIIIINxBGgg6ihGUU1cdng9jJqae5lU3umIZssECcDeTmf13HeVYhXax0nO2zIdOfWpPNe7Z6ffgSBZOGln1NwZUNY8/w5/Bvv2AOzO6iVYjUi9pz9fJ1po60dG9aV9vyb9pBzjODrCyFE9QBAW552MBc9wY0aXPcAB1lD2MXJ3JHKWzjGs+nBDJO6ZB9Wn5zeuTxewk7lilWisNJsqGSbRUxWau3yxIzwow6q64FhIgpjm5GInnDZI/S/hmG5YJ1HI31kybRs/Wxlvf4Wz7s5gNWM2KRfjjUWzNCBkNaollK4qQ9PHC9DxnR4OYc1dEAw/vFOMwikdc5o2MkzkDcbxsuWaFZx0Glt2SKNoecurLetvFf47yRLIxhWdUAB0vc79bKkZA/H4ntVlVos5uvki00sI5y7NP2x+x08MzXjKY4OadDmuBHaFlNa4uLuaLiHgQBAa60rdpKYeHqI4z0XSDKPBuk9QUXJLFmelZqtXUi2cPb2NaJoLaKIyv8A5swLIxvDPGdwOSsMq/8Aabaz5Em9NZ3di0vxw5kZ2va1RVycrUSGR+gX+K0dFjRmaOCwNtu9m/o0KdGObTVy/cTEaxRLEY3mTGxRbLMI3F4LwyhAEAQBAEAQBAEBQ5g2DsQNsxpIhsHYpIrTvLfIjYOxemO5jkRsHYguZ62O5LxmsyYgossQReXhlCAIAgKXNQ8avLL4lK8wygVU1TND5KWSL0Ur2e6QvU7sCvUoQnrRT4pMzWYS2g3MK2frne72klTU5bytKw2d/wCnHwKJcIq93jVlR1VEjR2AheOcntCsVBYU4+CNdO98hypHOkd0pHFx7SvDPGCiroq7hoKQxLyWaVNjXl5NQLzIlG8zRgXQ1eGVIqQ9CAIDwhDxotPjXt5ilAoiLozfG5zHbY3Fp7QpJmGdJS0SV/HSZseEFezxayoG41MhHYTcpKbW0qysVB404+CLjsKLRObu2fqmcPaF70kt5D3Czr/TXgYdRatVILpKmd42PqJHDsLlHOe8yRs9KOrBLuRhCPcvDNc2VhiXnqgVtiXl5kVMvsjXl5mjAuALwyBAEAQBAEAQBAEAQBAUlqEXE8yEGaMhejNGQvBmlQCHqR6h6EAQBAEAQFJah5mlJjXt5HMPOSS88zBySXjMPRGl57mFQavCVxUh6EAQBAEAQBAeFqHlxSY16RcCnkkvPMwckl55mHojS89zD0MXhJRKgEJXHqAIAgCAIAgCAIAgCAIAgCAIAgCAIAgCAIAgCAIAgCAIAgCAIAgCAIAgCAIAgCAIAgCAIAgCAIAgCAID/9k="/>
          <p:cNvSpPr>
            <a:spLocks noChangeAspect="1" noChangeArrowheads="1"/>
          </p:cNvSpPr>
          <p:nvPr/>
        </p:nvSpPr>
        <p:spPr bwMode="auto">
          <a:xfrm>
            <a:off x="1196181" y="716824"/>
            <a:ext cx="228600" cy="17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Arial" panose="020B0604020202090204" pitchFamily="34" charset="0"/>
              <a:ea typeface="宋体" pitchFamily="2" charset="-122"/>
            </a:endParaRPr>
          </a:p>
        </p:txBody>
      </p:sp>
      <p:sp>
        <p:nvSpPr>
          <p:cNvPr id="14" name="标题 1"/>
          <p:cNvSpPr txBox="1"/>
          <p:nvPr/>
        </p:nvSpPr>
        <p:spPr bwMode="auto">
          <a:xfrm>
            <a:off x="180528" y="14161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buFont typeface="Arial" panose="020B0604020202090204" pitchFamily="34" charset="0"/>
              <a:buNone/>
            </a:pPr>
            <a:r>
              <a:rPr lang="zh-CN" altLang="en-US" sz="3600" dirty="0">
                <a:latin typeface="微软雅黑" panose="020B0503020204020204" pitchFamily="34" charset="-122"/>
                <a:ea typeface="微软雅黑" panose="020B0503020204020204" pitchFamily="34" charset="-122"/>
              </a:rPr>
              <a:t>信息安全危害越来越严峻</a:t>
            </a:r>
            <a:endParaRPr lang="zh-CN" altLang="en-US" sz="3600" dirty="0">
              <a:latin typeface="微软雅黑" panose="020B0503020204020204" pitchFamily="34" charset="-122"/>
              <a:ea typeface="微软雅黑" panose="020B0503020204020204" pitchFamily="34" charset="-122"/>
            </a:endParaRPr>
          </a:p>
        </p:txBody>
      </p:sp>
      <p:pic>
        <p:nvPicPr>
          <p:cNvPr id="15"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2" y="3090630"/>
            <a:ext cx="2576800" cy="178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368" y="3147780"/>
            <a:ext cx="2646808" cy="167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42732" y="877616"/>
            <a:ext cx="6766728" cy="2862322"/>
          </a:xfrm>
          <a:prstGeom prst="rect">
            <a:avLst/>
          </a:prstGeom>
          <a:noFill/>
        </p:spPr>
        <p:txBody>
          <a:bodyPr wrap="square" rtlCol="0">
            <a:spAutoFit/>
          </a:bodyPr>
          <a:lstStyle/>
          <a:p>
            <a:pPr marL="342900" indent="-342900">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信息安全问题影响和危害国家安全和社会稳定</a:t>
            </a:r>
            <a:endParaRPr lang="en-US" altLang="zh-CN" sz="2000" dirty="0">
              <a:latin typeface="微软雅黑" panose="020B0503020204020204" pitchFamily="34" charset="-122"/>
              <a:ea typeface="微软雅黑" panose="020B0503020204020204" pitchFamily="34" charset="-122"/>
            </a:endParaRPr>
          </a:p>
          <a:p>
            <a:pPr marL="800100" lvl="1" indent="-342900">
              <a:buFont typeface="微软雅黑" panose="020B0503020204020204" pitchFamily="34" charset="-122"/>
              <a:buChar char="-"/>
            </a:pPr>
            <a:r>
              <a:rPr lang="zh-CN" altLang="en-US" sz="2000" dirty="0">
                <a:latin typeface="微软雅黑" panose="020B0503020204020204" pitchFamily="34" charset="-122"/>
                <a:ea typeface="微软雅黑" panose="020B0503020204020204" pitchFamily="34" charset="-122"/>
              </a:rPr>
              <a:t>斯诺登事件</a:t>
            </a:r>
            <a:endParaRPr lang="en-US" altLang="zh-CN" sz="2000" dirty="0">
              <a:latin typeface="微软雅黑" panose="020B0503020204020204" pitchFamily="34" charset="-122"/>
              <a:ea typeface="微软雅黑" panose="020B0503020204020204" pitchFamily="34" charset="-122"/>
            </a:endParaRPr>
          </a:p>
          <a:p>
            <a:pPr marL="800100" lvl="1" indent="-342900">
              <a:buFont typeface="微软雅黑" panose="020B0503020204020204" pitchFamily="34" charset="-122"/>
              <a:buChar char="-"/>
            </a:pPr>
            <a:r>
              <a:rPr lang="zh-CN" altLang="en-US" sz="2000" dirty="0">
                <a:latin typeface="微软雅黑" panose="020B0503020204020204" pitchFamily="34" charset="-122"/>
                <a:ea typeface="微软雅黑" panose="020B0503020204020204" pitchFamily="34" charset="-122"/>
              </a:rPr>
              <a:t>伊朗布什尔核电站“震网</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事件</a:t>
            </a: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n"/>
            </a:pPr>
            <a:r>
              <a:rPr lang="zh-CN" altLang="en-US" sz="2000" dirty="0">
                <a:latin typeface="微软雅黑" panose="020B0503020204020204" pitchFamily="34" charset="-122"/>
                <a:ea typeface="微软雅黑" panose="020B0503020204020204" pitchFamily="34" charset="-122"/>
              </a:rPr>
              <a:t>信息安全危害到每个人的生命权、财产权和隐私权</a:t>
            </a:r>
            <a:endParaRPr lang="en-US" altLang="zh-CN" sz="2000" dirty="0">
              <a:latin typeface="微软雅黑" panose="020B0503020204020204" pitchFamily="34" charset="-122"/>
              <a:ea typeface="微软雅黑" panose="020B0503020204020204" pitchFamily="34" charset="-122"/>
            </a:endParaRPr>
          </a:p>
          <a:p>
            <a:pPr marL="800100" lvl="1" indent="-342900">
              <a:buFont typeface="微软雅黑" panose="020B0503020204020204" pitchFamily="34" charset="-122"/>
              <a:buChar char="-"/>
            </a:pPr>
            <a:r>
              <a:rPr lang="zh-CN" altLang="en-US" sz="2000" dirty="0">
                <a:latin typeface="微软雅黑" panose="020B0503020204020204" pitchFamily="34" charset="-122"/>
                <a:ea typeface="微软雅黑" panose="020B0503020204020204" pitchFamily="34" charset="-122"/>
              </a:rPr>
              <a:t>入侵植入式心脏起搏器</a:t>
            </a:r>
            <a:endParaRPr lang="en-US" altLang="zh-CN" sz="2000" dirty="0">
              <a:latin typeface="微软雅黑" panose="020B0503020204020204" pitchFamily="34" charset="-122"/>
              <a:ea typeface="微软雅黑" panose="020B0503020204020204" pitchFamily="34" charset="-122"/>
            </a:endParaRPr>
          </a:p>
          <a:p>
            <a:pPr marL="800100" lvl="1" indent="-342900">
              <a:buFont typeface="微软雅黑" panose="020B0503020204020204" pitchFamily="34" charset="-122"/>
              <a:buChar char="-"/>
            </a:pPr>
            <a:r>
              <a:rPr lang="zh-CN" altLang="en-US" sz="2000" dirty="0">
                <a:latin typeface="微软雅黑" panose="020B0503020204020204" pitchFamily="34" charset="-122"/>
                <a:ea typeface="微软雅黑" panose="020B0503020204020204" pitchFamily="34" charset="-122"/>
              </a:rPr>
              <a:t>入侵</a:t>
            </a:r>
            <a:r>
              <a:rPr lang="en-US" altLang="zh-CN" sz="2000" dirty="0">
                <a:latin typeface="微软雅黑" panose="020B0503020204020204" pitchFamily="34" charset="-122"/>
                <a:ea typeface="微软雅黑" panose="020B0503020204020204" pitchFamily="34" charset="-122"/>
              </a:rPr>
              <a:t>ATM</a:t>
            </a:r>
            <a:r>
              <a:rPr lang="zh-CN" altLang="en-US" sz="2000" dirty="0">
                <a:latin typeface="微软雅黑" panose="020B0503020204020204" pitchFamily="34" charset="-122"/>
                <a:ea typeface="微软雅黑" panose="020B0503020204020204" pitchFamily="34" charset="-122"/>
              </a:rPr>
              <a:t>取款机</a:t>
            </a:r>
            <a:endParaRPr lang="en-US" altLang="zh-CN" sz="2000" dirty="0">
              <a:latin typeface="微软雅黑" panose="020B0503020204020204" pitchFamily="34" charset="-122"/>
              <a:ea typeface="微软雅黑" panose="020B0503020204020204" pitchFamily="34" charset="-122"/>
            </a:endParaRPr>
          </a:p>
          <a:p>
            <a:pPr marL="800100" lvl="1" indent="-342900">
              <a:buFont typeface="微软雅黑" panose="020B0503020204020204" pitchFamily="34" charset="-122"/>
              <a:buChar char="-"/>
            </a:pPr>
            <a:r>
              <a:rPr lang="zh-CN" altLang="en-US" sz="2000" dirty="0">
                <a:latin typeface="微软雅黑" panose="020B0503020204020204" pitchFamily="34" charset="-122"/>
                <a:ea typeface="微软雅黑" panose="020B0503020204020204" pitchFamily="34" charset="-122"/>
              </a:rPr>
              <a:t>个人信息贩卖、社工库</a:t>
            </a:r>
            <a:endParaRPr lang="en-US" altLang="zh-CN" sz="2000" dirty="0">
              <a:latin typeface="微软雅黑" panose="020B0503020204020204" pitchFamily="34" charset="-122"/>
              <a:ea typeface="微软雅黑" panose="020B0503020204020204" pitchFamily="34" charset="-122"/>
            </a:endParaRPr>
          </a:p>
          <a:p>
            <a:pPr marL="800100" lvl="1" indent="-342900">
              <a:buFont typeface="微软雅黑" panose="020B0503020204020204" pitchFamily="34" charset="-122"/>
              <a:buChar char="-"/>
            </a:pP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pic>
        <p:nvPicPr>
          <p:cNvPr id="18"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9" y="3044910"/>
            <a:ext cx="2347723" cy="1675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6856" y="1014420"/>
            <a:ext cx="8229600" cy="3397616"/>
          </a:xfrm>
        </p:spPr>
        <p:txBody>
          <a:bodyPr/>
          <a:lstStyle/>
          <a:p>
            <a:r>
              <a:rPr lang="zh-CN" altLang="en-US" sz="2800" dirty="0">
                <a:latin typeface="微软雅黑" panose="020B0503020204020204" pitchFamily="34" charset="-122"/>
                <a:ea typeface="微软雅黑" panose="020B0503020204020204" pitchFamily="34" charset="-122"/>
              </a:rPr>
              <a:t>“大玩家”入场</a:t>
            </a:r>
            <a:endParaRPr lang="zh-CN" altLang="en-US" sz="2800" dirty="0">
              <a:latin typeface="微软雅黑" panose="020B0503020204020204" pitchFamily="34" charset="-122"/>
              <a:ea typeface="微软雅黑" panose="020B0503020204020204" pitchFamily="34" charset="-122"/>
            </a:endParaRPr>
          </a:p>
        </p:txBody>
      </p:sp>
      <p:pic>
        <p:nvPicPr>
          <p:cNvPr id="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64830" y="1547123"/>
            <a:ext cx="5327650" cy="2864913"/>
          </a:xfrm>
          <a:prstGeom prst="rect">
            <a:avLst/>
          </a:prstGeom>
          <a:noFill/>
          <a:ln>
            <a:noFill/>
          </a:ln>
          <a:effectLst>
            <a:outerShdw blurRad="50800" dist="63500" dir="13500000" algn="br"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横卷形 4"/>
          <p:cNvSpPr>
            <a:spLocks noChangeArrowheads="1"/>
          </p:cNvSpPr>
          <p:nvPr/>
        </p:nvSpPr>
        <p:spPr bwMode="auto">
          <a:xfrm>
            <a:off x="467545" y="1655180"/>
            <a:ext cx="4681537" cy="2649211"/>
          </a:xfrm>
          <a:prstGeom prst="horizontalScroll">
            <a:avLst>
              <a:gd name="adj" fmla="val 9912"/>
            </a:avLst>
          </a:prstGeom>
          <a:solidFill>
            <a:srgbClr val="F8FBFC"/>
          </a:solidFill>
          <a:ln w="25400">
            <a:solidFill>
              <a:schemeClr val="tx2"/>
            </a:solidFill>
            <a:round/>
          </a:ln>
          <a:effectLst>
            <a:outerShdw blurRad="50800" dist="114300" dir="2700000" algn="tl" rotWithShape="0">
              <a:srgbClr val="808080">
                <a:alpha val="39999"/>
              </a:srgbClr>
            </a:outerShdw>
          </a:effectLst>
        </p:spPr>
        <p:txBody>
          <a:bodyPr anchor="ctr"/>
          <a:lstStyle/>
          <a:p>
            <a:pPr marL="285750" indent="-285750" eaLnBrk="0" hangingPunct="0">
              <a:spcBef>
                <a:spcPct val="20000"/>
              </a:spcBef>
              <a:buClr>
                <a:schemeClr val="tx2"/>
              </a:buClr>
              <a:buSzPct val="50000"/>
            </a:pPr>
            <a:r>
              <a:rPr lang="zh-CN" altLang="en-US" sz="2000" dirty="0">
                <a:latin typeface="微软雅黑" panose="020B0503020204020204" pitchFamily="34" charset="-122"/>
                <a:ea typeface="微软雅黑" panose="020B0503020204020204" pitchFamily="34" charset="-122"/>
              </a:rPr>
              <a:t>和过去的攻击者相比：</a:t>
            </a:r>
            <a:endParaRPr lang="en-US" altLang="zh-CN" sz="2000" dirty="0">
              <a:latin typeface="微软雅黑" panose="020B0503020204020204" pitchFamily="34" charset="-122"/>
              <a:ea typeface="微软雅黑" panose="020B0503020204020204" pitchFamily="34" charset="-122"/>
            </a:endParaRPr>
          </a:p>
          <a:p>
            <a:pPr marL="685800" lvl="1" indent="-228600" eaLnBrk="0" hangingPunct="0">
              <a:spcBef>
                <a:spcPct val="20000"/>
              </a:spcBef>
              <a:buClr>
                <a:schemeClr val="tx2"/>
              </a:buClr>
              <a:buSzPct val="50000"/>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怀有不同的</a:t>
            </a:r>
            <a:r>
              <a:rPr lang="zh-CN" altLang="en-US" sz="2000" dirty="0">
                <a:solidFill>
                  <a:srgbClr val="FF0000"/>
                </a:solidFill>
                <a:latin typeface="微软雅黑" panose="020B0503020204020204" pitchFamily="34" charset="-122"/>
                <a:ea typeface="微软雅黑" panose="020B0503020204020204" pitchFamily="34" charset="-122"/>
              </a:rPr>
              <a:t>动机</a:t>
            </a:r>
            <a:endParaRPr lang="en-US" altLang="zh-CN" sz="2000" dirty="0">
              <a:solidFill>
                <a:srgbClr val="FF0000"/>
              </a:solidFill>
              <a:latin typeface="微软雅黑" panose="020B0503020204020204" pitchFamily="34" charset="-122"/>
              <a:ea typeface="微软雅黑" panose="020B0503020204020204" pitchFamily="34" charset="-122"/>
            </a:endParaRPr>
          </a:p>
          <a:p>
            <a:pPr marL="685800" lvl="1" indent="-228600" eaLnBrk="0" hangingPunct="0">
              <a:spcBef>
                <a:spcPct val="20000"/>
              </a:spcBef>
              <a:buClr>
                <a:schemeClr val="tx2"/>
              </a:buClr>
              <a:buSzPct val="50000"/>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选择不同的目标</a:t>
            </a:r>
            <a:endParaRPr lang="en-US" altLang="zh-CN" sz="2000" dirty="0">
              <a:latin typeface="微软雅黑" panose="020B0503020204020204" pitchFamily="34" charset="-122"/>
              <a:ea typeface="微软雅黑" panose="020B0503020204020204" pitchFamily="34" charset="-122"/>
            </a:endParaRPr>
          </a:p>
          <a:p>
            <a:pPr marL="685800" lvl="1" indent="-228600" eaLnBrk="0" hangingPunct="0">
              <a:spcBef>
                <a:spcPct val="20000"/>
              </a:spcBef>
              <a:buClr>
                <a:schemeClr val="tx2"/>
              </a:buClr>
              <a:buSzPct val="50000"/>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掌握不同的资源</a:t>
            </a:r>
            <a:endParaRPr lang="en-US" altLang="zh-CN" sz="2000" dirty="0">
              <a:latin typeface="微软雅黑" panose="020B0503020204020204" pitchFamily="34" charset="-122"/>
              <a:ea typeface="微软雅黑" panose="020B0503020204020204" pitchFamily="34" charset="-122"/>
            </a:endParaRPr>
          </a:p>
          <a:p>
            <a:pPr marL="685800" lvl="1" indent="-228600" eaLnBrk="0" hangingPunct="0">
              <a:spcBef>
                <a:spcPct val="20000"/>
              </a:spcBef>
              <a:buClr>
                <a:schemeClr val="tx2"/>
              </a:buClr>
              <a:buSzPct val="50000"/>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拥有不同的能力</a:t>
            </a:r>
            <a:endParaRPr lang="en-US" altLang="zh-CN" sz="2000" dirty="0">
              <a:latin typeface="微软雅黑" panose="020B0503020204020204" pitchFamily="34" charset="-122"/>
              <a:ea typeface="微软雅黑" panose="020B0503020204020204" pitchFamily="34" charset="-122"/>
            </a:endParaRPr>
          </a:p>
          <a:p>
            <a:pPr marL="685800" lvl="1" indent="-228600" eaLnBrk="0" hangingPunct="0">
              <a:spcBef>
                <a:spcPct val="20000"/>
              </a:spcBef>
              <a:buClr>
                <a:schemeClr val="tx2"/>
              </a:buClr>
              <a:buSzPct val="50000"/>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使用不同的</a:t>
            </a:r>
            <a:r>
              <a:rPr lang="zh-CN" altLang="en-US" sz="2000" dirty="0">
                <a:solidFill>
                  <a:srgbClr val="FF0000"/>
                </a:solidFill>
                <a:latin typeface="微软雅黑" panose="020B0503020204020204" pitchFamily="34" charset="-122"/>
                <a:ea typeface="微软雅黑" panose="020B0503020204020204" pitchFamily="34" charset="-122"/>
              </a:rPr>
              <a:t>方法</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7" name="标题 1"/>
          <p:cNvSpPr txBox="1"/>
          <p:nvPr/>
        </p:nvSpPr>
        <p:spPr bwMode="auto">
          <a:xfrm>
            <a:off x="108520" y="87555"/>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buFont typeface="Arial" panose="020B0604020202090204" pitchFamily="34" charset="0"/>
              <a:buNone/>
            </a:pPr>
            <a:r>
              <a:rPr lang="zh-CN" altLang="en-US" sz="3600" dirty="0">
                <a:latin typeface="微软雅黑" panose="020B0503020204020204" pitchFamily="34" charset="-122"/>
                <a:ea typeface="微软雅黑" panose="020B0503020204020204" pitchFamily="34" charset="-122"/>
              </a:rPr>
              <a:t>攻击从个人向规模团队化转变</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6"/>
          <p:cNvSpPr>
            <a:spLocks noGrp="1"/>
          </p:cNvSpPr>
          <p:nvPr>
            <p:ph type="title"/>
          </p:nvPr>
        </p:nvSpPr>
        <p:spPr>
          <a:xfrm>
            <a:off x="179512" y="148463"/>
            <a:ext cx="8229600" cy="858044"/>
          </a:xfrm>
        </p:spPr>
        <p:txBody>
          <a:bodyPr/>
          <a:lstStyle/>
          <a:p>
            <a:pPr algn="l"/>
            <a:r>
              <a:rPr lang="zh-CN" altLang="en-US" sz="3600" b="0" dirty="0">
                <a:latin typeface="微软雅黑" panose="020B0503020204020204" pitchFamily="34" charset="-122"/>
                <a:ea typeface="微软雅黑" panose="020B0503020204020204" pitchFamily="34" charset="-122"/>
              </a:rPr>
              <a:t>影响最大的</a:t>
            </a:r>
            <a:r>
              <a:rPr lang="en-US" altLang="zh-CN" sz="3600" b="0" dirty="0">
                <a:latin typeface="微软雅黑" panose="020B0503020204020204" pitchFamily="34" charset="-122"/>
                <a:ea typeface="微软雅黑" panose="020B0503020204020204" pitchFamily="34" charset="-122"/>
              </a:rPr>
              <a:t>APT</a:t>
            </a:r>
            <a:r>
              <a:rPr lang="zh-CN" altLang="en-US" sz="3600" b="0" dirty="0">
                <a:latin typeface="微软雅黑" panose="020B0503020204020204" pitchFamily="34" charset="-122"/>
                <a:ea typeface="微软雅黑" panose="020B0503020204020204" pitchFamily="34" charset="-122"/>
              </a:rPr>
              <a:t>事件</a:t>
            </a:r>
            <a:endParaRPr lang="zh-CN" altLang="en-US" sz="3600" b="0" dirty="0">
              <a:latin typeface="微软雅黑" panose="020B0503020204020204" pitchFamily="34" charset="-122"/>
              <a:ea typeface="微软雅黑" panose="020B0503020204020204" pitchFamily="34" charset="-122"/>
            </a:endParaRPr>
          </a:p>
        </p:txBody>
      </p:sp>
      <p:pic>
        <p:nvPicPr>
          <p:cNvPr id="17" name="Picture 2" descr="E:\20130621\20130621工作\1.bmp"/>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681668"/>
            <a:ext cx="9144000" cy="439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8"/>
          <p:cNvSpPr/>
          <p:nvPr/>
        </p:nvSpPr>
        <p:spPr>
          <a:xfrm>
            <a:off x="6426200" y="2132002"/>
            <a:ext cx="1657350" cy="216894"/>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0" name="椭圆 19"/>
          <p:cNvSpPr/>
          <p:nvPr/>
        </p:nvSpPr>
        <p:spPr>
          <a:xfrm>
            <a:off x="5940426" y="2715948"/>
            <a:ext cx="1484313" cy="1480126"/>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1" name="椭圆 20"/>
          <p:cNvSpPr/>
          <p:nvPr/>
        </p:nvSpPr>
        <p:spPr>
          <a:xfrm>
            <a:off x="5940426" y="4303328"/>
            <a:ext cx="792163" cy="108447"/>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椭圆 21"/>
          <p:cNvSpPr/>
          <p:nvPr/>
        </p:nvSpPr>
        <p:spPr>
          <a:xfrm>
            <a:off x="2051051" y="3979179"/>
            <a:ext cx="792163" cy="108447"/>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3" name="椭圆 22"/>
          <p:cNvSpPr/>
          <p:nvPr/>
        </p:nvSpPr>
        <p:spPr>
          <a:xfrm>
            <a:off x="2624139" y="3222431"/>
            <a:ext cx="649287" cy="108448"/>
          </a:xfrm>
          <a:prstGeom prst="ellipse">
            <a:avLst/>
          </a:prstGeom>
          <a:noFill/>
          <a:ln w="25400"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4" name="矩形标注 23"/>
          <p:cNvSpPr/>
          <p:nvPr/>
        </p:nvSpPr>
        <p:spPr>
          <a:xfrm>
            <a:off x="27783" y="87554"/>
            <a:ext cx="6730393" cy="1329765"/>
          </a:xfrm>
          <a:prstGeom prst="wedgeRectCallout">
            <a:avLst>
              <a:gd name="adj1" fmla="val 44348"/>
              <a:gd name="adj2" fmla="val 84185"/>
            </a:avLst>
          </a:prstGeom>
          <a:solidFill>
            <a:srgbClr val="DAEDEF">
              <a:lumMod val="60000"/>
              <a:lumOff val="40000"/>
            </a:srgbClr>
          </a:solidFill>
          <a:ln w="25400" cap="flat" cmpd="sng" algn="ctr">
            <a:noFill/>
            <a:prstDash val="solid"/>
          </a:ln>
          <a:effectLst/>
          <a:scene3d>
            <a:camera prst="orthographicFront"/>
            <a:lightRig rig="threePt" dir="t"/>
          </a:scene3d>
          <a:sp3d>
            <a:bevelT w="165100" prst="coolSlant"/>
          </a:sp3d>
        </p:spPr>
        <p:txBody>
          <a:bodyPr anchor="ctr"/>
          <a:lstStyle>
            <a:lvl1pPr>
              <a:defRPr kumimoji="1" sz="2400">
                <a:solidFill>
                  <a:schemeClr val="tx1"/>
                </a:solidFill>
                <a:latin typeface="Arial" panose="020B0604020202090204" pitchFamily="34" charset="0"/>
                <a:ea typeface="宋体" pitchFamily="2" charset="-122"/>
              </a:defRPr>
            </a:lvl1pPr>
            <a:lvl2pPr marL="742950" indent="-285750">
              <a:defRPr kumimoji="1" sz="2400">
                <a:solidFill>
                  <a:schemeClr val="tx1"/>
                </a:solidFill>
                <a:latin typeface="Arial" panose="020B0604020202090204" pitchFamily="34" charset="0"/>
                <a:ea typeface="宋体" pitchFamily="2" charset="-122"/>
              </a:defRPr>
            </a:lvl2pPr>
            <a:lvl3pPr marL="1143000" indent="-228600">
              <a:defRPr kumimoji="1" sz="2400">
                <a:solidFill>
                  <a:schemeClr val="tx1"/>
                </a:solidFill>
                <a:latin typeface="Arial" panose="020B0604020202090204" pitchFamily="34" charset="0"/>
                <a:ea typeface="宋体" pitchFamily="2" charset="-122"/>
              </a:defRPr>
            </a:lvl3pPr>
            <a:lvl4pPr marL="1600200" indent="-228600">
              <a:defRPr kumimoji="1" sz="2400">
                <a:solidFill>
                  <a:schemeClr val="tx1"/>
                </a:solidFill>
                <a:latin typeface="Arial" panose="020B0604020202090204" pitchFamily="34" charset="0"/>
                <a:ea typeface="宋体" pitchFamily="2" charset="-122"/>
              </a:defRPr>
            </a:lvl4pPr>
            <a:lvl5pPr marL="2057400" indent="-228600">
              <a:defRPr kumimoji="1" sz="2400">
                <a:solidFill>
                  <a:schemeClr val="tx1"/>
                </a:solidFill>
                <a:latin typeface="Arial" panose="020B0604020202090204" pitchFamily="34" charset="0"/>
                <a:ea typeface="宋体" pitchFamily="2" charset="-122"/>
              </a:defRPr>
            </a:lvl5pPr>
            <a:lvl6pPr marL="2514600" indent="-228600" fontAlgn="base">
              <a:spcBef>
                <a:spcPct val="0"/>
              </a:spcBef>
              <a:spcAft>
                <a:spcPct val="0"/>
              </a:spcAft>
              <a:defRPr kumimoji="1" sz="2400">
                <a:solidFill>
                  <a:schemeClr val="tx1"/>
                </a:solidFill>
                <a:latin typeface="Arial" panose="020B0604020202090204" pitchFamily="34" charset="0"/>
                <a:ea typeface="宋体" pitchFamily="2" charset="-122"/>
              </a:defRPr>
            </a:lvl6pPr>
            <a:lvl7pPr marL="2971800" indent="-228600" fontAlgn="base">
              <a:spcBef>
                <a:spcPct val="0"/>
              </a:spcBef>
              <a:spcAft>
                <a:spcPct val="0"/>
              </a:spcAft>
              <a:defRPr kumimoji="1" sz="2400">
                <a:solidFill>
                  <a:schemeClr val="tx1"/>
                </a:solidFill>
                <a:latin typeface="Arial" panose="020B0604020202090204" pitchFamily="34" charset="0"/>
                <a:ea typeface="宋体" pitchFamily="2" charset="-122"/>
              </a:defRPr>
            </a:lvl7pPr>
            <a:lvl8pPr marL="3429000" indent="-228600" fontAlgn="base">
              <a:spcBef>
                <a:spcPct val="0"/>
              </a:spcBef>
              <a:spcAft>
                <a:spcPct val="0"/>
              </a:spcAft>
              <a:defRPr kumimoji="1" sz="2400">
                <a:solidFill>
                  <a:schemeClr val="tx1"/>
                </a:solidFill>
                <a:latin typeface="Arial" panose="020B0604020202090204" pitchFamily="34" charset="0"/>
                <a:ea typeface="宋体" pitchFamily="2" charset="-122"/>
              </a:defRPr>
            </a:lvl8pPr>
            <a:lvl9pPr marL="3886200" indent="-228600" fontAlgn="base">
              <a:spcBef>
                <a:spcPct val="0"/>
              </a:spcBef>
              <a:spcAft>
                <a:spcPct val="0"/>
              </a:spcAft>
              <a:defRPr kumimoji="1" sz="2400">
                <a:solidFill>
                  <a:schemeClr val="tx1"/>
                </a:solidFill>
                <a:latin typeface="Arial" panose="020B0604020202090204" pitchFamily="34"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监控体系：</a:t>
            </a:r>
            <a:endParaRPr kumimoji="0" lang="en-US" altLang="zh-CN"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lvl="0">
              <a:defRPr/>
            </a:pP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码头</a:t>
            </a:r>
            <a:r>
              <a:rPr kumimoji="0" lang="en-US" altLang="zh-CN" sz="1400" b="1" kern="0" dirty="0">
                <a:solidFill>
                  <a:srgbClr val="000000"/>
                </a:solidFill>
                <a:latin typeface="微软雅黑" panose="020B0503020204020204" pitchFamily="34" charset="-122"/>
                <a:ea typeface="微软雅黑" panose="020B0503020204020204" pitchFamily="34" charset="-122"/>
              </a:rPr>
              <a:t>Marina</a:t>
            </a: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：互联网终端、设备、软件、用户、时间、地点等；</a:t>
            </a:r>
            <a:endParaRPr kumimoji="0" lang="en-US" altLang="zh-CN"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lvl="0">
              <a:defRPr/>
            </a:pP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主干道</a:t>
            </a:r>
            <a:r>
              <a:rPr kumimoji="0" lang="en-US" altLang="zh-CN" sz="1400" b="1" i="0" u="none" strike="noStrike" kern="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Mainway</a:t>
            </a: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：通信网通话及时间、地点、参与者、设备等；</a:t>
            </a:r>
            <a:endParaRPr kumimoji="0" lang="en-US" altLang="zh-CN"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lvl="0">
              <a:defRPr/>
            </a:pP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核子：</a:t>
            </a:r>
            <a:r>
              <a:rPr kumimoji="0" lang="en-US" altLang="zh-CN" sz="1400" b="1" kern="0" dirty="0">
                <a:solidFill>
                  <a:srgbClr val="000000"/>
                </a:solidFill>
                <a:latin typeface="微软雅黑" panose="020B0503020204020204" pitchFamily="34" charset="-122"/>
                <a:ea typeface="微软雅黑" panose="020B0503020204020204" pitchFamily="34" charset="-122"/>
              </a:rPr>
              <a:t>Nucleon</a:t>
            </a: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：截获电话通话中的对话内容及关键词</a:t>
            </a:r>
            <a:endParaRPr kumimoji="0" lang="en-US" altLang="zh-CN"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AC1C31"/>
                </a:solidFill>
                <a:effectLst/>
                <a:uLnTx/>
                <a:uFillTx/>
                <a:latin typeface="微软雅黑" panose="020B0503020204020204" pitchFamily="34" charset="-122"/>
                <a:ea typeface="微软雅黑" panose="020B0503020204020204" pitchFamily="34" charset="-122"/>
              </a:rPr>
              <a:t>棱镜</a:t>
            </a:r>
            <a:r>
              <a:rPr kumimoji="0" lang="en-US" altLang="zh-CN" sz="1400" b="1" i="0" u="none" strike="noStrike" kern="0" cap="none" spc="0" normalizeH="0" baseline="0" noProof="0" dirty="0">
                <a:ln>
                  <a:noFill/>
                </a:ln>
                <a:solidFill>
                  <a:srgbClr val="AC1C31"/>
                </a:solidFill>
                <a:effectLst/>
                <a:uLnTx/>
                <a:uFillTx/>
                <a:latin typeface="微软雅黑" panose="020B0503020204020204" pitchFamily="34" charset="-122"/>
                <a:ea typeface="微软雅黑" panose="020B0503020204020204" pitchFamily="34" charset="-122"/>
              </a:rPr>
              <a:t>PRISM</a:t>
            </a:r>
            <a:r>
              <a:rPr kumimoji="0" lang="zh-CN" altLang="en-US" sz="1400" b="1" i="0" u="none" strike="noStrike" kern="0" cap="none" spc="0" normalizeH="0" baseline="0" noProof="0" dirty="0">
                <a:ln>
                  <a:noFill/>
                </a:ln>
                <a:solidFill>
                  <a:srgbClr val="AC1C31"/>
                </a:solidFill>
                <a:effectLst/>
                <a:uLnTx/>
                <a:uFillTx/>
                <a:latin typeface="微软雅黑" panose="020B0503020204020204" pitchFamily="34" charset="-122"/>
                <a:ea typeface="微软雅黑" panose="020B0503020204020204" pitchFamily="34" charset="-122"/>
              </a:rPr>
              <a:t>：</a:t>
            </a: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在科技巨头的配合下监控互联网数据</a:t>
            </a:r>
            <a:endPar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5" name="矩形标注 24"/>
          <p:cNvSpPr/>
          <p:nvPr/>
        </p:nvSpPr>
        <p:spPr>
          <a:xfrm>
            <a:off x="35497" y="1222731"/>
            <a:ext cx="6730393" cy="810840"/>
          </a:xfrm>
          <a:prstGeom prst="wedgeRectCallout">
            <a:avLst>
              <a:gd name="adj1" fmla="val 44348"/>
              <a:gd name="adj2" fmla="val 139263"/>
            </a:avLst>
          </a:prstGeom>
          <a:solidFill>
            <a:srgbClr val="DAEDEF">
              <a:lumMod val="60000"/>
              <a:lumOff val="40000"/>
            </a:srgbClr>
          </a:solidFill>
          <a:ln w="25400" cap="flat" cmpd="sng" algn="ctr">
            <a:noFill/>
            <a:prstDash val="solid"/>
          </a:ln>
          <a:effectLst/>
          <a:scene3d>
            <a:camera prst="orthographicFront"/>
            <a:lightRig rig="threePt" dir="t"/>
          </a:scene3d>
          <a:sp3d>
            <a:bevelT w="165100" prst="coolSlant"/>
          </a:sp3d>
        </p:spPr>
        <p:txBody>
          <a:bodyPr anchor="ctr"/>
          <a:lstStyle>
            <a:lvl1pPr>
              <a:defRPr kumimoji="1" sz="2400">
                <a:solidFill>
                  <a:schemeClr val="tx1"/>
                </a:solidFill>
                <a:latin typeface="Arial" panose="020B0604020202090204" pitchFamily="34" charset="0"/>
                <a:ea typeface="宋体" pitchFamily="2" charset="-122"/>
              </a:defRPr>
            </a:lvl1pPr>
            <a:lvl2pPr marL="742950" indent="-285750">
              <a:defRPr kumimoji="1" sz="2400">
                <a:solidFill>
                  <a:schemeClr val="tx1"/>
                </a:solidFill>
                <a:latin typeface="Arial" panose="020B0604020202090204" pitchFamily="34" charset="0"/>
                <a:ea typeface="宋体" pitchFamily="2" charset="-122"/>
              </a:defRPr>
            </a:lvl2pPr>
            <a:lvl3pPr marL="1143000" indent="-228600">
              <a:defRPr kumimoji="1" sz="2400">
                <a:solidFill>
                  <a:schemeClr val="tx1"/>
                </a:solidFill>
                <a:latin typeface="Arial" panose="020B0604020202090204" pitchFamily="34" charset="0"/>
                <a:ea typeface="宋体" pitchFamily="2" charset="-122"/>
              </a:defRPr>
            </a:lvl3pPr>
            <a:lvl4pPr marL="1600200" indent="-228600">
              <a:defRPr kumimoji="1" sz="2400">
                <a:solidFill>
                  <a:schemeClr val="tx1"/>
                </a:solidFill>
                <a:latin typeface="Arial" panose="020B0604020202090204" pitchFamily="34" charset="0"/>
                <a:ea typeface="宋体" pitchFamily="2" charset="-122"/>
              </a:defRPr>
            </a:lvl4pPr>
            <a:lvl5pPr marL="2057400" indent="-228600">
              <a:defRPr kumimoji="1" sz="2400">
                <a:solidFill>
                  <a:schemeClr val="tx1"/>
                </a:solidFill>
                <a:latin typeface="Arial" panose="020B0604020202090204" pitchFamily="34" charset="0"/>
                <a:ea typeface="宋体" pitchFamily="2" charset="-122"/>
              </a:defRPr>
            </a:lvl5pPr>
            <a:lvl6pPr marL="2514600" indent="-228600" fontAlgn="base">
              <a:spcBef>
                <a:spcPct val="0"/>
              </a:spcBef>
              <a:spcAft>
                <a:spcPct val="0"/>
              </a:spcAft>
              <a:defRPr kumimoji="1" sz="2400">
                <a:solidFill>
                  <a:schemeClr val="tx1"/>
                </a:solidFill>
                <a:latin typeface="Arial" panose="020B0604020202090204" pitchFamily="34" charset="0"/>
                <a:ea typeface="宋体" pitchFamily="2" charset="-122"/>
              </a:defRPr>
            </a:lvl6pPr>
            <a:lvl7pPr marL="2971800" indent="-228600" fontAlgn="base">
              <a:spcBef>
                <a:spcPct val="0"/>
              </a:spcBef>
              <a:spcAft>
                <a:spcPct val="0"/>
              </a:spcAft>
              <a:defRPr kumimoji="1" sz="2400">
                <a:solidFill>
                  <a:schemeClr val="tx1"/>
                </a:solidFill>
                <a:latin typeface="Arial" panose="020B0604020202090204" pitchFamily="34" charset="0"/>
                <a:ea typeface="宋体" pitchFamily="2" charset="-122"/>
              </a:defRPr>
            </a:lvl7pPr>
            <a:lvl8pPr marL="3429000" indent="-228600" fontAlgn="base">
              <a:spcBef>
                <a:spcPct val="0"/>
              </a:spcBef>
              <a:spcAft>
                <a:spcPct val="0"/>
              </a:spcAft>
              <a:defRPr kumimoji="1" sz="2400">
                <a:solidFill>
                  <a:schemeClr val="tx1"/>
                </a:solidFill>
                <a:latin typeface="Arial" panose="020B0604020202090204" pitchFamily="34" charset="0"/>
                <a:ea typeface="宋体" pitchFamily="2" charset="-122"/>
              </a:defRPr>
            </a:lvl8pPr>
            <a:lvl9pPr marL="3886200" indent="-228600" fontAlgn="base">
              <a:spcBef>
                <a:spcPct val="0"/>
              </a:spcBef>
              <a:spcAft>
                <a:spcPct val="0"/>
              </a:spcAft>
              <a:defRPr kumimoji="1" sz="2400">
                <a:solidFill>
                  <a:schemeClr val="tx1"/>
                </a:solidFill>
                <a:latin typeface="Arial" panose="020B0604020202090204" pitchFamily="34"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美国主要</a:t>
            </a:r>
            <a:r>
              <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IT</a:t>
            </a: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企业：</a:t>
            </a:r>
            <a:endPar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微软、雅虎、谷歌、脸谱、</a:t>
            </a:r>
            <a:r>
              <a:rPr kumimoji="0" lang="en-US" altLang="zh-CN" sz="1600" b="1" i="0" u="none" strike="noStrike" kern="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paltalk</a:t>
            </a: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en-US" altLang="zh-CN" sz="1600" b="1" i="0" u="none" strike="noStrike" kern="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youtube</a:t>
            </a: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en-US" altLang="zh-CN" sz="1600" b="1" i="0" u="none" strike="noStrike" kern="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rPr>
              <a:t>skype</a:t>
            </a: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、美国在线、苹果、思科、</a:t>
            </a:r>
            <a:r>
              <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Verizon……</a:t>
            </a:r>
            <a:endPar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6" name="矩形标注 25"/>
          <p:cNvSpPr/>
          <p:nvPr/>
        </p:nvSpPr>
        <p:spPr>
          <a:xfrm>
            <a:off x="1835696" y="1493012"/>
            <a:ext cx="7092281" cy="1531062"/>
          </a:xfrm>
          <a:prstGeom prst="wedgeRectCallout">
            <a:avLst>
              <a:gd name="adj1" fmla="val -26291"/>
              <a:gd name="adj2" fmla="val 60406"/>
            </a:avLst>
          </a:prstGeom>
          <a:solidFill>
            <a:srgbClr val="DAEDEF">
              <a:lumMod val="60000"/>
              <a:lumOff val="40000"/>
            </a:srgbClr>
          </a:solidFill>
          <a:ln w="25400" cap="flat" cmpd="sng" algn="ctr">
            <a:noFill/>
            <a:prstDash val="solid"/>
          </a:ln>
          <a:effectLst/>
          <a:scene3d>
            <a:camera prst="orthographicFront"/>
            <a:lightRig rig="threePt" dir="t"/>
          </a:scene3d>
          <a:sp3d>
            <a:bevelT w="165100" prst="coolSlant"/>
          </a:sp3d>
        </p:spPr>
        <p:txBody>
          <a:bodyPr anchor="ctr"/>
          <a:lstStyle>
            <a:lvl1pPr>
              <a:defRPr kumimoji="1" sz="2400">
                <a:solidFill>
                  <a:schemeClr val="tx1"/>
                </a:solidFill>
                <a:latin typeface="Arial" panose="020B0604020202090204" pitchFamily="34" charset="0"/>
                <a:ea typeface="宋体" pitchFamily="2" charset="-122"/>
              </a:defRPr>
            </a:lvl1pPr>
            <a:lvl2pPr marL="742950" indent="-285750">
              <a:defRPr kumimoji="1" sz="2400">
                <a:solidFill>
                  <a:schemeClr val="tx1"/>
                </a:solidFill>
                <a:latin typeface="Arial" panose="020B0604020202090204" pitchFamily="34" charset="0"/>
                <a:ea typeface="宋体" pitchFamily="2" charset="-122"/>
              </a:defRPr>
            </a:lvl2pPr>
            <a:lvl3pPr marL="1143000" indent="-228600">
              <a:defRPr kumimoji="1" sz="2400">
                <a:solidFill>
                  <a:schemeClr val="tx1"/>
                </a:solidFill>
                <a:latin typeface="Arial" panose="020B0604020202090204" pitchFamily="34" charset="0"/>
                <a:ea typeface="宋体" pitchFamily="2" charset="-122"/>
              </a:defRPr>
            </a:lvl3pPr>
            <a:lvl4pPr marL="1600200" indent="-228600">
              <a:defRPr kumimoji="1" sz="2400">
                <a:solidFill>
                  <a:schemeClr val="tx1"/>
                </a:solidFill>
                <a:latin typeface="Arial" panose="020B0604020202090204" pitchFamily="34" charset="0"/>
                <a:ea typeface="宋体" pitchFamily="2" charset="-122"/>
              </a:defRPr>
            </a:lvl4pPr>
            <a:lvl5pPr marL="2057400" indent="-228600">
              <a:defRPr kumimoji="1" sz="2400">
                <a:solidFill>
                  <a:schemeClr val="tx1"/>
                </a:solidFill>
                <a:latin typeface="Arial" panose="020B0604020202090204" pitchFamily="34" charset="0"/>
                <a:ea typeface="宋体" pitchFamily="2" charset="-122"/>
              </a:defRPr>
            </a:lvl5pPr>
            <a:lvl6pPr marL="2514600" indent="-228600" fontAlgn="base">
              <a:spcBef>
                <a:spcPct val="0"/>
              </a:spcBef>
              <a:spcAft>
                <a:spcPct val="0"/>
              </a:spcAft>
              <a:defRPr kumimoji="1" sz="2400">
                <a:solidFill>
                  <a:schemeClr val="tx1"/>
                </a:solidFill>
                <a:latin typeface="Arial" panose="020B0604020202090204" pitchFamily="34" charset="0"/>
                <a:ea typeface="宋体" pitchFamily="2" charset="-122"/>
              </a:defRPr>
            </a:lvl6pPr>
            <a:lvl7pPr marL="2971800" indent="-228600" fontAlgn="base">
              <a:spcBef>
                <a:spcPct val="0"/>
              </a:spcBef>
              <a:spcAft>
                <a:spcPct val="0"/>
              </a:spcAft>
              <a:defRPr kumimoji="1" sz="2400">
                <a:solidFill>
                  <a:schemeClr val="tx1"/>
                </a:solidFill>
                <a:latin typeface="Arial" panose="020B0604020202090204" pitchFamily="34" charset="0"/>
                <a:ea typeface="宋体" pitchFamily="2" charset="-122"/>
              </a:defRPr>
            </a:lvl7pPr>
            <a:lvl8pPr marL="3429000" indent="-228600" fontAlgn="base">
              <a:spcBef>
                <a:spcPct val="0"/>
              </a:spcBef>
              <a:spcAft>
                <a:spcPct val="0"/>
              </a:spcAft>
              <a:defRPr kumimoji="1" sz="2400">
                <a:solidFill>
                  <a:schemeClr val="tx1"/>
                </a:solidFill>
                <a:latin typeface="Arial" panose="020B0604020202090204" pitchFamily="34" charset="0"/>
                <a:ea typeface="宋体" pitchFamily="2" charset="-122"/>
              </a:defRPr>
            </a:lvl8pPr>
            <a:lvl9pPr marL="3886200" indent="-228600" fontAlgn="base">
              <a:spcBef>
                <a:spcPct val="0"/>
              </a:spcBef>
              <a:spcAft>
                <a:spcPct val="0"/>
              </a:spcAft>
              <a:defRPr kumimoji="1" sz="2400">
                <a:solidFill>
                  <a:schemeClr val="tx1"/>
                </a:solidFill>
                <a:latin typeface="Arial" panose="020B0604020202090204" pitchFamily="34"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针对中国的数百次攻击：</a:t>
            </a:r>
            <a:endPar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机构：</a:t>
            </a:r>
            <a:r>
              <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NSA</a:t>
            </a: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、司法部；</a:t>
            </a:r>
            <a:r>
              <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NSA</a:t>
            </a: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下属机构</a:t>
            </a:r>
            <a:r>
              <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TAO</a:t>
            </a: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对中国进行了长达</a:t>
            </a:r>
            <a:r>
              <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15</a:t>
            </a: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年的攻击</a:t>
            </a:r>
            <a:endPar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协助：思科等</a:t>
            </a:r>
            <a:endPar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目标：中国大陆运营商、重要政务办公网、科研机构；中国香港中文大学的互联网交换中心、卫星遥感接收站、商业机构、公职人员等</a:t>
            </a:r>
            <a:endPar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7" name="矩形标注 26"/>
          <p:cNvSpPr/>
          <p:nvPr/>
        </p:nvSpPr>
        <p:spPr>
          <a:xfrm>
            <a:off x="792088" y="3322169"/>
            <a:ext cx="7092281" cy="765531"/>
          </a:xfrm>
          <a:prstGeom prst="wedgeRectCallout">
            <a:avLst>
              <a:gd name="adj1" fmla="val -17266"/>
              <a:gd name="adj2" fmla="val -176574"/>
            </a:avLst>
          </a:prstGeom>
          <a:solidFill>
            <a:srgbClr val="DAEDEF">
              <a:lumMod val="60000"/>
              <a:lumOff val="40000"/>
            </a:srgbClr>
          </a:solidFill>
          <a:ln w="25400" cap="flat" cmpd="sng" algn="ctr">
            <a:noFill/>
            <a:prstDash val="solid"/>
          </a:ln>
          <a:effectLst/>
          <a:scene3d>
            <a:camera prst="orthographicFront"/>
            <a:lightRig rig="threePt" dir="t"/>
          </a:scene3d>
          <a:sp3d>
            <a:bevelT w="165100" prst="coolSlant"/>
          </a:sp3d>
        </p:spPr>
        <p:txBody>
          <a:bodyPr anchor="ctr"/>
          <a:lstStyle>
            <a:lvl1pPr>
              <a:defRPr kumimoji="1" sz="2400">
                <a:solidFill>
                  <a:schemeClr val="tx1"/>
                </a:solidFill>
                <a:latin typeface="Arial" panose="020B0604020202090204" pitchFamily="34" charset="0"/>
                <a:ea typeface="宋体" pitchFamily="2" charset="-122"/>
              </a:defRPr>
            </a:lvl1pPr>
            <a:lvl2pPr marL="742950" indent="-285750">
              <a:defRPr kumimoji="1" sz="2400">
                <a:solidFill>
                  <a:schemeClr val="tx1"/>
                </a:solidFill>
                <a:latin typeface="Arial" panose="020B0604020202090204" pitchFamily="34" charset="0"/>
                <a:ea typeface="宋体" pitchFamily="2" charset="-122"/>
              </a:defRPr>
            </a:lvl2pPr>
            <a:lvl3pPr marL="1143000" indent="-228600">
              <a:defRPr kumimoji="1" sz="2400">
                <a:solidFill>
                  <a:schemeClr val="tx1"/>
                </a:solidFill>
                <a:latin typeface="Arial" panose="020B0604020202090204" pitchFamily="34" charset="0"/>
                <a:ea typeface="宋体" pitchFamily="2" charset="-122"/>
              </a:defRPr>
            </a:lvl3pPr>
            <a:lvl4pPr marL="1600200" indent="-228600">
              <a:defRPr kumimoji="1" sz="2400">
                <a:solidFill>
                  <a:schemeClr val="tx1"/>
                </a:solidFill>
                <a:latin typeface="Arial" panose="020B0604020202090204" pitchFamily="34" charset="0"/>
                <a:ea typeface="宋体" pitchFamily="2" charset="-122"/>
              </a:defRPr>
            </a:lvl4pPr>
            <a:lvl5pPr marL="2057400" indent="-228600">
              <a:defRPr kumimoji="1" sz="2400">
                <a:solidFill>
                  <a:schemeClr val="tx1"/>
                </a:solidFill>
                <a:latin typeface="Arial" panose="020B0604020202090204" pitchFamily="34" charset="0"/>
                <a:ea typeface="宋体" pitchFamily="2" charset="-122"/>
              </a:defRPr>
            </a:lvl5pPr>
            <a:lvl6pPr marL="2514600" indent="-228600" fontAlgn="base">
              <a:spcBef>
                <a:spcPct val="0"/>
              </a:spcBef>
              <a:spcAft>
                <a:spcPct val="0"/>
              </a:spcAft>
              <a:defRPr kumimoji="1" sz="2400">
                <a:solidFill>
                  <a:schemeClr val="tx1"/>
                </a:solidFill>
                <a:latin typeface="Arial" panose="020B0604020202090204" pitchFamily="34" charset="0"/>
                <a:ea typeface="宋体" pitchFamily="2" charset="-122"/>
              </a:defRPr>
            </a:lvl6pPr>
            <a:lvl7pPr marL="2971800" indent="-228600" fontAlgn="base">
              <a:spcBef>
                <a:spcPct val="0"/>
              </a:spcBef>
              <a:spcAft>
                <a:spcPct val="0"/>
              </a:spcAft>
              <a:defRPr kumimoji="1" sz="2400">
                <a:solidFill>
                  <a:schemeClr val="tx1"/>
                </a:solidFill>
                <a:latin typeface="Arial" panose="020B0604020202090204" pitchFamily="34" charset="0"/>
                <a:ea typeface="宋体" pitchFamily="2" charset="-122"/>
              </a:defRPr>
            </a:lvl7pPr>
            <a:lvl8pPr marL="3429000" indent="-228600" fontAlgn="base">
              <a:spcBef>
                <a:spcPct val="0"/>
              </a:spcBef>
              <a:spcAft>
                <a:spcPct val="0"/>
              </a:spcAft>
              <a:defRPr kumimoji="1" sz="2400">
                <a:solidFill>
                  <a:schemeClr val="tx1"/>
                </a:solidFill>
                <a:latin typeface="Arial" panose="020B0604020202090204" pitchFamily="34" charset="0"/>
                <a:ea typeface="宋体" pitchFamily="2" charset="-122"/>
              </a:defRPr>
            </a:lvl8pPr>
            <a:lvl9pPr marL="3886200" indent="-228600" fontAlgn="base">
              <a:spcBef>
                <a:spcPct val="0"/>
              </a:spcBef>
              <a:spcAft>
                <a:spcPct val="0"/>
              </a:spcAft>
              <a:defRPr kumimoji="1" sz="2400">
                <a:solidFill>
                  <a:schemeClr val="tx1"/>
                </a:solidFill>
                <a:latin typeface="Arial" panose="020B0604020202090204" pitchFamily="34"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人物：</a:t>
            </a:r>
            <a:endParaRPr kumimoji="0" lang="en-US" altLang="zh-CN"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前总统小布什；前副总统切尼；奥巴马；司法部长霍尔德</a:t>
            </a:r>
            <a:endParaRPr kumimoji="0" lang="zh-CN" altLang="en-US" sz="16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par>
                          <p:cTn id="15" fill="hold">
                            <p:stCondLst>
                              <p:cond delay="0"/>
                            </p:stCondLst>
                            <p:childTnLst>
                              <p:par>
                                <p:cTn id="16" presetID="1" presetClass="exit" presetSubtype="0" fill="hold" grpId="1" nodeType="afterEffect">
                                  <p:stCondLst>
                                    <p:cond delay="0"/>
                                  </p:stCondLst>
                                  <p:childTnLst>
                                    <p:set>
                                      <p:cBhvr>
                                        <p:cTn id="17" dur="1" fill="hold">
                                          <p:stCondLst>
                                            <p:cond delay="0"/>
                                          </p:stCondLst>
                                        </p:cTn>
                                        <p:tgtEl>
                                          <p:spTgt spid="19"/>
                                        </p:tgtEl>
                                        <p:attrNameLst>
                                          <p:attrName>style.visibility</p:attrName>
                                        </p:attrNameLst>
                                      </p:cBhvr>
                                      <p:to>
                                        <p:strVal val="hidden"/>
                                      </p:to>
                                    </p:set>
                                  </p:childTnLst>
                                </p:cTn>
                              </p:par>
                            </p:childTnLst>
                          </p:cTn>
                        </p:par>
                        <p:par>
                          <p:cTn id="18" fill="hold">
                            <p:stCondLst>
                              <p:cond delay="0"/>
                            </p:stCondLst>
                            <p:childTnLst>
                              <p:par>
                                <p:cTn id="19" presetID="22" presetClass="entr" presetSubtype="2"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right)">
                                      <p:cBhvr>
                                        <p:cTn id="21" dur="500"/>
                                        <p:tgtEl>
                                          <p:spTgt spid="25"/>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childTnLst>
                          </p:cTn>
                        </p:par>
                        <p:par>
                          <p:cTn id="29" fill="hold">
                            <p:stCondLst>
                              <p:cond delay="0"/>
                            </p:stCondLst>
                            <p:childTnLst>
                              <p:par>
                                <p:cTn id="30" presetID="1" presetClass="exit" presetSubtype="0" fill="hold" grpId="1" nodeType="afterEffect">
                                  <p:stCondLst>
                                    <p:cond delay="0"/>
                                  </p:stCondLst>
                                  <p:childTnLst>
                                    <p:set>
                                      <p:cBhvr>
                                        <p:cTn id="31" dur="1" fill="hold">
                                          <p:stCondLst>
                                            <p:cond delay="0"/>
                                          </p:stCondLst>
                                        </p:cTn>
                                        <p:tgtEl>
                                          <p:spTgt spid="20"/>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par>
                          <p:cTn id="38" fill="hold">
                            <p:stCondLst>
                              <p:cond delay="0"/>
                            </p:stCondLst>
                            <p:childTnLst>
                              <p:par>
                                <p:cTn id="39" presetID="22" presetClass="entr" presetSubtype="2"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right)">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6"/>
                                        </p:tgtEl>
                                        <p:attrNameLst>
                                          <p:attrName>style.visibility</p:attrName>
                                        </p:attrNameLst>
                                      </p:cBhvr>
                                      <p:to>
                                        <p:strVal val="hidden"/>
                                      </p:to>
                                    </p:set>
                                  </p:childTnLst>
                                </p:cTn>
                              </p:par>
                            </p:childTnLst>
                          </p:cTn>
                        </p:par>
                        <p:par>
                          <p:cTn id="46" fill="hold">
                            <p:stCondLst>
                              <p:cond delay="0"/>
                            </p:stCondLst>
                            <p:childTnLst>
                              <p:par>
                                <p:cTn id="47" presetID="22" presetClass="entr" presetSubtype="2"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righ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1" cstate="print"/>
          <a:srcRect/>
          <a:stretch>
            <a:fillRect/>
          </a:stretch>
        </p:blipFill>
        <p:spPr bwMode="auto">
          <a:xfrm>
            <a:off x="3059833" y="1330843"/>
            <a:ext cx="5927395" cy="2756857"/>
          </a:xfrm>
          <a:prstGeom prst="rect">
            <a:avLst/>
          </a:prstGeom>
          <a:noFill/>
          <a:ln w="9525">
            <a:noFill/>
            <a:miter lim="800000"/>
            <a:headEnd/>
            <a:tailEnd/>
          </a:ln>
        </p:spPr>
      </p:pic>
      <p:pic>
        <p:nvPicPr>
          <p:cNvPr id="11" name="Picture 2" descr="还能不能玩耍？苹果iCloud被爆有漏洞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493012"/>
            <a:ext cx="2600325" cy="195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8"/>
          <p:cNvGrpSpPr/>
          <p:nvPr/>
        </p:nvGrpSpPr>
        <p:grpSpPr>
          <a:xfrm>
            <a:off x="323528" y="1126760"/>
            <a:ext cx="8518446" cy="3285276"/>
            <a:chOff x="302026" y="772293"/>
            <a:chExt cx="8518446" cy="4376316"/>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26" y="772293"/>
              <a:ext cx="8518446" cy="4376316"/>
            </a:xfrm>
            <a:prstGeom prst="rect">
              <a:avLst/>
            </a:prstGeom>
          </p:spPr>
        </p:pic>
        <p:sp>
          <p:nvSpPr>
            <p:cNvPr id="8" name="矩形 7"/>
            <p:cNvSpPr/>
            <p:nvPr/>
          </p:nvSpPr>
          <p:spPr>
            <a:xfrm>
              <a:off x="1331640" y="4212505"/>
              <a:ext cx="255074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a:spLocks noGrp="1"/>
          </p:cNvSpPr>
          <p:nvPr>
            <p:ph type="title"/>
          </p:nvPr>
        </p:nvSpPr>
        <p:spPr bwMode="auto">
          <a:xfrm>
            <a:off x="108520" y="108112"/>
            <a:ext cx="9144000" cy="62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云计算引发的信息泄露</a:t>
            </a:r>
            <a:endParaRPr kumimoji="0" lang="zh-CN" altLang="en-US" sz="36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07504" y="1079742"/>
            <a:ext cx="3816424" cy="1710614"/>
          </a:xfrm>
          <a:prstGeom prst="rect">
            <a:avLst/>
          </a:prstGeom>
          <a:noFill/>
          <a:ln w="9525">
            <a:noFill/>
            <a:miter lim="800000"/>
          </a:ln>
        </p:spPr>
        <p:txBody>
          <a:bodyPr vert="horz" wrap="square" lIns="91440" tIns="45720" rIns="91440" bIns="45720" numCol="1" anchor="t" anchorCtr="0" compatLnSpc="1"/>
          <a:lstStyle>
            <a:lvl1pPr marL="342900" indent="-342900" algn="l" defTabSz="0" rtl="0" eaLnBrk="0" fontAlgn="base" hangingPunct="0">
              <a:spcBef>
                <a:spcPct val="20000"/>
              </a:spcBef>
              <a:spcAft>
                <a:spcPct val="0"/>
              </a:spcAft>
              <a:buFont typeface="Arial" panose="020B0604020202090204" pitchFamily="34" charset="0"/>
              <a:buChar char="•"/>
              <a:defRPr sz="2400" b="1">
                <a:solidFill>
                  <a:srgbClr val="00539B"/>
                </a:solidFill>
                <a:latin typeface="+mn-lt"/>
                <a:ea typeface="+mn-ea"/>
                <a:cs typeface="+mn-cs"/>
                <a:sym typeface="Franklin Gothic Book" pitchFamily="34" charset="0"/>
              </a:defRPr>
            </a:lvl1pPr>
            <a:lvl2pPr marL="742950" indent="-285750" algn="l" defTabSz="0" rtl="0" eaLnBrk="0" fontAlgn="base" hangingPunct="0">
              <a:spcBef>
                <a:spcPct val="20000"/>
              </a:spcBef>
              <a:spcAft>
                <a:spcPct val="0"/>
              </a:spcAft>
              <a:buFont typeface="Arial" panose="020B0604020202090204" pitchFamily="34" charset="0"/>
              <a:buChar char="–"/>
              <a:defRPr sz="2200" b="1">
                <a:solidFill>
                  <a:schemeClr val="tx1"/>
                </a:solidFill>
                <a:latin typeface="+mn-lt"/>
                <a:ea typeface="+mn-ea"/>
                <a:sym typeface="Franklin Gothic Book" pitchFamily="34" charset="0"/>
              </a:defRPr>
            </a:lvl2pPr>
            <a:lvl3pPr marL="1143000" indent="-228600" algn="l" defTabSz="0" rtl="0" eaLnBrk="0" fontAlgn="base" hangingPunct="0">
              <a:spcBef>
                <a:spcPct val="20000"/>
              </a:spcBef>
              <a:spcAft>
                <a:spcPct val="0"/>
              </a:spcAft>
              <a:buFont typeface="Arial" panose="020B0604020202090204" pitchFamily="34" charset="0"/>
              <a:buChar char="•"/>
              <a:defRPr sz="2000" b="1">
                <a:solidFill>
                  <a:srgbClr val="00539B"/>
                </a:solidFill>
                <a:latin typeface="+mn-lt"/>
                <a:ea typeface="+mn-ea"/>
                <a:sym typeface="Franklin Gothic Book" pitchFamily="34" charset="0"/>
              </a:defRPr>
            </a:lvl3pPr>
            <a:lvl4pPr marL="1600200" indent="-228600" algn="l" defTabSz="0" rtl="0" eaLnBrk="0" fontAlgn="base" hangingPunct="0">
              <a:spcBef>
                <a:spcPct val="20000"/>
              </a:spcBef>
              <a:spcAft>
                <a:spcPct val="0"/>
              </a:spcAft>
              <a:buFont typeface="Arial" panose="020B0604020202090204" pitchFamily="34" charset="0"/>
              <a:buChar char="–"/>
              <a:defRPr sz="1600" b="1">
                <a:solidFill>
                  <a:schemeClr val="tx1"/>
                </a:solidFill>
                <a:latin typeface="+mn-lt"/>
                <a:ea typeface="+mn-ea"/>
                <a:sym typeface="Franklin Gothic Book" pitchFamily="34" charset="0"/>
              </a:defRPr>
            </a:lvl4pPr>
            <a:lvl5pPr marL="2057400" indent="-228600" algn="l" defTabSz="0" rtl="0" eaLnBrk="0" fontAlgn="base" hangingPunct="0">
              <a:spcBef>
                <a:spcPct val="20000"/>
              </a:spcBef>
              <a:spcAft>
                <a:spcPct val="0"/>
              </a:spcAft>
              <a:buFont typeface="Arial" panose="020B0604020202090204" pitchFamily="34" charset="0"/>
              <a:buChar char="»"/>
              <a:defRPr sz="1400" b="1">
                <a:solidFill>
                  <a:schemeClr val="tx1"/>
                </a:solidFill>
                <a:latin typeface="+mn-lt"/>
                <a:ea typeface="+mn-ea"/>
                <a:sym typeface="Franklin Gothic Book" pitchFamily="34" charset="0"/>
              </a:defRPr>
            </a:lvl5pPr>
            <a:lvl6pPr marL="2514600" indent="-228600" algn="l" defTabSz="0" rtl="0" fontAlgn="base">
              <a:spcBef>
                <a:spcPct val="20000"/>
              </a:spcBef>
              <a:spcAft>
                <a:spcPct val="0"/>
              </a:spcAft>
              <a:buFont typeface="Arial" panose="020B0604020202090204" pitchFamily="34" charset="0"/>
              <a:buChar char="»"/>
              <a:defRPr sz="1400" b="1">
                <a:solidFill>
                  <a:schemeClr val="tx1"/>
                </a:solidFill>
                <a:latin typeface="+mn-lt"/>
                <a:ea typeface="+mn-ea"/>
                <a:sym typeface="Franklin Gothic Book" pitchFamily="34" charset="0"/>
              </a:defRPr>
            </a:lvl6pPr>
            <a:lvl7pPr marL="2971800" indent="-228600" algn="l" defTabSz="0" rtl="0" fontAlgn="base">
              <a:spcBef>
                <a:spcPct val="20000"/>
              </a:spcBef>
              <a:spcAft>
                <a:spcPct val="0"/>
              </a:spcAft>
              <a:buFont typeface="Arial" panose="020B0604020202090204" pitchFamily="34" charset="0"/>
              <a:buChar char="»"/>
              <a:defRPr sz="1400" b="1">
                <a:solidFill>
                  <a:schemeClr val="tx1"/>
                </a:solidFill>
                <a:latin typeface="+mn-lt"/>
                <a:ea typeface="+mn-ea"/>
                <a:sym typeface="Franklin Gothic Book" pitchFamily="34" charset="0"/>
              </a:defRPr>
            </a:lvl7pPr>
            <a:lvl8pPr marL="3429000" indent="-228600" algn="l" defTabSz="0" rtl="0" fontAlgn="base">
              <a:spcBef>
                <a:spcPct val="20000"/>
              </a:spcBef>
              <a:spcAft>
                <a:spcPct val="0"/>
              </a:spcAft>
              <a:buFont typeface="Arial" panose="020B0604020202090204" pitchFamily="34" charset="0"/>
              <a:buChar char="»"/>
              <a:defRPr sz="1400" b="1">
                <a:solidFill>
                  <a:schemeClr val="tx1"/>
                </a:solidFill>
                <a:latin typeface="+mn-lt"/>
                <a:ea typeface="+mn-ea"/>
                <a:sym typeface="Franklin Gothic Book" pitchFamily="34" charset="0"/>
              </a:defRPr>
            </a:lvl8pPr>
            <a:lvl9pPr marL="3886200" indent="-228600" algn="l" defTabSz="0" rtl="0" fontAlgn="base">
              <a:spcBef>
                <a:spcPct val="20000"/>
              </a:spcBef>
              <a:spcAft>
                <a:spcPct val="0"/>
              </a:spcAft>
              <a:buFont typeface="Arial" panose="020B0604020202090204" pitchFamily="34" charset="0"/>
              <a:buChar char="»"/>
              <a:defRPr sz="1400" b="1">
                <a:solidFill>
                  <a:schemeClr val="tx1"/>
                </a:solidFill>
                <a:latin typeface="+mn-lt"/>
                <a:ea typeface="+mn-ea"/>
                <a:sym typeface="Franklin Gothic Book" pitchFamily="34" charset="0"/>
              </a:defRPr>
            </a:lvl9pPr>
          </a:lstStyle>
          <a:p>
            <a:pPr marL="342900" marR="0" lvl="0" indent="-342900" algn="l" defTabSz="0" rtl="0" eaLnBrk="1" fontAlgn="base" latinLnBrk="0" hangingPunct="1">
              <a:lnSpc>
                <a:spcPct val="150000"/>
              </a:lnSpc>
              <a:spcBef>
                <a:spcPct val="20000"/>
              </a:spcBef>
              <a:spcAft>
                <a:spcPct val="0"/>
              </a:spcAft>
              <a:buClrTx/>
              <a:buSzTx/>
              <a:buFont typeface="Arial" panose="020B0604020202090204" pitchFamily="34" charset="0"/>
              <a:buChar char="•"/>
              <a:defRPr/>
            </a:pPr>
            <a:r>
              <a:rPr kumimoji="0" lang="zh-CN" altLang="zh-CN"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Franklin Gothic Book" pitchFamily="34" charset="0"/>
              </a:rPr>
              <a:t>隐私信息随处可得</a:t>
            </a:r>
            <a:endParaRPr kumimoji="0" lang="en-US" altLang="zh-CN" b="0" i="0" u="none" strike="noStrike" kern="0" cap="none" spc="0" normalizeH="0" baseline="0" noProof="0" dirty="0">
              <a:ln>
                <a:noFill/>
              </a:ln>
              <a:solidFill>
                <a:srgbClr val="00539B"/>
              </a:solidFill>
              <a:effectLst/>
              <a:uLnTx/>
              <a:uFillTx/>
              <a:latin typeface="微软雅黑" panose="020B0503020204020204" pitchFamily="34" charset="-122"/>
              <a:ea typeface="微软雅黑" panose="020B0503020204020204" pitchFamily="34" charset="-122"/>
              <a:sym typeface="Franklin Gothic Book" pitchFamily="34" charset="0"/>
            </a:endParaRPr>
          </a:p>
          <a:p>
            <a:pPr marL="342900" marR="0" lvl="0" indent="-342900" algn="l" defTabSz="0" rtl="0" eaLnBrk="1" fontAlgn="base" latinLnBrk="0" hangingPunct="1">
              <a:lnSpc>
                <a:spcPct val="150000"/>
              </a:lnSpc>
              <a:spcBef>
                <a:spcPct val="20000"/>
              </a:spcBef>
              <a:spcAft>
                <a:spcPct val="0"/>
              </a:spcAft>
              <a:buClrTx/>
              <a:buSzTx/>
              <a:buFont typeface="Arial" panose="020B0604020202090204" pitchFamily="34" charset="0"/>
              <a:buChar char="•"/>
              <a:defRPr/>
            </a:pPr>
            <a:r>
              <a:rPr kumimoji="0" lang="zh-CN" altLang="zh-CN"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Franklin Gothic Book" pitchFamily="34" charset="0"/>
              </a:rPr>
              <a:t>信息关联</a:t>
            </a:r>
            <a:r>
              <a:rPr kumimoji="0" lang="en-US" altLang="zh-CN"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Franklin Gothic Book" pitchFamily="34" charset="0"/>
              </a:rPr>
              <a:t>/</a:t>
            </a:r>
            <a:r>
              <a:rPr kumimoji="0" lang="zh-CN" altLang="en-US"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Franklin Gothic Book" pitchFamily="34" charset="0"/>
              </a:rPr>
              <a:t>数据分析</a:t>
            </a:r>
            <a:r>
              <a:rPr kumimoji="0" lang="zh-CN" altLang="zh-CN"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Franklin Gothic Book" pitchFamily="34" charset="0"/>
              </a:rPr>
              <a:t>绘制每个人的数字生活</a:t>
            </a:r>
            <a:endParaRPr kumimoji="0" lang="en-US" altLang="zh-CN"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sym typeface="Franklin Gothic Book" pitchFamily="34" charset="0"/>
            </a:endParaRPr>
          </a:p>
          <a:p>
            <a:pPr marL="342900" marR="0" lvl="0" indent="-342900" algn="l" defTabSz="0" rtl="0" eaLnBrk="0" fontAlgn="base" latinLnBrk="0" hangingPunct="0">
              <a:lnSpc>
                <a:spcPct val="150000"/>
              </a:lnSpc>
              <a:spcBef>
                <a:spcPct val="20000"/>
              </a:spcBef>
              <a:spcAft>
                <a:spcPct val="0"/>
              </a:spcAft>
              <a:buClrTx/>
              <a:buSzTx/>
              <a:buFont typeface="Arial" panose="020B0604020202090204" pitchFamily="34" charset="0"/>
              <a:buNone/>
              <a:defRPr/>
            </a:pPr>
            <a:endParaRPr kumimoji="0" lang="zh-CN" altLang="en-US" b="0" i="0" u="none" strike="noStrike" kern="0" cap="none" spc="0" normalizeH="0" baseline="0" noProof="0" dirty="0">
              <a:ln>
                <a:noFill/>
              </a:ln>
              <a:solidFill>
                <a:srgbClr val="00539B"/>
              </a:solidFill>
              <a:effectLst/>
              <a:uLnTx/>
              <a:uFillTx/>
              <a:latin typeface="微软雅黑" panose="020B0503020204020204" pitchFamily="34" charset="-122"/>
              <a:ea typeface="微软雅黑" panose="020B0503020204020204" pitchFamily="34" charset="-122"/>
              <a:sym typeface="Franklin Gothic Book" pitchFamily="34" charset="0"/>
            </a:endParaRPr>
          </a:p>
        </p:txBody>
      </p:sp>
      <p:pic>
        <p:nvPicPr>
          <p:cNvPr id="6" name="Picture 2"/>
          <p:cNvPicPr>
            <a:picLocks noChangeAspect="1" noChangeArrowheads="1"/>
          </p:cNvPicPr>
          <p:nvPr/>
        </p:nvPicPr>
        <p:blipFill>
          <a:blip r:embed="rId1" cstate="print"/>
          <a:srcRect/>
          <a:stretch>
            <a:fillRect/>
          </a:stretch>
        </p:blipFill>
        <p:spPr bwMode="auto">
          <a:xfrm>
            <a:off x="2411760" y="3152194"/>
            <a:ext cx="1322388" cy="935506"/>
          </a:xfrm>
          <a:prstGeom prst="rect">
            <a:avLst/>
          </a:prstGeom>
          <a:noFill/>
          <a:ln w="9525">
            <a:noFill/>
            <a:miter lim="800000"/>
            <a:headEnd/>
            <a:tailEnd/>
          </a:ln>
        </p:spPr>
      </p:pic>
      <p:sp>
        <p:nvSpPr>
          <p:cNvPr id="7" name="TextBox 6"/>
          <p:cNvSpPr txBox="1"/>
          <p:nvPr/>
        </p:nvSpPr>
        <p:spPr>
          <a:xfrm>
            <a:off x="2448371" y="4098054"/>
            <a:ext cx="1258888" cy="400110"/>
          </a:xfrm>
          <a:prstGeom prst="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w="9525" cap="flat" cmpd="sng" algn="ctr">
            <a:solidFill>
              <a:srgbClr val="000000">
                <a:shade val="95000"/>
                <a:satMod val="105000"/>
              </a:srgbClr>
            </a:solidFill>
            <a:prstDash val="solid"/>
          </a:ln>
          <a:effectLst>
            <a:outerShdw blurRad="40000" dist="23000" dir="5400000" rotWithShape="0">
              <a:srgbClr val="000000">
                <a:alpha val="35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网络购物</a:t>
            </a:r>
            <a:endPar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8" name="Picture 3"/>
          <p:cNvPicPr>
            <a:picLocks noChangeAspect="1" noChangeArrowheads="1"/>
          </p:cNvPicPr>
          <p:nvPr/>
        </p:nvPicPr>
        <p:blipFill>
          <a:blip r:embed="rId2" cstate="print"/>
          <a:srcRect/>
          <a:stretch>
            <a:fillRect/>
          </a:stretch>
        </p:blipFill>
        <p:spPr bwMode="auto">
          <a:xfrm>
            <a:off x="3780285" y="3168747"/>
            <a:ext cx="1368425" cy="915247"/>
          </a:xfrm>
          <a:prstGeom prst="rect">
            <a:avLst/>
          </a:prstGeom>
          <a:noFill/>
          <a:ln w="9525">
            <a:noFill/>
            <a:miter lim="800000"/>
            <a:headEnd/>
            <a:tailEnd/>
          </a:ln>
        </p:spPr>
      </p:pic>
      <p:sp>
        <p:nvSpPr>
          <p:cNvPr id="9" name="TextBox 8"/>
          <p:cNvSpPr txBox="1"/>
          <p:nvPr/>
        </p:nvSpPr>
        <p:spPr>
          <a:xfrm>
            <a:off x="3707259" y="4098054"/>
            <a:ext cx="1441450" cy="400110"/>
          </a:xfrm>
          <a:prstGeom prst="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w="9525" cap="flat" cmpd="sng" algn="ctr">
            <a:solidFill>
              <a:srgbClr val="000000">
                <a:shade val="95000"/>
                <a:satMod val="105000"/>
              </a:srgbClr>
            </a:solidFill>
            <a:prstDash val="solid"/>
          </a:ln>
          <a:effectLst>
            <a:outerShdw blurRad="40000" dist="23000" dir="5400000" rotWithShape="0">
              <a:srgbClr val="000000">
                <a:alpha val="35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网络缴费</a:t>
            </a:r>
            <a:endPar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10" name="Picture 4"/>
          <p:cNvPicPr>
            <a:picLocks noChangeAspect="1" noChangeArrowheads="1"/>
          </p:cNvPicPr>
          <p:nvPr/>
        </p:nvPicPr>
        <p:blipFill>
          <a:blip r:embed="rId3" cstate="print"/>
          <a:srcRect/>
          <a:stretch>
            <a:fillRect/>
          </a:stretch>
        </p:blipFill>
        <p:spPr bwMode="auto">
          <a:xfrm>
            <a:off x="5215038" y="3142660"/>
            <a:ext cx="1373187" cy="945040"/>
          </a:xfrm>
          <a:prstGeom prst="rect">
            <a:avLst/>
          </a:prstGeom>
          <a:noFill/>
          <a:ln w="9525">
            <a:noFill/>
            <a:miter lim="800000"/>
            <a:headEnd/>
            <a:tailEnd/>
          </a:ln>
        </p:spPr>
      </p:pic>
      <p:sp>
        <p:nvSpPr>
          <p:cNvPr id="11" name="TextBox 10"/>
          <p:cNvSpPr txBox="1"/>
          <p:nvPr/>
        </p:nvSpPr>
        <p:spPr>
          <a:xfrm>
            <a:off x="5148710" y="4098054"/>
            <a:ext cx="1366837" cy="400110"/>
          </a:xfrm>
          <a:prstGeom prst="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w="9525" cap="flat" cmpd="sng" algn="ctr">
            <a:solidFill>
              <a:srgbClr val="000000">
                <a:shade val="95000"/>
                <a:satMod val="105000"/>
              </a:srgbClr>
            </a:solidFill>
            <a:prstDash val="solid"/>
          </a:ln>
          <a:effectLst>
            <a:outerShdw blurRad="40000" dist="23000" dir="5400000" rotWithShape="0">
              <a:srgbClr val="000000">
                <a:alpha val="35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快递服务</a:t>
            </a:r>
            <a:endPar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12" name="Picture 3"/>
          <p:cNvPicPr>
            <a:picLocks noChangeAspect="1" noChangeArrowheads="1"/>
          </p:cNvPicPr>
          <p:nvPr/>
        </p:nvPicPr>
        <p:blipFill>
          <a:blip r:embed="rId4" cstate="print"/>
          <a:srcRect/>
          <a:stretch>
            <a:fillRect/>
          </a:stretch>
        </p:blipFill>
        <p:spPr bwMode="auto">
          <a:xfrm>
            <a:off x="3923928" y="1157559"/>
            <a:ext cx="1403350" cy="713845"/>
          </a:xfrm>
          <a:prstGeom prst="rect">
            <a:avLst/>
          </a:prstGeom>
          <a:noFill/>
          <a:ln w="9525">
            <a:noFill/>
            <a:miter lim="800000"/>
            <a:headEnd/>
            <a:tailEnd/>
          </a:ln>
        </p:spPr>
      </p:pic>
      <p:sp>
        <p:nvSpPr>
          <p:cNvPr id="13" name="TextBox 12"/>
          <p:cNvSpPr txBox="1"/>
          <p:nvPr/>
        </p:nvSpPr>
        <p:spPr>
          <a:xfrm>
            <a:off x="3923928" y="1904970"/>
            <a:ext cx="1403350" cy="1323439"/>
          </a:xfrm>
          <a:prstGeom prst="rect">
            <a:avLst/>
          </a:prstGeom>
          <a:gradFill rotWithShape="1">
            <a:gsLst>
              <a:gs pos="0">
                <a:srgbClr val="144FA3">
                  <a:shade val="51000"/>
                  <a:satMod val="130000"/>
                </a:srgbClr>
              </a:gs>
              <a:gs pos="80000">
                <a:srgbClr val="144FA3">
                  <a:shade val="93000"/>
                  <a:satMod val="130000"/>
                </a:srgbClr>
              </a:gs>
              <a:gs pos="100000">
                <a:srgbClr val="144FA3">
                  <a:shade val="94000"/>
                  <a:satMod val="135000"/>
                </a:srgbClr>
              </a:gs>
            </a:gsLst>
            <a:lin ang="16200000" scaled="0"/>
          </a:gradFill>
          <a:ln w="9525" cap="flat" cmpd="sng" algn="ctr">
            <a:solidFill>
              <a:srgbClr val="144FA3">
                <a:shade val="95000"/>
                <a:satMod val="105000"/>
              </a:srgbClr>
            </a:solidFill>
            <a:prstDash val="solid"/>
          </a:ln>
          <a:effectLst>
            <a:outerShdw blurRad="40000" dist="23000" dir="5400000" rotWithShape="0">
              <a:srgbClr val="000000">
                <a:alpha val="35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社交网络搞清楚了你社会关系网</a:t>
            </a:r>
            <a:endPar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14" name="Picture 3" descr="C:\Users\yuewu\12232\u=210928672,3648924793&amp;fm=21&amp;gp=0.jpg"/>
          <p:cNvPicPr>
            <a:picLocks noChangeAspect="1" noChangeArrowheads="1"/>
          </p:cNvPicPr>
          <p:nvPr/>
        </p:nvPicPr>
        <p:blipFill>
          <a:blip r:embed="rId5" cstate="print"/>
          <a:srcRect/>
          <a:stretch>
            <a:fillRect/>
          </a:stretch>
        </p:blipFill>
        <p:spPr bwMode="auto">
          <a:xfrm>
            <a:off x="7308304" y="1168675"/>
            <a:ext cx="1403350" cy="676901"/>
          </a:xfrm>
          <a:prstGeom prst="rect">
            <a:avLst/>
          </a:prstGeom>
          <a:noFill/>
          <a:ln w="9525">
            <a:noFill/>
            <a:miter lim="800000"/>
            <a:headEnd/>
            <a:tailEnd/>
          </a:ln>
        </p:spPr>
      </p:pic>
      <p:sp>
        <p:nvSpPr>
          <p:cNvPr id="15" name="TextBox 14"/>
          <p:cNvSpPr txBox="1"/>
          <p:nvPr/>
        </p:nvSpPr>
        <p:spPr>
          <a:xfrm>
            <a:off x="7345114" y="1925460"/>
            <a:ext cx="1403350" cy="1015663"/>
          </a:xfrm>
          <a:prstGeom prst="rect">
            <a:avLst/>
          </a:prstGeom>
          <a:gradFill rotWithShape="1">
            <a:gsLst>
              <a:gs pos="0">
                <a:srgbClr val="144FA3">
                  <a:shade val="51000"/>
                  <a:satMod val="130000"/>
                </a:srgbClr>
              </a:gs>
              <a:gs pos="80000">
                <a:srgbClr val="144FA3">
                  <a:shade val="93000"/>
                  <a:satMod val="130000"/>
                </a:srgbClr>
              </a:gs>
              <a:gs pos="100000">
                <a:srgbClr val="144FA3">
                  <a:shade val="94000"/>
                  <a:satMod val="135000"/>
                </a:srgbClr>
              </a:gs>
            </a:gsLst>
            <a:lin ang="16200000" scaled="0"/>
          </a:gradFill>
          <a:ln w="9525" cap="flat" cmpd="sng" algn="ctr">
            <a:solidFill>
              <a:srgbClr val="144FA3">
                <a:shade val="95000"/>
                <a:satMod val="105000"/>
              </a:srgbClr>
            </a:solidFill>
            <a:prstDash val="solid"/>
          </a:ln>
          <a:effectLst>
            <a:outerShdw blurRad="40000" dist="23000" dir="5400000" rotWithShape="0">
              <a:srgbClr val="000000">
                <a:alpha val="35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GPS</a:t>
            </a:r>
            <a:r>
              <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准确定位你的行踪</a:t>
            </a:r>
            <a:endPar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16" name="Picture 7" descr="C:\Users\yuewu\12232\u=4010011799,1354915421&amp;fm=23&amp;gp=0.jpg"/>
          <p:cNvPicPr>
            <a:picLocks noChangeAspect="1" noChangeArrowheads="1"/>
          </p:cNvPicPr>
          <p:nvPr/>
        </p:nvPicPr>
        <p:blipFill>
          <a:blip r:embed="rId6" cstate="print"/>
          <a:srcRect/>
          <a:stretch>
            <a:fillRect/>
          </a:stretch>
        </p:blipFill>
        <p:spPr bwMode="auto">
          <a:xfrm>
            <a:off x="5580112" y="1180201"/>
            <a:ext cx="1403350" cy="691202"/>
          </a:xfrm>
          <a:prstGeom prst="rect">
            <a:avLst/>
          </a:prstGeom>
          <a:noFill/>
          <a:ln w="9525">
            <a:noFill/>
            <a:miter lim="800000"/>
            <a:headEnd/>
            <a:tailEnd/>
          </a:ln>
        </p:spPr>
      </p:pic>
      <p:sp>
        <p:nvSpPr>
          <p:cNvPr id="17" name="TextBox 16"/>
          <p:cNvSpPr txBox="1"/>
          <p:nvPr/>
        </p:nvSpPr>
        <p:spPr>
          <a:xfrm>
            <a:off x="5724128" y="1925460"/>
            <a:ext cx="1403350" cy="1323439"/>
          </a:xfrm>
          <a:prstGeom prst="rect">
            <a:avLst/>
          </a:prstGeom>
          <a:gradFill rotWithShape="1">
            <a:gsLst>
              <a:gs pos="0">
                <a:srgbClr val="144FA3">
                  <a:shade val="51000"/>
                  <a:satMod val="130000"/>
                </a:srgbClr>
              </a:gs>
              <a:gs pos="80000">
                <a:srgbClr val="144FA3">
                  <a:shade val="93000"/>
                  <a:satMod val="130000"/>
                </a:srgbClr>
              </a:gs>
              <a:gs pos="100000">
                <a:srgbClr val="144FA3">
                  <a:shade val="94000"/>
                  <a:satMod val="135000"/>
                </a:srgbClr>
              </a:gs>
            </a:gsLst>
            <a:lin ang="16200000" scaled="0"/>
          </a:gradFill>
          <a:ln w="9525" cap="flat" cmpd="sng" algn="ctr">
            <a:solidFill>
              <a:srgbClr val="144FA3">
                <a:shade val="95000"/>
                <a:satMod val="105000"/>
              </a:srgbClr>
            </a:solidFill>
            <a:prstDash val="solid"/>
          </a:ln>
          <a:effectLst>
            <a:outerShdw blurRad="40000" dist="23000" dir="5400000" rotWithShape="0">
              <a:srgbClr val="000000">
                <a:alpha val="35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智能家居将你的生活细节暴漏给网络</a:t>
            </a:r>
            <a:endPar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pic>
        <p:nvPicPr>
          <p:cNvPr id="18" name="Picture 3" descr="C:\Users\yuewu\12232\u=1760529068,3819766502&amp;fm=21&amp;gp=0.jpg"/>
          <p:cNvPicPr>
            <a:picLocks noChangeAspect="1" noChangeArrowheads="1"/>
          </p:cNvPicPr>
          <p:nvPr/>
        </p:nvPicPr>
        <p:blipFill>
          <a:blip r:embed="rId7" cstate="print"/>
          <a:srcRect/>
          <a:stretch>
            <a:fillRect/>
          </a:stretch>
        </p:blipFill>
        <p:spPr bwMode="auto">
          <a:xfrm>
            <a:off x="6587554" y="3128359"/>
            <a:ext cx="2520950" cy="959341"/>
          </a:xfrm>
          <a:prstGeom prst="rect">
            <a:avLst/>
          </a:prstGeom>
          <a:noFill/>
          <a:ln w="9525">
            <a:noFill/>
            <a:miter lim="800000"/>
            <a:headEnd/>
            <a:tailEnd/>
          </a:ln>
        </p:spPr>
      </p:pic>
      <p:sp>
        <p:nvSpPr>
          <p:cNvPr id="19" name="TextBox 18"/>
          <p:cNvSpPr txBox="1"/>
          <p:nvPr/>
        </p:nvSpPr>
        <p:spPr>
          <a:xfrm>
            <a:off x="6515546" y="4098054"/>
            <a:ext cx="2520950" cy="400110"/>
          </a:xfrm>
          <a:prstGeom prst="rect">
            <a:avLst/>
          </a:prstGeom>
          <a:gradFill rotWithShape="1">
            <a:gsLst>
              <a:gs pos="0">
                <a:srgbClr val="000000">
                  <a:shade val="51000"/>
                  <a:satMod val="130000"/>
                </a:srgbClr>
              </a:gs>
              <a:gs pos="80000">
                <a:srgbClr val="000000">
                  <a:shade val="93000"/>
                  <a:satMod val="130000"/>
                </a:srgbClr>
              </a:gs>
              <a:gs pos="100000">
                <a:srgbClr val="000000">
                  <a:shade val="94000"/>
                  <a:satMod val="135000"/>
                </a:srgbClr>
              </a:gs>
            </a:gsLst>
            <a:lin ang="16200000" scaled="0"/>
          </a:gradFill>
          <a:ln w="9525" cap="flat" cmpd="sng" algn="ctr">
            <a:solidFill>
              <a:srgbClr val="000000">
                <a:shade val="95000"/>
                <a:satMod val="105000"/>
              </a:srgbClr>
            </a:solidFill>
            <a:prstDash val="solid"/>
          </a:ln>
          <a:effectLst>
            <a:outerShdw blurRad="40000" dist="23000" dir="5400000" rotWithShape="0">
              <a:srgbClr val="000000">
                <a:alpha val="35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大数据发掘隐私信息</a:t>
            </a:r>
            <a:endParaRPr kumimoji="0" lang="zh-CN" altLang="en-US" sz="200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0" name="矩形 19"/>
          <p:cNvSpPr/>
          <p:nvPr/>
        </p:nvSpPr>
        <p:spPr>
          <a:xfrm>
            <a:off x="180528" y="87555"/>
            <a:ext cx="914400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大数据加大隐私泄露</a:t>
            </a:r>
            <a:endParaRPr kumimoji="0" lang="zh-CN" altLang="en-US" sz="360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323528" y="1168675"/>
            <a:ext cx="3551720" cy="1513568"/>
          </a:xfrm>
          <a:prstGeom prst="rect">
            <a:avLst/>
          </a:prstGeom>
        </p:spPr>
      </p:pic>
      <p:sp>
        <p:nvSpPr>
          <p:cNvPr id="7" name="矩形 6"/>
          <p:cNvSpPr/>
          <p:nvPr/>
        </p:nvSpPr>
        <p:spPr>
          <a:xfrm>
            <a:off x="4211960" y="1165621"/>
            <a:ext cx="4536504" cy="2308324"/>
          </a:xfrm>
          <a:prstGeom prst="rect">
            <a:avLst/>
          </a:prstGeom>
        </p:spPr>
        <p:txBody>
          <a:bodyPr wrap="square">
            <a:spAutoFit/>
          </a:bodyPr>
          <a:lstStyle/>
          <a:p>
            <a:r>
              <a:rPr lang="en-US" altLang="zh-CN" dirty="0">
                <a:latin typeface="微软雅黑" panose="020B0503020204020204" pitchFamily="34" charset="-122"/>
                <a:ea typeface="微软雅黑" panose="020B0503020204020204" pitchFamily="34" charset="-122"/>
              </a:rPr>
              <a:t>      2016</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21</a:t>
            </a:r>
            <a:r>
              <a:rPr lang="zh-CN" altLang="en-US" dirty="0">
                <a:latin typeface="微软雅黑" panose="020B0503020204020204" pitchFamily="34" charset="-122"/>
                <a:ea typeface="微软雅黑" panose="020B0503020204020204" pitchFamily="34" charset="-122"/>
              </a:rPr>
              <a:t>日黑客通过「物联网破坏者」的 </a:t>
            </a:r>
            <a:r>
              <a:rPr lang="en-US" altLang="zh-CN" dirty="0" err="1">
                <a:latin typeface="微软雅黑" panose="020B0503020204020204" pitchFamily="34" charset="-122"/>
                <a:ea typeface="微软雅黑" panose="020B0503020204020204" pitchFamily="34" charset="-122"/>
              </a:rPr>
              <a:t>Mirai</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病毒控制了美国大量的网络摄像头和相关的 </a:t>
            </a:r>
            <a:r>
              <a:rPr lang="en-US" altLang="zh-CN" dirty="0">
                <a:latin typeface="微软雅黑" panose="020B0503020204020204" pitchFamily="34" charset="-122"/>
                <a:ea typeface="微软雅黑" panose="020B0503020204020204" pitchFamily="34" charset="-122"/>
              </a:rPr>
              <a:t>DVR </a:t>
            </a:r>
            <a:r>
              <a:rPr lang="zh-CN" altLang="en-US" dirty="0">
                <a:latin typeface="微软雅黑" panose="020B0503020204020204" pitchFamily="34" charset="-122"/>
                <a:ea typeface="微软雅黑" panose="020B0503020204020204" pitchFamily="34" charset="-122"/>
              </a:rPr>
              <a:t>录像机，然后操纵这些「肉鸡」攻击了美国的多个知名网站，包括 </a:t>
            </a:r>
            <a:r>
              <a:rPr lang="en-US" altLang="zh-CN" dirty="0">
                <a:latin typeface="微软雅黑" panose="020B0503020204020204" pitchFamily="34" charset="-122"/>
                <a:ea typeface="微软雅黑" panose="020B0503020204020204" pitchFamily="34" charset="-122"/>
              </a:rPr>
              <a:t>Twitter</a:t>
            </a:r>
            <a:r>
              <a:rPr lang="zh-CN" altLang="en-US" dirty="0">
                <a:latin typeface="微软雅黑" panose="020B0503020204020204" pitchFamily="34" charset="-122"/>
                <a:ea typeface="微软雅黑" panose="020B0503020204020204" pitchFamily="34" charset="-122"/>
              </a:rPr>
              <a:t>、</a:t>
            </a:r>
            <a:r>
              <a:rPr lang="en-US" altLang="zh-CN" dirty="0" err="1">
                <a:latin typeface="微软雅黑" panose="020B0503020204020204" pitchFamily="34" charset="-122"/>
                <a:ea typeface="微软雅黑" panose="020B0503020204020204" pitchFamily="34" charset="-122"/>
              </a:rPr>
              <a:t>Paypal</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Spotify </a:t>
            </a:r>
            <a:r>
              <a:rPr lang="zh-CN" altLang="en-US" dirty="0">
                <a:latin typeface="微软雅黑" panose="020B0503020204020204" pitchFamily="34" charset="-122"/>
                <a:ea typeface="微软雅黑" panose="020B0503020204020204" pitchFamily="34" charset="-122"/>
              </a:rPr>
              <a:t>在内多个人们每天都用的网站被迫中断服务。</a:t>
            </a:r>
            <a:r>
              <a:rPr lang="zh-CN" altLang="en-US" dirty="0">
                <a:solidFill>
                  <a:srgbClr val="000000"/>
                </a:solidFill>
                <a:latin typeface="微软雅黑" panose="020B0503020204020204" pitchFamily="34" charset="-122"/>
                <a:ea typeface="微软雅黑" panose="020B0503020204020204" pitchFamily="34" charset="-122"/>
              </a:rPr>
              <a:t>一共有超过百万台物联网设备参与了此次 </a:t>
            </a:r>
            <a:r>
              <a:rPr lang="en-US" altLang="zh-CN" dirty="0">
                <a:solidFill>
                  <a:srgbClr val="000000"/>
                </a:solidFill>
                <a:latin typeface="微软雅黑" panose="020B0503020204020204" pitchFamily="34" charset="-122"/>
                <a:ea typeface="微软雅黑" panose="020B0503020204020204" pitchFamily="34" charset="-122"/>
              </a:rPr>
              <a:t>DDoS </a:t>
            </a:r>
            <a:r>
              <a:rPr lang="zh-CN" altLang="en-US" dirty="0">
                <a:solidFill>
                  <a:srgbClr val="000000"/>
                </a:solidFill>
                <a:latin typeface="微软雅黑" panose="020B0503020204020204" pitchFamily="34" charset="-122"/>
                <a:ea typeface="微软雅黑" panose="020B0503020204020204" pitchFamily="34" charset="-122"/>
              </a:rPr>
              <a:t>攻击。</a:t>
            </a:r>
            <a:endParaRPr lang="zh-CN" altLang="en-US" dirty="0">
              <a:latin typeface="微软雅黑" panose="020B0503020204020204" pitchFamily="34" charset="-122"/>
              <a:ea typeface="微软雅黑" panose="020B0503020204020204" pitchFamily="34" charset="-122"/>
            </a:endParaRPr>
          </a:p>
        </p:txBody>
      </p:sp>
      <p:sp>
        <p:nvSpPr>
          <p:cNvPr id="8" name="矩形 7"/>
          <p:cNvSpPr/>
          <p:nvPr/>
        </p:nvSpPr>
        <p:spPr>
          <a:xfrm>
            <a:off x="611560" y="3299333"/>
            <a:ext cx="8136904" cy="1323439"/>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维基机密官方推特：</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阿桑奇还活着，我们还会接着爆料。我们厉害的黑客小伙伴们，我已经知道你们很厉害了，所以攻击每个网站就到这里吧。</a:t>
            </a:r>
            <a:endParaRPr lang="en-US" altLang="zh-CN"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sp>
        <p:nvSpPr>
          <p:cNvPr id="10" name="标题 1"/>
          <p:cNvSpPr>
            <a:spLocks noGrp="1"/>
          </p:cNvSpPr>
          <p:nvPr>
            <p:ph type="title"/>
          </p:nvPr>
        </p:nvSpPr>
        <p:spPr>
          <a:xfrm>
            <a:off x="324544" y="162168"/>
            <a:ext cx="9144000" cy="628115"/>
          </a:xfrm>
        </p:spPr>
        <p:txBody>
          <a:bodyPr/>
          <a:lstStyle/>
          <a:p>
            <a:pPr algn="l"/>
            <a:r>
              <a:rPr lang="zh-CN" altLang="en-US" sz="3600" b="0" dirty="0">
                <a:latin typeface="微软雅黑" panose="020B0503020204020204" pitchFamily="34" charset="-122"/>
                <a:ea typeface="微软雅黑" panose="020B0503020204020204" pitchFamily="34" charset="-122"/>
              </a:rPr>
              <a:t>物联网引发半个美国互联网瘫痪</a:t>
            </a:r>
            <a:endParaRPr lang="zh-CN" altLang="en-US" sz="3600" b="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84" y="2844412"/>
            <a:ext cx="8775832" cy="17289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41684"/>
            <a:ext cx="9144000" cy="769441"/>
          </a:xfrm>
          <a:prstGeom prst="rect">
            <a:avLst/>
          </a:prstGeom>
          <a:noFill/>
        </p:spPr>
        <p:txBody>
          <a:bodyPr wrap="square" rtlCol="0">
            <a:spAutoFit/>
          </a:bodyPr>
          <a:lstStyle/>
          <a:p>
            <a:pPr algn="ctr"/>
            <a:r>
              <a:rPr lang="zh-CN" altLang="en-US" sz="4400" dirty="0">
                <a:latin typeface="微软雅黑" panose="020B0503020204020204" pitchFamily="34" charset="-122"/>
                <a:ea typeface="微软雅黑" panose="020B0503020204020204" pitchFamily="34" charset="-122"/>
              </a:rPr>
              <a:t>信息安全是什么 ？</a:t>
            </a:r>
            <a:endParaRPr lang="zh-CN" altLang="en-US" sz="4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944410"/>
            <a:ext cx="9144000" cy="4110182"/>
          </a:xfrm>
          <a:prstGeom prst="rect">
            <a:avLst/>
          </a:prstGeom>
        </p:spPr>
      </p:pic>
      <p:sp>
        <p:nvSpPr>
          <p:cNvPr id="3" name="文本框 2"/>
          <p:cNvSpPr txBox="1"/>
          <p:nvPr/>
        </p:nvSpPr>
        <p:spPr>
          <a:xfrm>
            <a:off x="490856" y="380206"/>
            <a:ext cx="2749471" cy="400110"/>
          </a:xfrm>
          <a:prstGeom prst="rect">
            <a:avLst/>
          </a:prstGeom>
          <a:noFill/>
        </p:spPr>
        <p:txBody>
          <a:bodyPr wrap="none" rtlCol="0" anchor="t">
            <a:spAutoFit/>
          </a:bodyPr>
          <a:lstStyle/>
          <a:p>
            <a:pPr lvl="0"/>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新形势下的威胁与挑战</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curtains"/>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5"/>
          <p:cNvSpPr>
            <a:spLocks noChangeArrowheads="1" noChangeShapeType="1" noTextEdit="1"/>
          </p:cNvSpPr>
          <p:nvPr/>
        </p:nvSpPr>
        <p:spPr bwMode="auto">
          <a:xfrm>
            <a:off x="5220072" y="1523884"/>
            <a:ext cx="2327696" cy="1158359"/>
          </a:xfrm>
          <a:prstGeom prst="rect">
            <a:avLst/>
          </a:prstGeom>
        </p:spPr>
        <p:txBody>
          <a:bodyPr wrap="none" fromWordArt="1">
            <a:prstTxWarp prst="textPlain">
              <a:avLst>
                <a:gd name="adj" fmla="val 50000"/>
              </a:avLst>
            </a:prstTxWarp>
          </a:bodyPr>
          <a:lstStyle/>
          <a:p>
            <a:r>
              <a:rPr lang="zh-CN" altLang="en-US" sz="2800" kern="10" dirty="0">
                <a:ln w="19050">
                  <a:solidFill>
                    <a:srgbClr val="99CCFF"/>
                  </a:solidFill>
                  <a:round/>
                </a:ln>
                <a:solidFill>
                  <a:srgbClr val="0066CC"/>
                </a:solidFill>
                <a:effectLst>
                  <a:outerShdw dist="35921" dir="2700000" algn="ctr" rotWithShape="0">
                    <a:srgbClr val="990000"/>
                  </a:outerShdw>
                </a:effectLst>
                <a:latin typeface="宋体"/>
                <a:ea typeface="宋体"/>
              </a:rPr>
              <a:t>保密！</a:t>
            </a:r>
            <a:endParaRPr lang="zh-CN" altLang="en-US" sz="2800" kern="10" dirty="0">
              <a:ln w="19050">
                <a:solidFill>
                  <a:srgbClr val="99CCFF"/>
                </a:solidFill>
                <a:round/>
              </a:ln>
              <a:solidFill>
                <a:srgbClr val="0066CC"/>
              </a:solidFill>
              <a:effectLst>
                <a:outerShdw dist="35921" dir="2700000" algn="ctr" rotWithShape="0">
                  <a:srgbClr val="990000"/>
                </a:outerShdw>
              </a:effectLst>
              <a:latin typeface="宋体"/>
              <a:ea typeface="宋体"/>
            </a:endParaRPr>
          </a:p>
        </p:txBody>
      </p:sp>
      <p:sp>
        <p:nvSpPr>
          <p:cNvPr id="6" name="Text Box 6"/>
          <p:cNvSpPr txBox="1">
            <a:spLocks noChangeArrowheads="1"/>
          </p:cNvSpPr>
          <p:nvPr/>
        </p:nvSpPr>
        <p:spPr bwMode="auto">
          <a:xfrm>
            <a:off x="4644008" y="3060636"/>
            <a:ext cx="3971280" cy="104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948" tIns="35474" rIns="70948" bIns="35474">
            <a:spAutoFit/>
          </a:bodyPr>
          <a:lstStyle>
            <a:lvl1pPr defTabSz="464820" eaLnBrk="0" hangingPunct="0">
              <a:defRPr kumimoji="1" sz="2400" b="1">
                <a:solidFill>
                  <a:schemeClr val="tx1"/>
                </a:solidFill>
                <a:latin typeface="宋体" pitchFamily="2" charset="-122"/>
                <a:ea typeface="宋体" pitchFamily="2" charset="-122"/>
              </a:defRPr>
            </a:lvl1pPr>
            <a:lvl2pPr marL="742950" indent="-285750" defTabSz="464820" eaLnBrk="0" hangingPunct="0">
              <a:defRPr kumimoji="1" sz="2400" b="1">
                <a:solidFill>
                  <a:schemeClr val="tx1"/>
                </a:solidFill>
                <a:latin typeface="宋体" pitchFamily="2" charset="-122"/>
                <a:ea typeface="宋体" pitchFamily="2" charset="-122"/>
              </a:defRPr>
            </a:lvl2pPr>
            <a:lvl3pPr marL="1143000" indent="-228600" defTabSz="464820" eaLnBrk="0" hangingPunct="0">
              <a:defRPr kumimoji="1" sz="2400" b="1">
                <a:solidFill>
                  <a:schemeClr val="tx1"/>
                </a:solidFill>
                <a:latin typeface="宋体" pitchFamily="2" charset="-122"/>
                <a:ea typeface="宋体" pitchFamily="2" charset="-122"/>
              </a:defRPr>
            </a:lvl3pPr>
            <a:lvl4pPr marL="1600200" indent="-228600" defTabSz="464820" eaLnBrk="0" hangingPunct="0">
              <a:defRPr kumimoji="1" sz="2400" b="1">
                <a:solidFill>
                  <a:schemeClr val="tx1"/>
                </a:solidFill>
                <a:latin typeface="宋体" pitchFamily="2" charset="-122"/>
                <a:ea typeface="宋体" pitchFamily="2" charset="-122"/>
              </a:defRPr>
            </a:lvl4pPr>
            <a:lvl5pPr marL="2057400" indent="-228600" defTabSz="464820" eaLnBrk="0" hangingPunct="0">
              <a:defRPr kumimoji="1" sz="2400" b="1">
                <a:solidFill>
                  <a:schemeClr val="tx1"/>
                </a:solidFill>
                <a:latin typeface="宋体" pitchFamily="2" charset="-122"/>
                <a:ea typeface="宋体" pitchFamily="2" charset="-122"/>
              </a:defRPr>
            </a:lvl5pPr>
            <a:lvl6pPr marL="25146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6pPr>
            <a:lvl7pPr marL="29718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7pPr>
            <a:lvl8pPr marL="34290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8pPr>
            <a:lvl9pPr marL="38862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9pPr>
          </a:lstStyle>
          <a:p>
            <a:pPr eaLnBrk="1">
              <a:lnSpc>
                <a:spcPct val="99000"/>
              </a:lnSpc>
              <a:spcBef>
                <a:spcPct val="50000"/>
              </a:spcBef>
              <a:buClr>
                <a:srgbClr val="000000"/>
              </a:buClr>
              <a:buSzPct val="45000"/>
              <a:buFont typeface="Wingdings" panose="05000000000000000000" pitchFamily="2" charset="2"/>
              <a:buNone/>
              <a:defRPr/>
            </a:pPr>
            <a:r>
              <a:rPr lang="zh-CN" altLang="en-US" sz="3200" b="0" dirty="0">
                <a:latin typeface="微软雅黑" panose="020B0503020204020204" pitchFamily="34" charset="-122"/>
                <a:ea typeface="微软雅黑" panose="020B0503020204020204" pitchFamily="34" charset="-122"/>
              </a:rPr>
              <a:t>不该知道的人，不让他知道！</a:t>
            </a:r>
            <a:endParaRPr lang="en-US" altLang="zh-CN" sz="3200" b="0" dirty="0">
              <a:latin typeface="微软雅黑" panose="020B0503020204020204" pitchFamily="34" charset="-122"/>
              <a:ea typeface="微软雅黑" panose="020B0503020204020204" pitchFamily="34" charset="-122"/>
            </a:endParaRPr>
          </a:p>
        </p:txBody>
      </p:sp>
      <p:pic>
        <p:nvPicPr>
          <p:cNvPr id="7" name="Picture 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392" y="1168675"/>
            <a:ext cx="3517552" cy="295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5"/>
          <p:cNvSpPr>
            <a:spLocks noChangeArrowheads="1"/>
          </p:cNvSpPr>
          <p:nvPr/>
        </p:nvSpPr>
        <p:spPr bwMode="auto">
          <a:xfrm>
            <a:off x="0" y="262891"/>
            <a:ext cx="9144000" cy="646331"/>
          </a:xfrm>
          <a:prstGeom prst="rect">
            <a:avLst/>
          </a:prstGeom>
          <a:noFill/>
          <a:ln w="9525">
            <a:noFill/>
            <a:miter lim="800000"/>
          </a:ln>
        </p:spPr>
        <p:txBody>
          <a:bodyPr wrap="square">
            <a:spAutoFit/>
          </a:bodyPr>
          <a:lstStyle/>
          <a:p>
            <a:pPr marL="1386205" indent="-1386205"/>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信息安全三要素</a:t>
            </a:r>
            <a:endParaRPr lang="zh-CN" altLang="en-US" sz="3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4"/>
          <p:cNvSpPr>
            <a:spLocks noChangeArrowheads="1" noChangeShapeType="1" noTextEdit="1"/>
          </p:cNvSpPr>
          <p:nvPr/>
        </p:nvSpPr>
        <p:spPr bwMode="auto">
          <a:xfrm>
            <a:off x="5238080" y="1492136"/>
            <a:ext cx="2358256" cy="1244164"/>
          </a:xfrm>
          <a:prstGeom prst="rect">
            <a:avLst/>
          </a:prstGeom>
        </p:spPr>
        <p:txBody>
          <a:bodyPr wrap="none" fromWordArt="1">
            <a:prstTxWarp prst="textPlain">
              <a:avLst>
                <a:gd name="adj" fmla="val 50000"/>
              </a:avLst>
            </a:prstTxWarp>
          </a:bodyPr>
          <a:lstStyle/>
          <a:p>
            <a:r>
              <a:rPr lang="zh-CN" altLang="en-US" sz="2700" kern="10" dirty="0">
                <a:ln w="19050">
                  <a:solidFill>
                    <a:srgbClr val="99CCFF"/>
                  </a:solidFill>
                  <a:round/>
                </a:ln>
                <a:solidFill>
                  <a:srgbClr val="0066CC"/>
                </a:solidFill>
                <a:effectLst>
                  <a:outerShdw dist="35921" dir="2700000" algn="ctr" rotWithShape="0">
                    <a:srgbClr val="990000"/>
                  </a:outerShdw>
                </a:effectLst>
                <a:latin typeface="宋体"/>
                <a:ea typeface="宋体"/>
              </a:rPr>
              <a:t>完整！</a:t>
            </a:r>
            <a:endParaRPr lang="zh-CN" altLang="en-US" sz="2700" kern="10" dirty="0">
              <a:ln w="19050">
                <a:solidFill>
                  <a:srgbClr val="99CCFF"/>
                </a:solidFill>
                <a:round/>
              </a:ln>
              <a:solidFill>
                <a:srgbClr val="0066CC"/>
              </a:solidFill>
              <a:effectLst>
                <a:outerShdw dist="35921" dir="2700000" algn="ctr" rotWithShape="0">
                  <a:srgbClr val="990000"/>
                </a:outerShdw>
              </a:effectLst>
              <a:latin typeface="宋体"/>
              <a:ea typeface="宋体"/>
            </a:endParaRPr>
          </a:p>
        </p:txBody>
      </p:sp>
      <p:sp>
        <p:nvSpPr>
          <p:cNvPr id="6" name="Text Box 5"/>
          <p:cNvSpPr txBox="1">
            <a:spLocks noChangeArrowheads="1"/>
          </p:cNvSpPr>
          <p:nvPr/>
        </p:nvSpPr>
        <p:spPr bwMode="auto">
          <a:xfrm>
            <a:off x="4644008" y="3181447"/>
            <a:ext cx="4654848" cy="55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948" tIns="35474" rIns="70948" bIns="35474">
            <a:spAutoFit/>
          </a:bodyPr>
          <a:lstStyle>
            <a:lvl1pPr defTabSz="464820" eaLnBrk="0" hangingPunct="0">
              <a:defRPr kumimoji="1" sz="2400" b="1">
                <a:solidFill>
                  <a:schemeClr val="tx1"/>
                </a:solidFill>
                <a:latin typeface="宋体" pitchFamily="2" charset="-122"/>
                <a:ea typeface="宋体" pitchFamily="2" charset="-122"/>
              </a:defRPr>
            </a:lvl1pPr>
            <a:lvl2pPr marL="742950" indent="-285750" defTabSz="464820" eaLnBrk="0" hangingPunct="0">
              <a:defRPr kumimoji="1" sz="2400" b="1">
                <a:solidFill>
                  <a:schemeClr val="tx1"/>
                </a:solidFill>
                <a:latin typeface="宋体" pitchFamily="2" charset="-122"/>
                <a:ea typeface="宋体" pitchFamily="2" charset="-122"/>
              </a:defRPr>
            </a:lvl2pPr>
            <a:lvl3pPr marL="1143000" indent="-228600" defTabSz="464820" eaLnBrk="0" hangingPunct="0">
              <a:defRPr kumimoji="1" sz="2400" b="1">
                <a:solidFill>
                  <a:schemeClr val="tx1"/>
                </a:solidFill>
                <a:latin typeface="宋体" pitchFamily="2" charset="-122"/>
                <a:ea typeface="宋体" pitchFamily="2" charset="-122"/>
              </a:defRPr>
            </a:lvl3pPr>
            <a:lvl4pPr marL="1600200" indent="-228600" defTabSz="464820" eaLnBrk="0" hangingPunct="0">
              <a:defRPr kumimoji="1" sz="2400" b="1">
                <a:solidFill>
                  <a:schemeClr val="tx1"/>
                </a:solidFill>
                <a:latin typeface="宋体" pitchFamily="2" charset="-122"/>
                <a:ea typeface="宋体" pitchFamily="2" charset="-122"/>
              </a:defRPr>
            </a:lvl4pPr>
            <a:lvl5pPr marL="2057400" indent="-228600" defTabSz="464820" eaLnBrk="0" hangingPunct="0">
              <a:defRPr kumimoji="1" sz="2400" b="1">
                <a:solidFill>
                  <a:schemeClr val="tx1"/>
                </a:solidFill>
                <a:latin typeface="宋体" pitchFamily="2" charset="-122"/>
                <a:ea typeface="宋体" pitchFamily="2" charset="-122"/>
              </a:defRPr>
            </a:lvl5pPr>
            <a:lvl6pPr marL="25146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6pPr>
            <a:lvl7pPr marL="29718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7pPr>
            <a:lvl8pPr marL="34290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8pPr>
            <a:lvl9pPr marL="38862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9pPr>
          </a:lstStyle>
          <a:p>
            <a:pPr eaLnBrk="1">
              <a:lnSpc>
                <a:spcPct val="99000"/>
              </a:lnSpc>
              <a:spcBef>
                <a:spcPct val="50000"/>
              </a:spcBef>
              <a:buClr>
                <a:srgbClr val="000000"/>
              </a:buClr>
              <a:buSzPct val="45000"/>
              <a:buFont typeface="Wingdings" panose="05000000000000000000" pitchFamily="2" charset="2"/>
              <a:buNone/>
              <a:defRPr/>
            </a:pPr>
            <a:r>
              <a:rPr lang="zh-CN" altLang="en-US" sz="3200" b="0" dirty="0">
                <a:latin typeface="微软雅黑" panose="020B0503020204020204" pitchFamily="34" charset="-122"/>
                <a:ea typeface="微软雅黑" panose="020B0503020204020204" pitchFamily="34" charset="-122"/>
              </a:rPr>
              <a:t>信息不能追求残缺美！</a:t>
            </a:r>
            <a:endParaRPr lang="en-US" altLang="zh-CN" sz="3200" b="0" dirty="0">
              <a:latin typeface="微软雅黑" panose="020B0503020204020204" pitchFamily="34" charset="-122"/>
              <a:ea typeface="微软雅黑" panose="020B0503020204020204" pitchFamily="34" charset="-122"/>
            </a:endParaRPr>
          </a:p>
        </p:txBody>
      </p:sp>
      <p:pic>
        <p:nvPicPr>
          <p:cNvPr id="7" name="Picture 10" descr="完整"/>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7584" y="1006507"/>
            <a:ext cx="3096344" cy="348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5"/>
          <p:cNvSpPr>
            <a:spLocks noChangeArrowheads="1"/>
          </p:cNvSpPr>
          <p:nvPr/>
        </p:nvSpPr>
        <p:spPr bwMode="auto">
          <a:xfrm>
            <a:off x="0" y="228601"/>
            <a:ext cx="9144000" cy="646331"/>
          </a:xfrm>
          <a:prstGeom prst="rect">
            <a:avLst/>
          </a:prstGeom>
          <a:noFill/>
          <a:ln w="9525">
            <a:noFill/>
            <a:miter lim="800000"/>
          </a:ln>
        </p:spPr>
        <p:txBody>
          <a:bodyPr wrap="square">
            <a:spAutoFit/>
          </a:bodyPr>
          <a:lstStyle/>
          <a:p>
            <a:pPr marL="1386205" indent="-1386205"/>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信息安全三要素</a:t>
            </a:r>
            <a:endParaRPr lang="zh-CN" altLang="en-US" sz="3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auto">
          <a:xfrm>
            <a:off x="5196632" y="1384899"/>
            <a:ext cx="2327696" cy="1158359"/>
          </a:xfrm>
          <a:prstGeom prst="rect">
            <a:avLst/>
          </a:prstGeom>
        </p:spPr>
        <p:txBody>
          <a:bodyPr wrap="none" fromWordArt="1">
            <a:prstTxWarp prst="textPlain">
              <a:avLst>
                <a:gd name="adj" fmla="val 50000"/>
              </a:avLst>
            </a:prstTxWarp>
          </a:bodyPr>
          <a:lstStyle/>
          <a:p>
            <a:r>
              <a:rPr lang="zh-CN" altLang="en-US" sz="2800" kern="10" dirty="0">
                <a:ln w="19050">
                  <a:solidFill>
                    <a:srgbClr val="99CCFF"/>
                  </a:solidFill>
                  <a:round/>
                </a:ln>
                <a:solidFill>
                  <a:srgbClr val="0066CC"/>
                </a:solidFill>
                <a:effectLst>
                  <a:outerShdw dist="35921" dir="2700000" algn="ctr" rotWithShape="0">
                    <a:srgbClr val="990000"/>
                  </a:outerShdw>
                </a:effectLst>
                <a:latin typeface="宋体"/>
                <a:ea typeface="宋体"/>
              </a:rPr>
              <a:t>可用！</a:t>
            </a:r>
            <a:endParaRPr lang="zh-CN" altLang="en-US" sz="2800" kern="10" dirty="0">
              <a:ln w="19050">
                <a:solidFill>
                  <a:srgbClr val="99CCFF"/>
                </a:solidFill>
                <a:round/>
              </a:ln>
              <a:solidFill>
                <a:srgbClr val="0066CC"/>
              </a:solidFill>
              <a:effectLst>
                <a:outerShdw dist="35921" dir="2700000" algn="ctr" rotWithShape="0">
                  <a:srgbClr val="990000"/>
                </a:outerShdw>
              </a:effectLst>
              <a:latin typeface="宋体"/>
              <a:ea typeface="宋体"/>
            </a:endParaRPr>
          </a:p>
        </p:txBody>
      </p:sp>
      <p:sp>
        <p:nvSpPr>
          <p:cNvPr id="5" name="Text Box 4"/>
          <p:cNvSpPr txBox="1">
            <a:spLocks noChangeArrowheads="1"/>
          </p:cNvSpPr>
          <p:nvPr/>
        </p:nvSpPr>
        <p:spPr bwMode="auto">
          <a:xfrm>
            <a:off x="4000500" y="2952523"/>
            <a:ext cx="5035996" cy="15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948" tIns="35474" rIns="70948" bIns="35474">
            <a:spAutoFit/>
          </a:bodyPr>
          <a:lstStyle>
            <a:lvl1pPr defTabSz="464820" eaLnBrk="0" hangingPunct="0">
              <a:defRPr kumimoji="1" sz="2400" b="1">
                <a:solidFill>
                  <a:schemeClr val="tx1"/>
                </a:solidFill>
                <a:latin typeface="宋体" pitchFamily="2" charset="-122"/>
                <a:ea typeface="宋体" pitchFamily="2" charset="-122"/>
              </a:defRPr>
            </a:lvl1pPr>
            <a:lvl2pPr marL="742950" indent="-285750" defTabSz="464820" eaLnBrk="0" hangingPunct="0">
              <a:defRPr kumimoji="1" sz="2400" b="1">
                <a:solidFill>
                  <a:schemeClr val="tx1"/>
                </a:solidFill>
                <a:latin typeface="宋体" pitchFamily="2" charset="-122"/>
                <a:ea typeface="宋体" pitchFamily="2" charset="-122"/>
              </a:defRPr>
            </a:lvl2pPr>
            <a:lvl3pPr marL="1143000" indent="-228600" defTabSz="464820" eaLnBrk="0" hangingPunct="0">
              <a:defRPr kumimoji="1" sz="2400" b="1">
                <a:solidFill>
                  <a:schemeClr val="tx1"/>
                </a:solidFill>
                <a:latin typeface="宋体" pitchFamily="2" charset="-122"/>
                <a:ea typeface="宋体" pitchFamily="2" charset="-122"/>
              </a:defRPr>
            </a:lvl3pPr>
            <a:lvl4pPr marL="1600200" indent="-228600" defTabSz="464820" eaLnBrk="0" hangingPunct="0">
              <a:defRPr kumimoji="1" sz="2400" b="1">
                <a:solidFill>
                  <a:schemeClr val="tx1"/>
                </a:solidFill>
                <a:latin typeface="宋体" pitchFamily="2" charset="-122"/>
                <a:ea typeface="宋体" pitchFamily="2" charset="-122"/>
              </a:defRPr>
            </a:lvl4pPr>
            <a:lvl5pPr marL="2057400" indent="-228600" defTabSz="464820" eaLnBrk="0" hangingPunct="0">
              <a:defRPr kumimoji="1" sz="2400" b="1">
                <a:solidFill>
                  <a:schemeClr val="tx1"/>
                </a:solidFill>
                <a:latin typeface="宋体" pitchFamily="2" charset="-122"/>
                <a:ea typeface="宋体" pitchFamily="2" charset="-122"/>
              </a:defRPr>
            </a:lvl5pPr>
            <a:lvl6pPr marL="25146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6pPr>
            <a:lvl7pPr marL="29718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7pPr>
            <a:lvl8pPr marL="34290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8pPr>
            <a:lvl9pPr marL="3886200" indent="-228600" algn="ctr" defTabSz="464820" eaLnBrk="0" fontAlgn="base" hangingPunct="0">
              <a:spcBef>
                <a:spcPct val="0"/>
              </a:spcBef>
              <a:spcAft>
                <a:spcPct val="0"/>
              </a:spcAft>
              <a:defRPr kumimoji="1" sz="2400" b="1">
                <a:solidFill>
                  <a:schemeClr val="tx1"/>
                </a:solidFill>
                <a:latin typeface="宋体" pitchFamily="2" charset="-122"/>
                <a:ea typeface="宋体" pitchFamily="2" charset="-122"/>
              </a:defRPr>
            </a:lvl9pPr>
          </a:lstStyle>
          <a:p>
            <a:pPr eaLnBrk="1">
              <a:lnSpc>
                <a:spcPct val="99000"/>
              </a:lnSpc>
              <a:spcBef>
                <a:spcPts val="0"/>
              </a:spcBef>
              <a:buClr>
                <a:srgbClr val="000000"/>
              </a:buClr>
              <a:buSzPct val="45000"/>
              <a:buFont typeface="Wingdings" panose="05000000000000000000" pitchFamily="2" charset="2"/>
              <a:buNone/>
              <a:defRPr/>
            </a:pPr>
            <a:r>
              <a:rPr lang="zh-CN" altLang="en-US" sz="3200" b="0" dirty="0">
                <a:latin typeface="微软雅黑" panose="020B0503020204020204" pitchFamily="34" charset="-122"/>
                <a:ea typeface="微软雅黑" panose="020B0503020204020204" pitchFamily="34" charset="-122"/>
              </a:rPr>
              <a:t>信息要方便、快捷！</a:t>
            </a:r>
            <a:endParaRPr lang="zh-CN" altLang="en-US" sz="3200" b="0" dirty="0">
              <a:latin typeface="微软雅黑" panose="020B0503020204020204" pitchFamily="34" charset="-122"/>
              <a:ea typeface="微软雅黑" panose="020B0503020204020204" pitchFamily="34" charset="-122"/>
            </a:endParaRPr>
          </a:p>
          <a:p>
            <a:pPr eaLnBrk="1">
              <a:lnSpc>
                <a:spcPct val="99000"/>
              </a:lnSpc>
              <a:spcBef>
                <a:spcPts val="0"/>
              </a:spcBef>
              <a:buClr>
                <a:srgbClr val="000000"/>
              </a:buClr>
              <a:buSzPct val="45000"/>
              <a:buFont typeface="Wingdings" panose="05000000000000000000" pitchFamily="2" charset="2"/>
              <a:buNone/>
              <a:defRPr/>
            </a:pPr>
            <a:r>
              <a:rPr lang="zh-CN" altLang="en-US" sz="3200" b="0" dirty="0">
                <a:latin typeface="微软雅黑" panose="020B0503020204020204" pitchFamily="34" charset="-122"/>
                <a:ea typeface="微软雅黑" panose="020B0503020204020204" pitchFamily="34" charset="-122"/>
              </a:rPr>
              <a:t>不能像天朝首都二环早高峰，也不能像春运的火车站</a:t>
            </a:r>
            <a:endParaRPr lang="en-US" altLang="zh-CN" sz="3200" b="0" dirty="0">
              <a:latin typeface="微软雅黑" panose="020B0503020204020204" pitchFamily="34" charset="-122"/>
              <a:ea typeface="微软雅黑" panose="020B0503020204020204" pitchFamily="34" charset="-122"/>
            </a:endParaRPr>
          </a:p>
        </p:txBody>
      </p:sp>
      <p:pic>
        <p:nvPicPr>
          <p:cNvPr id="6" name="Picture 6" descr="塞车"/>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7584" y="942474"/>
            <a:ext cx="3031232" cy="163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排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682244"/>
            <a:ext cx="3031232" cy="1818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5"/>
          <p:cNvSpPr>
            <a:spLocks noChangeArrowheads="1"/>
          </p:cNvSpPr>
          <p:nvPr/>
        </p:nvSpPr>
        <p:spPr bwMode="auto">
          <a:xfrm>
            <a:off x="0" y="217171"/>
            <a:ext cx="9144000" cy="646331"/>
          </a:xfrm>
          <a:prstGeom prst="rect">
            <a:avLst/>
          </a:prstGeom>
          <a:noFill/>
          <a:ln w="9525">
            <a:noFill/>
            <a:miter lim="800000"/>
          </a:ln>
        </p:spPr>
        <p:txBody>
          <a:bodyPr wrap="square">
            <a:spAutoFit/>
          </a:bodyPr>
          <a:lstStyle/>
          <a:p>
            <a:pPr marL="1386205" indent="-1386205"/>
            <a:r>
              <a:rPr lang="zh-CN" altLang="en-US" sz="3600" dirty="0">
                <a:latin typeface="微软雅黑" panose="020B0503020204020204" pitchFamily="34" charset="-122"/>
                <a:ea typeface="微软雅黑" panose="020B0503020204020204" pitchFamily="34" charset="-122"/>
                <a:sym typeface="微软雅黑" panose="020B0503020204020204" pitchFamily="34" charset="-122"/>
              </a:rPr>
              <a:t>信息安全三要素</a:t>
            </a:r>
            <a:endParaRPr lang="zh-CN" altLang="en-US" sz="3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gray">
          <a:xfrm>
            <a:off x="971600" y="2357907"/>
            <a:ext cx="2520280" cy="270280"/>
          </a:xfrm>
          <a:prstGeom prst="rect">
            <a:avLst/>
          </a:prstGeom>
          <a:noFill/>
          <a:ln w="9525">
            <a:noFill/>
            <a:miter lim="800000"/>
          </a:ln>
        </p:spPr>
        <p:txBody>
          <a:bodyPr vert="horz" wrap="square" lIns="94597" tIns="47298" rIns="94597" bIns="47298" numCol="1" anchor="t" anchorCtr="0" compatLnSpc="1"/>
          <a:lstStyle>
            <a:lvl1pPr marL="342900" indent="-342900" algn="l" rtl="0" eaLnBrk="0" fontAlgn="base" hangingPunct="0">
              <a:spcBef>
                <a:spcPct val="20000"/>
              </a:spcBef>
              <a:spcAft>
                <a:spcPct val="0"/>
              </a:spcAft>
              <a:buClr>
                <a:srgbClr val="3399FF"/>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Font typeface="Wingdings" panose="05000000000000000000" pitchFamily="2" charset="2"/>
              <a:buChar char="§"/>
              <a:defRPr sz="26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Arial" panose="020B0604020202090204" pitchFamily="34" charset="0"/>
                <a:ea typeface="+mn-ea"/>
              </a:defRPr>
            </a:lvl4pPr>
            <a:lvl5pPr marL="2056130" indent="-227330" algn="l" rtl="0" eaLnBrk="0" fontAlgn="base" hangingPunct="0">
              <a:spcBef>
                <a:spcPct val="20000"/>
              </a:spcBef>
              <a:spcAft>
                <a:spcPct val="0"/>
              </a:spcAft>
              <a:buChar char="»"/>
              <a:defRPr sz="2000">
                <a:solidFill>
                  <a:schemeClr val="tx1"/>
                </a:solidFill>
                <a:latin typeface="Arial" panose="020B0604020202090204" pitchFamily="34" charset="0"/>
                <a:ea typeface="+mn-ea"/>
              </a:defRPr>
            </a:lvl5pPr>
            <a:lvl6pPr marL="2513330" indent="-227330" algn="l" rtl="0" eaLnBrk="0" fontAlgn="base" hangingPunct="0">
              <a:spcBef>
                <a:spcPct val="20000"/>
              </a:spcBef>
              <a:spcAft>
                <a:spcPct val="0"/>
              </a:spcAft>
              <a:buChar char="»"/>
              <a:defRPr sz="2000">
                <a:solidFill>
                  <a:schemeClr val="tx1"/>
                </a:solidFill>
                <a:latin typeface="Arial" panose="020B0604020202090204" pitchFamily="34" charset="0"/>
                <a:ea typeface="+mn-ea"/>
              </a:defRPr>
            </a:lvl6pPr>
            <a:lvl7pPr marL="2970530" indent="-227330" algn="l" rtl="0" eaLnBrk="0" fontAlgn="base" hangingPunct="0">
              <a:spcBef>
                <a:spcPct val="20000"/>
              </a:spcBef>
              <a:spcAft>
                <a:spcPct val="0"/>
              </a:spcAft>
              <a:buChar char="»"/>
              <a:defRPr sz="2000">
                <a:solidFill>
                  <a:schemeClr val="tx1"/>
                </a:solidFill>
                <a:latin typeface="Arial" panose="020B0604020202090204" pitchFamily="34" charset="0"/>
                <a:ea typeface="+mn-ea"/>
              </a:defRPr>
            </a:lvl7pPr>
            <a:lvl8pPr marL="3427730" indent="-227330" algn="l" rtl="0" eaLnBrk="0" fontAlgn="base" hangingPunct="0">
              <a:spcBef>
                <a:spcPct val="20000"/>
              </a:spcBef>
              <a:spcAft>
                <a:spcPct val="0"/>
              </a:spcAft>
              <a:buChar char="»"/>
              <a:defRPr sz="2000">
                <a:solidFill>
                  <a:schemeClr val="tx1"/>
                </a:solidFill>
                <a:latin typeface="Arial" panose="020B0604020202090204" pitchFamily="34" charset="0"/>
                <a:ea typeface="+mn-ea"/>
              </a:defRPr>
            </a:lvl8pPr>
            <a:lvl9pPr marL="3884930" indent="-227330" algn="l" rtl="0" eaLnBrk="0" fontAlgn="base" hangingPunct="0">
              <a:spcBef>
                <a:spcPct val="20000"/>
              </a:spcBef>
              <a:spcAft>
                <a:spcPct val="0"/>
              </a:spcAft>
              <a:buChar char="»"/>
              <a:defRPr sz="2000">
                <a:solidFill>
                  <a:schemeClr val="tx1"/>
                </a:solidFill>
                <a:latin typeface="Arial" panose="020B0604020202090204" pitchFamily="34" charset="0"/>
                <a:ea typeface="+mn-ea"/>
              </a:defRPr>
            </a:lvl9pPr>
          </a:lstStyle>
          <a:p>
            <a:pPr marL="0" marR="0" lvl="0" indent="0" algn="l" defTabSz="914400" rtl="0" eaLnBrk="0" fontAlgn="base" latinLnBrk="0" hangingPunct="0">
              <a:lnSpc>
                <a:spcPct val="100000"/>
              </a:lnSpc>
              <a:spcBef>
                <a:spcPct val="20000"/>
              </a:spcBef>
              <a:spcAft>
                <a:spcPct val="0"/>
              </a:spcAft>
              <a:buClr>
                <a:srgbClr val="3399FF"/>
              </a:buClr>
              <a:buSzTx/>
              <a:buNone/>
              <a:defRPr/>
            </a:pPr>
            <a:r>
              <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因为有病毒吗？</a:t>
            </a:r>
            <a:endPar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 name="Rectangle 6"/>
          <p:cNvSpPr>
            <a:spLocks noChangeArrowheads="1"/>
          </p:cNvSpPr>
          <p:nvPr/>
        </p:nvSpPr>
        <p:spPr bwMode="auto">
          <a:xfrm>
            <a:off x="899592" y="3846301"/>
            <a:ext cx="2370932" cy="457623"/>
          </a:xfrm>
          <a:prstGeom prst="rect">
            <a:avLst/>
          </a:prstGeom>
          <a:noFill/>
          <a:ln w="9525">
            <a:noFill/>
            <a:miter lim="800000"/>
          </a:ln>
        </p:spPr>
        <p:txBody>
          <a:bodyPr lIns="94597" tIns="47298" rIns="94597" bIns="47298"/>
          <a:lstStyle/>
          <a:p>
            <a:pPr marR="0" lvl="0" defTabSz="946150" eaLnBrk="1" fontAlgn="auto" latinLnBrk="0" hangingPunct="1">
              <a:lnSpc>
                <a:spcPct val="100000"/>
              </a:lnSpc>
              <a:spcBef>
                <a:spcPct val="20000"/>
              </a:spcBef>
              <a:spcAft>
                <a:spcPts val="0"/>
              </a:spcAft>
              <a:buClrTx/>
              <a:buSzTx/>
              <a:buNone/>
              <a:defRPr/>
            </a:pPr>
            <a:r>
              <a:rPr kumimoji="0" lang="zh-CN" altLang="en-US" sz="240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因为有黑客吗？</a:t>
            </a:r>
            <a:endParaRPr kumimoji="0" lang="zh-CN" altLang="en-US" sz="240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Rectangle 8"/>
          <p:cNvSpPr>
            <a:spLocks noChangeArrowheads="1"/>
          </p:cNvSpPr>
          <p:nvPr/>
        </p:nvSpPr>
        <p:spPr bwMode="auto">
          <a:xfrm>
            <a:off x="5359574" y="2386788"/>
            <a:ext cx="5045075" cy="457623"/>
          </a:xfrm>
          <a:prstGeom prst="rect">
            <a:avLst/>
          </a:prstGeom>
          <a:noFill/>
          <a:ln w="9525">
            <a:noFill/>
            <a:miter lim="800000"/>
          </a:ln>
        </p:spPr>
        <p:txBody>
          <a:bodyPr lIns="94597" tIns="47298" rIns="94597" bIns="47298"/>
          <a:lstStyle/>
          <a:p>
            <a:pPr marR="0" lvl="0" defTabSz="946150" eaLnBrk="1" fontAlgn="auto" latinLnBrk="0" hangingPunct="1">
              <a:lnSpc>
                <a:spcPct val="100000"/>
              </a:lnSpc>
              <a:spcBef>
                <a:spcPct val="20000"/>
              </a:spcBef>
              <a:spcAft>
                <a:spcPts val="0"/>
              </a:spcAft>
              <a:buClrTx/>
              <a:buSzTx/>
              <a:buNone/>
              <a:defRPr/>
            </a:pPr>
            <a:r>
              <a:rPr kumimoji="0" lang="zh-CN" altLang="en-US" sz="240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因为有漏洞吗？</a:t>
            </a:r>
            <a:endParaRPr kumimoji="0" lang="zh-CN" altLang="en-US" sz="240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Rectangle 9"/>
          <p:cNvSpPr>
            <a:spLocks noChangeArrowheads="1"/>
          </p:cNvSpPr>
          <p:nvPr/>
        </p:nvSpPr>
        <p:spPr bwMode="auto">
          <a:xfrm>
            <a:off x="3995937" y="3274271"/>
            <a:ext cx="5045075" cy="457623"/>
          </a:xfrm>
          <a:prstGeom prst="rect">
            <a:avLst/>
          </a:prstGeom>
          <a:noFill/>
          <a:ln w="9525">
            <a:noFill/>
            <a:miter lim="800000"/>
          </a:ln>
        </p:spPr>
        <p:txBody>
          <a:bodyPr lIns="94597" tIns="47298" rIns="94597" bIns="47298"/>
          <a:lstStyle/>
          <a:p>
            <a:pPr marL="352425" marR="0" lvl="0" indent="-352425" defTabSz="946150" eaLnBrk="1" fontAlgn="auto" latinLnBrk="0" hangingPunct="1">
              <a:lnSpc>
                <a:spcPct val="100000"/>
              </a:lnSpc>
              <a:spcBef>
                <a:spcPct val="20000"/>
              </a:spcBef>
              <a:spcAft>
                <a:spcPts val="0"/>
              </a:spcAft>
              <a:buClrTx/>
              <a:buSzTx/>
              <a:buFontTx/>
              <a:buNone/>
              <a:defRPr/>
            </a:pPr>
            <a:endParaRPr kumimoji="0" lang="zh-CN" altLang="en-US" sz="2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 name="Group 10"/>
          <p:cNvGrpSpPr/>
          <p:nvPr/>
        </p:nvGrpSpPr>
        <p:grpSpPr bwMode="auto">
          <a:xfrm>
            <a:off x="7668345" y="3696050"/>
            <a:ext cx="712787" cy="445706"/>
            <a:chOff x="2061" y="1529"/>
            <a:chExt cx="1384" cy="917"/>
          </a:xfrm>
        </p:grpSpPr>
        <p:sp>
          <p:nvSpPr>
            <p:cNvPr id="9" name="Freeform 11"/>
            <p:cNvSpPr/>
            <p:nvPr/>
          </p:nvSpPr>
          <p:spPr bwMode="auto">
            <a:xfrm>
              <a:off x="2619" y="1966"/>
              <a:ext cx="825" cy="480"/>
            </a:xfrm>
            <a:custGeom>
              <a:avLst/>
              <a:gdLst>
                <a:gd name="T0" fmla="*/ 295 w 825"/>
                <a:gd name="T1" fmla="*/ 397 h 480"/>
                <a:gd name="T2" fmla="*/ 241 w 825"/>
                <a:gd name="T3" fmla="*/ 350 h 480"/>
                <a:gd name="T4" fmla="*/ 161 w 825"/>
                <a:gd name="T5" fmla="*/ 271 h 480"/>
                <a:gd name="T6" fmla="*/ 41 w 825"/>
                <a:gd name="T7" fmla="*/ 146 h 480"/>
                <a:gd name="T8" fmla="*/ 15 w 825"/>
                <a:gd name="T9" fmla="*/ 122 h 480"/>
                <a:gd name="T10" fmla="*/ 2 w 825"/>
                <a:gd name="T11" fmla="*/ 107 h 480"/>
                <a:gd name="T12" fmla="*/ 0 w 825"/>
                <a:gd name="T13" fmla="*/ 95 h 480"/>
                <a:gd name="T14" fmla="*/ 8 w 825"/>
                <a:gd name="T15" fmla="*/ 70 h 480"/>
                <a:gd name="T16" fmla="*/ 21 w 825"/>
                <a:gd name="T17" fmla="*/ 48 h 480"/>
                <a:gd name="T18" fmla="*/ 57 w 825"/>
                <a:gd name="T19" fmla="*/ 35 h 480"/>
                <a:gd name="T20" fmla="*/ 107 w 825"/>
                <a:gd name="T21" fmla="*/ 24 h 480"/>
                <a:gd name="T22" fmla="*/ 198 w 825"/>
                <a:gd name="T23" fmla="*/ 11 h 480"/>
                <a:gd name="T24" fmla="*/ 250 w 825"/>
                <a:gd name="T25" fmla="*/ 2 h 480"/>
                <a:gd name="T26" fmla="*/ 278 w 825"/>
                <a:gd name="T27" fmla="*/ 0 h 480"/>
                <a:gd name="T28" fmla="*/ 290 w 825"/>
                <a:gd name="T29" fmla="*/ 0 h 480"/>
                <a:gd name="T30" fmla="*/ 303 w 825"/>
                <a:gd name="T31" fmla="*/ 2 h 480"/>
                <a:gd name="T32" fmla="*/ 425 w 825"/>
                <a:gd name="T33" fmla="*/ 57 h 480"/>
                <a:gd name="T34" fmla="*/ 508 w 825"/>
                <a:gd name="T35" fmla="*/ 110 h 480"/>
                <a:gd name="T36" fmla="*/ 542 w 825"/>
                <a:gd name="T37" fmla="*/ 139 h 480"/>
                <a:gd name="T38" fmla="*/ 576 w 825"/>
                <a:gd name="T39" fmla="*/ 169 h 480"/>
                <a:gd name="T40" fmla="*/ 653 w 825"/>
                <a:gd name="T41" fmla="*/ 209 h 480"/>
                <a:gd name="T42" fmla="*/ 683 w 825"/>
                <a:gd name="T43" fmla="*/ 213 h 480"/>
                <a:gd name="T44" fmla="*/ 697 w 825"/>
                <a:gd name="T45" fmla="*/ 213 h 480"/>
                <a:gd name="T46" fmla="*/ 706 w 825"/>
                <a:gd name="T47" fmla="*/ 213 h 480"/>
                <a:gd name="T48" fmla="*/ 715 w 825"/>
                <a:gd name="T49" fmla="*/ 212 h 480"/>
                <a:gd name="T50" fmla="*/ 744 w 825"/>
                <a:gd name="T51" fmla="*/ 213 h 480"/>
                <a:gd name="T52" fmla="*/ 780 w 825"/>
                <a:gd name="T53" fmla="*/ 210 h 480"/>
                <a:gd name="T54" fmla="*/ 821 w 825"/>
                <a:gd name="T55" fmla="*/ 206 h 480"/>
                <a:gd name="T56" fmla="*/ 824 w 825"/>
                <a:gd name="T57" fmla="*/ 206 h 480"/>
                <a:gd name="T58" fmla="*/ 824 w 825"/>
                <a:gd name="T59" fmla="*/ 479 h 480"/>
                <a:gd name="T60" fmla="*/ 824 w 825"/>
                <a:gd name="T61" fmla="*/ 476 h 480"/>
                <a:gd name="T62" fmla="*/ 617 w 825"/>
                <a:gd name="T63" fmla="*/ 451 h 480"/>
                <a:gd name="T64" fmla="*/ 602 w 825"/>
                <a:gd name="T65" fmla="*/ 450 h 480"/>
                <a:gd name="T66" fmla="*/ 595 w 825"/>
                <a:gd name="T67" fmla="*/ 451 h 480"/>
                <a:gd name="T68" fmla="*/ 586 w 825"/>
                <a:gd name="T69" fmla="*/ 452 h 480"/>
                <a:gd name="T70" fmla="*/ 548 w 825"/>
                <a:gd name="T71" fmla="*/ 460 h 480"/>
                <a:gd name="T72" fmla="*/ 502 w 825"/>
                <a:gd name="T73" fmla="*/ 468 h 480"/>
                <a:gd name="T74" fmla="*/ 489 w 825"/>
                <a:gd name="T75" fmla="*/ 468 h 480"/>
                <a:gd name="T76" fmla="*/ 480 w 825"/>
                <a:gd name="T77" fmla="*/ 468 h 480"/>
                <a:gd name="T78" fmla="*/ 471 w 825"/>
                <a:gd name="T79" fmla="*/ 467 h 480"/>
                <a:gd name="T80" fmla="*/ 425 w 825"/>
                <a:gd name="T81" fmla="*/ 454 h 480"/>
                <a:gd name="T82" fmla="*/ 358 w 825"/>
                <a:gd name="T83" fmla="*/ 431 h 480"/>
                <a:gd name="T84" fmla="*/ 294 w 825"/>
                <a:gd name="T85" fmla="*/ 401 h 480"/>
                <a:gd name="T86" fmla="*/ 295 w 825"/>
                <a:gd name="T87" fmla="*/ 397 h 4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5"/>
                <a:gd name="T133" fmla="*/ 0 h 480"/>
                <a:gd name="T134" fmla="*/ 825 w 825"/>
                <a:gd name="T135" fmla="*/ 480 h 4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5" h="480">
                  <a:moveTo>
                    <a:pt x="295" y="397"/>
                  </a:moveTo>
                  <a:lnTo>
                    <a:pt x="241" y="350"/>
                  </a:lnTo>
                  <a:lnTo>
                    <a:pt x="161" y="271"/>
                  </a:lnTo>
                  <a:lnTo>
                    <a:pt x="41" y="146"/>
                  </a:lnTo>
                  <a:lnTo>
                    <a:pt x="15" y="122"/>
                  </a:lnTo>
                  <a:lnTo>
                    <a:pt x="2" y="107"/>
                  </a:lnTo>
                  <a:lnTo>
                    <a:pt x="0" y="95"/>
                  </a:lnTo>
                  <a:lnTo>
                    <a:pt x="8" y="70"/>
                  </a:lnTo>
                  <a:lnTo>
                    <a:pt x="21" y="48"/>
                  </a:lnTo>
                  <a:lnTo>
                    <a:pt x="57" y="35"/>
                  </a:lnTo>
                  <a:lnTo>
                    <a:pt x="107" y="24"/>
                  </a:lnTo>
                  <a:lnTo>
                    <a:pt x="198" y="11"/>
                  </a:lnTo>
                  <a:lnTo>
                    <a:pt x="250" y="2"/>
                  </a:lnTo>
                  <a:lnTo>
                    <a:pt x="278" y="0"/>
                  </a:lnTo>
                  <a:lnTo>
                    <a:pt x="290" y="0"/>
                  </a:lnTo>
                  <a:lnTo>
                    <a:pt x="303" y="2"/>
                  </a:lnTo>
                  <a:lnTo>
                    <a:pt x="425" y="57"/>
                  </a:lnTo>
                  <a:lnTo>
                    <a:pt x="508" y="110"/>
                  </a:lnTo>
                  <a:lnTo>
                    <a:pt x="542" y="139"/>
                  </a:lnTo>
                  <a:lnTo>
                    <a:pt x="576" y="169"/>
                  </a:lnTo>
                  <a:lnTo>
                    <a:pt x="653" y="209"/>
                  </a:lnTo>
                  <a:lnTo>
                    <a:pt x="683" y="213"/>
                  </a:lnTo>
                  <a:lnTo>
                    <a:pt x="697" y="213"/>
                  </a:lnTo>
                  <a:lnTo>
                    <a:pt x="706" y="213"/>
                  </a:lnTo>
                  <a:lnTo>
                    <a:pt x="715" y="212"/>
                  </a:lnTo>
                  <a:lnTo>
                    <a:pt x="744" y="213"/>
                  </a:lnTo>
                  <a:lnTo>
                    <a:pt x="780" y="210"/>
                  </a:lnTo>
                  <a:lnTo>
                    <a:pt x="821" y="206"/>
                  </a:lnTo>
                  <a:lnTo>
                    <a:pt x="824" y="206"/>
                  </a:lnTo>
                  <a:lnTo>
                    <a:pt x="824" y="479"/>
                  </a:lnTo>
                  <a:lnTo>
                    <a:pt x="824" y="476"/>
                  </a:lnTo>
                  <a:lnTo>
                    <a:pt x="617" y="451"/>
                  </a:lnTo>
                  <a:lnTo>
                    <a:pt x="602" y="450"/>
                  </a:lnTo>
                  <a:lnTo>
                    <a:pt x="595" y="451"/>
                  </a:lnTo>
                  <a:lnTo>
                    <a:pt x="586" y="452"/>
                  </a:lnTo>
                  <a:lnTo>
                    <a:pt x="548" y="460"/>
                  </a:lnTo>
                  <a:lnTo>
                    <a:pt x="502" y="468"/>
                  </a:lnTo>
                  <a:lnTo>
                    <a:pt x="489" y="468"/>
                  </a:lnTo>
                  <a:lnTo>
                    <a:pt x="480" y="468"/>
                  </a:lnTo>
                  <a:lnTo>
                    <a:pt x="471" y="467"/>
                  </a:lnTo>
                  <a:lnTo>
                    <a:pt x="425" y="454"/>
                  </a:lnTo>
                  <a:lnTo>
                    <a:pt x="358" y="431"/>
                  </a:lnTo>
                  <a:lnTo>
                    <a:pt x="294" y="401"/>
                  </a:lnTo>
                  <a:lnTo>
                    <a:pt x="295" y="397"/>
                  </a:lnTo>
                </a:path>
              </a:pathLst>
            </a:custGeom>
            <a:solidFill>
              <a:srgbClr val="E26200"/>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Freeform 12"/>
            <p:cNvSpPr/>
            <p:nvPr/>
          </p:nvSpPr>
          <p:spPr bwMode="auto">
            <a:xfrm>
              <a:off x="2751" y="1978"/>
              <a:ext cx="192" cy="37"/>
            </a:xfrm>
            <a:custGeom>
              <a:avLst/>
              <a:gdLst>
                <a:gd name="T0" fmla="*/ 173 w 192"/>
                <a:gd name="T1" fmla="*/ 19 h 37"/>
                <a:gd name="T2" fmla="*/ 191 w 192"/>
                <a:gd name="T3" fmla="*/ 19 h 37"/>
                <a:gd name="T4" fmla="*/ 143 w 192"/>
                <a:gd name="T5" fmla="*/ 0 h 37"/>
                <a:gd name="T6" fmla="*/ 135 w 192"/>
                <a:gd name="T7" fmla="*/ 0 h 37"/>
                <a:gd name="T8" fmla="*/ 125 w 192"/>
                <a:gd name="T9" fmla="*/ 0 h 37"/>
                <a:gd name="T10" fmla="*/ 102 w 192"/>
                <a:gd name="T11" fmla="*/ 3 h 37"/>
                <a:gd name="T12" fmla="*/ 61 w 192"/>
                <a:gd name="T13" fmla="*/ 9 h 37"/>
                <a:gd name="T14" fmla="*/ 27 w 192"/>
                <a:gd name="T15" fmla="*/ 11 h 37"/>
                <a:gd name="T16" fmla="*/ 0 w 192"/>
                <a:gd name="T17" fmla="*/ 19 h 37"/>
                <a:gd name="T18" fmla="*/ 18 w 192"/>
                <a:gd name="T19" fmla="*/ 30 h 37"/>
                <a:gd name="T20" fmla="*/ 60 w 192"/>
                <a:gd name="T21" fmla="*/ 36 h 37"/>
                <a:gd name="T22" fmla="*/ 84 w 192"/>
                <a:gd name="T23" fmla="*/ 36 h 37"/>
                <a:gd name="T24" fmla="*/ 104 w 192"/>
                <a:gd name="T25" fmla="*/ 35 h 37"/>
                <a:gd name="T26" fmla="*/ 172 w 192"/>
                <a:gd name="T27" fmla="*/ 23 h 37"/>
                <a:gd name="T28" fmla="*/ 173 w 192"/>
                <a:gd name="T29" fmla="*/ 19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7"/>
                <a:gd name="T47" fmla="*/ 192 w 192"/>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7">
                  <a:moveTo>
                    <a:pt x="173" y="19"/>
                  </a:moveTo>
                  <a:lnTo>
                    <a:pt x="191" y="19"/>
                  </a:lnTo>
                  <a:lnTo>
                    <a:pt x="143" y="0"/>
                  </a:lnTo>
                  <a:lnTo>
                    <a:pt x="135" y="0"/>
                  </a:lnTo>
                  <a:lnTo>
                    <a:pt x="125" y="0"/>
                  </a:lnTo>
                  <a:lnTo>
                    <a:pt x="102" y="3"/>
                  </a:lnTo>
                  <a:lnTo>
                    <a:pt x="61" y="9"/>
                  </a:lnTo>
                  <a:lnTo>
                    <a:pt x="27" y="11"/>
                  </a:lnTo>
                  <a:lnTo>
                    <a:pt x="0" y="19"/>
                  </a:lnTo>
                  <a:lnTo>
                    <a:pt x="18" y="30"/>
                  </a:lnTo>
                  <a:lnTo>
                    <a:pt x="60" y="36"/>
                  </a:lnTo>
                  <a:lnTo>
                    <a:pt x="84" y="36"/>
                  </a:lnTo>
                  <a:lnTo>
                    <a:pt x="104" y="35"/>
                  </a:lnTo>
                  <a:lnTo>
                    <a:pt x="172" y="23"/>
                  </a:lnTo>
                  <a:lnTo>
                    <a:pt x="173" y="19"/>
                  </a:lnTo>
                </a:path>
              </a:pathLst>
            </a:custGeom>
            <a:solidFill>
              <a:srgbClr val="FF8141"/>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Freeform 13"/>
            <p:cNvSpPr/>
            <p:nvPr/>
          </p:nvSpPr>
          <p:spPr bwMode="auto">
            <a:xfrm>
              <a:off x="2690" y="1998"/>
              <a:ext cx="414" cy="340"/>
            </a:xfrm>
            <a:custGeom>
              <a:avLst/>
              <a:gdLst>
                <a:gd name="T0" fmla="*/ 413 w 414"/>
                <a:gd name="T1" fmla="*/ 247 h 340"/>
                <a:gd name="T2" fmla="*/ 409 w 414"/>
                <a:gd name="T3" fmla="*/ 265 h 340"/>
                <a:gd name="T4" fmla="*/ 397 w 414"/>
                <a:gd name="T5" fmla="*/ 291 h 340"/>
                <a:gd name="T6" fmla="*/ 381 w 414"/>
                <a:gd name="T7" fmla="*/ 314 h 340"/>
                <a:gd name="T8" fmla="*/ 366 w 414"/>
                <a:gd name="T9" fmla="*/ 324 h 340"/>
                <a:gd name="T10" fmla="*/ 350 w 414"/>
                <a:gd name="T11" fmla="*/ 324 h 340"/>
                <a:gd name="T12" fmla="*/ 333 w 414"/>
                <a:gd name="T13" fmla="*/ 326 h 340"/>
                <a:gd name="T14" fmla="*/ 318 w 414"/>
                <a:gd name="T15" fmla="*/ 333 h 340"/>
                <a:gd name="T16" fmla="*/ 302 w 414"/>
                <a:gd name="T17" fmla="*/ 339 h 340"/>
                <a:gd name="T18" fmla="*/ 288 w 414"/>
                <a:gd name="T19" fmla="*/ 331 h 340"/>
                <a:gd name="T20" fmla="*/ 273 w 414"/>
                <a:gd name="T21" fmla="*/ 316 h 340"/>
                <a:gd name="T22" fmla="*/ 244 w 414"/>
                <a:gd name="T23" fmla="*/ 287 h 340"/>
                <a:gd name="T24" fmla="*/ 157 w 414"/>
                <a:gd name="T25" fmla="*/ 234 h 340"/>
                <a:gd name="T26" fmla="*/ 109 w 414"/>
                <a:gd name="T27" fmla="*/ 205 h 340"/>
                <a:gd name="T28" fmla="*/ 72 w 414"/>
                <a:gd name="T29" fmla="*/ 175 h 340"/>
                <a:gd name="T30" fmla="*/ 23 w 414"/>
                <a:gd name="T31" fmla="*/ 107 h 340"/>
                <a:gd name="T32" fmla="*/ 4 w 414"/>
                <a:gd name="T33" fmla="*/ 67 h 340"/>
                <a:gd name="T34" fmla="*/ 0 w 414"/>
                <a:gd name="T35" fmla="*/ 49 h 340"/>
                <a:gd name="T36" fmla="*/ 0 w 414"/>
                <a:gd name="T37" fmla="*/ 41 h 340"/>
                <a:gd name="T38" fmla="*/ 2 w 414"/>
                <a:gd name="T39" fmla="*/ 32 h 340"/>
                <a:gd name="T40" fmla="*/ 17 w 414"/>
                <a:gd name="T41" fmla="*/ 20 h 340"/>
                <a:gd name="T42" fmla="*/ 37 w 414"/>
                <a:gd name="T43" fmla="*/ 14 h 340"/>
                <a:gd name="T44" fmla="*/ 113 w 414"/>
                <a:gd name="T45" fmla="*/ 4 h 340"/>
                <a:gd name="T46" fmla="*/ 142 w 414"/>
                <a:gd name="T47" fmla="*/ 6 h 340"/>
                <a:gd name="T48" fmla="*/ 173 w 414"/>
                <a:gd name="T49" fmla="*/ 8 h 340"/>
                <a:gd name="T50" fmla="*/ 218 w 414"/>
                <a:gd name="T51" fmla="*/ 0 h 340"/>
                <a:gd name="T52" fmla="*/ 225 w 414"/>
                <a:gd name="T53" fmla="*/ 0 h 340"/>
                <a:gd name="T54" fmla="*/ 234 w 414"/>
                <a:gd name="T55" fmla="*/ 0 h 340"/>
                <a:gd name="T56" fmla="*/ 251 w 414"/>
                <a:gd name="T57" fmla="*/ 4 h 340"/>
                <a:gd name="T58" fmla="*/ 282 w 414"/>
                <a:gd name="T59" fmla="*/ 20 h 340"/>
                <a:gd name="T60" fmla="*/ 307 w 414"/>
                <a:gd name="T61" fmla="*/ 42 h 340"/>
                <a:gd name="T62" fmla="*/ 330 w 414"/>
                <a:gd name="T63" fmla="*/ 71 h 340"/>
                <a:gd name="T64" fmla="*/ 370 w 414"/>
                <a:gd name="T65" fmla="*/ 141 h 340"/>
                <a:gd name="T66" fmla="*/ 413 w 414"/>
                <a:gd name="T67" fmla="*/ 2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4"/>
                <a:gd name="T103" fmla="*/ 0 h 340"/>
                <a:gd name="T104" fmla="*/ 414 w 414"/>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4" h="340">
                  <a:moveTo>
                    <a:pt x="413" y="247"/>
                  </a:moveTo>
                  <a:lnTo>
                    <a:pt x="409" y="265"/>
                  </a:lnTo>
                  <a:lnTo>
                    <a:pt x="397" y="291"/>
                  </a:lnTo>
                  <a:lnTo>
                    <a:pt x="381" y="314"/>
                  </a:lnTo>
                  <a:lnTo>
                    <a:pt x="366" y="324"/>
                  </a:lnTo>
                  <a:lnTo>
                    <a:pt x="350" y="324"/>
                  </a:lnTo>
                  <a:lnTo>
                    <a:pt x="333" y="326"/>
                  </a:lnTo>
                  <a:lnTo>
                    <a:pt x="318" y="333"/>
                  </a:lnTo>
                  <a:lnTo>
                    <a:pt x="302" y="339"/>
                  </a:lnTo>
                  <a:lnTo>
                    <a:pt x="288" y="331"/>
                  </a:lnTo>
                  <a:lnTo>
                    <a:pt x="273" y="316"/>
                  </a:lnTo>
                  <a:lnTo>
                    <a:pt x="244" y="287"/>
                  </a:lnTo>
                  <a:lnTo>
                    <a:pt x="157" y="234"/>
                  </a:lnTo>
                  <a:lnTo>
                    <a:pt x="109" y="205"/>
                  </a:lnTo>
                  <a:lnTo>
                    <a:pt x="72" y="175"/>
                  </a:lnTo>
                  <a:lnTo>
                    <a:pt x="23" y="107"/>
                  </a:lnTo>
                  <a:lnTo>
                    <a:pt x="4" y="67"/>
                  </a:lnTo>
                  <a:lnTo>
                    <a:pt x="0" y="49"/>
                  </a:lnTo>
                  <a:lnTo>
                    <a:pt x="0" y="41"/>
                  </a:lnTo>
                  <a:lnTo>
                    <a:pt x="2" y="32"/>
                  </a:lnTo>
                  <a:lnTo>
                    <a:pt x="17" y="20"/>
                  </a:lnTo>
                  <a:lnTo>
                    <a:pt x="37" y="14"/>
                  </a:lnTo>
                  <a:lnTo>
                    <a:pt x="113" y="4"/>
                  </a:lnTo>
                  <a:lnTo>
                    <a:pt x="142" y="6"/>
                  </a:lnTo>
                  <a:lnTo>
                    <a:pt x="173" y="8"/>
                  </a:lnTo>
                  <a:lnTo>
                    <a:pt x="218" y="0"/>
                  </a:lnTo>
                  <a:lnTo>
                    <a:pt x="225" y="0"/>
                  </a:lnTo>
                  <a:lnTo>
                    <a:pt x="234" y="0"/>
                  </a:lnTo>
                  <a:lnTo>
                    <a:pt x="251" y="4"/>
                  </a:lnTo>
                  <a:lnTo>
                    <a:pt x="282" y="20"/>
                  </a:lnTo>
                  <a:lnTo>
                    <a:pt x="307" y="42"/>
                  </a:lnTo>
                  <a:lnTo>
                    <a:pt x="330" y="71"/>
                  </a:lnTo>
                  <a:lnTo>
                    <a:pt x="370" y="141"/>
                  </a:lnTo>
                  <a:lnTo>
                    <a:pt x="413" y="247"/>
                  </a:lnTo>
                </a:path>
              </a:pathLst>
            </a:custGeom>
            <a:solidFill>
              <a:srgbClr val="622100"/>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Freeform 14"/>
            <p:cNvSpPr/>
            <p:nvPr/>
          </p:nvSpPr>
          <p:spPr bwMode="auto">
            <a:xfrm>
              <a:off x="2763" y="2279"/>
              <a:ext cx="234" cy="115"/>
            </a:xfrm>
            <a:custGeom>
              <a:avLst/>
              <a:gdLst>
                <a:gd name="T0" fmla="*/ 12 w 234"/>
                <a:gd name="T1" fmla="*/ 33 h 115"/>
                <a:gd name="T2" fmla="*/ 0 w 234"/>
                <a:gd name="T3" fmla="*/ 51 h 115"/>
                <a:gd name="T4" fmla="*/ 9 w 234"/>
                <a:gd name="T5" fmla="*/ 84 h 115"/>
                <a:gd name="T6" fmla="*/ 43 w 234"/>
                <a:gd name="T7" fmla="*/ 101 h 115"/>
                <a:gd name="T8" fmla="*/ 69 w 234"/>
                <a:gd name="T9" fmla="*/ 110 h 115"/>
                <a:gd name="T10" fmla="*/ 81 w 234"/>
                <a:gd name="T11" fmla="*/ 113 h 115"/>
                <a:gd name="T12" fmla="*/ 91 w 234"/>
                <a:gd name="T13" fmla="*/ 114 h 115"/>
                <a:gd name="T14" fmla="*/ 140 w 234"/>
                <a:gd name="T15" fmla="*/ 97 h 115"/>
                <a:gd name="T16" fmla="*/ 187 w 234"/>
                <a:gd name="T17" fmla="*/ 72 h 115"/>
                <a:gd name="T18" fmla="*/ 214 w 234"/>
                <a:gd name="T19" fmla="*/ 58 h 115"/>
                <a:gd name="T20" fmla="*/ 226 w 234"/>
                <a:gd name="T21" fmla="*/ 48 h 115"/>
                <a:gd name="T22" fmla="*/ 233 w 234"/>
                <a:gd name="T23" fmla="*/ 37 h 115"/>
                <a:gd name="T24" fmla="*/ 233 w 234"/>
                <a:gd name="T25" fmla="*/ 30 h 115"/>
                <a:gd name="T26" fmla="*/ 231 w 234"/>
                <a:gd name="T27" fmla="*/ 24 h 115"/>
                <a:gd name="T28" fmla="*/ 217 w 234"/>
                <a:gd name="T29" fmla="*/ 10 h 115"/>
                <a:gd name="T30" fmla="*/ 199 w 234"/>
                <a:gd name="T31" fmla="*/ 1 h 115"/>
                <a:gd name="T32" fmla="*/ 189 w 234"/>
                <a:gd name="T33" fmla="*/ 0 h 115"/>
                <a:gd name="T34" fmla="*/ 177 w 234"/>
                <a:gd name="T35" fmla="*/ 1 h 115"/>
                <a:gd name="T36" fmla="*/ 160 w 234"/>
                <a:gd name="T37" fmla="*/ 1 h 115"/>
                <a:gd name="T38" fmla="*/ 139 w 234"/>
                <a:gd name="T39" fmla="*/ 3 h 115"/>
                <a:gd name="T40" fmla="*/ 92 w 234"/>
                <a:gd name="T41" fmla="*/ 8 h 115"/>
                <a:gd name="T42" fmla="*/ 47 w 234"/>
                <a:gd name="T43" fmla="*/ 18 h 115"/>
                <a:gd name="T44" fmla="*/ 12 w 234"/>
                <a:gd name="T45" fmla="*/ 33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4"/>
                <a:gd name="T70" fmla="*/ 0 h 115"/>
                <a:gd name="T71" fmla="*/ 234 w 234"/>
                <a:gd name="T72" fmla="*/ 115 h 1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4" h="115">
                  <a:moveTo>
                    <a:pt x="12" y="33"/>
                  </a:moveTo>
                  <a:lnTo>
                    <a:pt x="0" y="51"/>
                  </a:lnTo>
                  <a:lnTo>
                    <a:pt x="9" y="84"/>
                  </a:lnTo>
                  <a:lnTo>
                    <a:pt x="43" y="101"/>
                  </a:lnTo>
                  <a:lnTo>
                    <a:pt x="69" y="110"/>
                  </a:lnTo>
                  <a:lnTo>
                    <a:pt x="81" y="113"/>
                  </a:lnTo>
                  <a:lnTo>
                    <a:pt x="91" y="114"/>
                  </a:lnTo>
                  <a:lnTo>
                    <a:pt x="140" y="97"/>
                  </a:lnTo>
                  <a:lnTo>
                    <a:pt x="187" y="72"/>
                  </a:lnTo>
                  <a:lnTo>
                    <a:pt x="214" y="58"/>
                  </a:lnTo>
                  <a:lnTo>
                    <a:pt x="226" y="48"/>
                  </a:lnTo>
                  <a:lnTo>
                    <a:pt x="233" y="37"/>
                  </a:lnTo>
                  <a:lnTo>
                    <a:pt x="233" y="30"/>
                  </a:lnTo>
                  <a:lnTo>
                    <a:pt x="231" y="24"/>
                  </a:lnTo>
                  <a:lnTo>
                    <a:pt x="217" y="10"/>
                  </a:lnTo>
                  <a:lnTo>
                    <a:pt x="199" y="1"/>
                  </a:lnTo>
                  <a:lnTo>
                    <a:pt x="189" y="0"/>
                  </a:lnTo>
                  <a:lnTo>
                    <a:pt x="177" y="1"/>
                  </a:lnTo>
                  <a:lnTo>
                    <a:pt x="160" y="1"/>
                  </a:lnTo>
                  <a:lnTo>
                    <a:pt x="139" y="3"/>
                  </a:lnTo>
                  <a:lnTo>
                    <a:pt x="92" y="8"/>
                  </a:lnTo>
                  <a:lnTo>
                    <a:pt x="47" y="18"/>
                  </a:lnTo>
                  <a:lnTo>
                    <a:pt x="12" y="33"/>
                  </a:lnTo>
                </a:path>
              </a:pathLst>
            </a:custGeom>
            <a:solidFill>
              <a:srgbClr val="FF8141"/>
            </a:solidFill>
            <a:ln w="12700" cap="rnd">
              <a:solidFill>
                <a:srgbClr val="400000"/>
              </a:solid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Freeform 15"/>
            <p:cNvSpPr/>
            <p:nvPr/>
          </p:nvSpPr>
          <p:spPr bwMode="auto">
            <a:xfrm>
              <a:off x="2695" y="2203"/>
              <a:ext cx="272" cy="118"/>
            </a:xfrm>
            <a:custGeom>
              <a:avLst/>
              <a:gdLst>
                <a:gd name="T0" fmla="*/ 11 w 272"/>
                <a:gd name="T1" fmla="*/ 11 h 118"/>
                <a:gd name="T2" fmla="*/ 0 w 272"/>
                <a:gd name="T3" fmla="*/ 46 h 118"/>
                <a:gd name="T4" fmla="*/ 8 w 272"/>
                <a:gd name="T5" fmla="*/ 80 h 118"/>
                <a:gd name="T6" fmla="*/ 55 w 272"/>
                <a:gd name="T7" fmla="*/ 101 h 118"/>
                <a:gd name="T8" fmla="*/ 90 w 272"/>
                <a:gd name="T9" fmla="*/ 111 h 118"/>
                <a:gd name="T10" fmla="*/ 104 w 272"/>
                <a:gd name="T11" fmla="*/ 116 h 118"/>
                <a:gd name="T12" fmla="*/ 116 w 272"/>
                <a:gd name="T13" fmla="*/ 117 h 118"/>
                <a:gd name="T14" fmla="*/ 164 w 272"/>
                <a:gd name="T15" fmla="*/ 107 h 118"/>
                <a:gd name="T16" fmla="*/ 212 w 272"/>
                <a:gd name="T17" fmla="*/ 90 h 118"/>
                <a:gd name="T18" fmla="*/ 245 w 272"/>
                <a:gd name="T19" fmla="*/ 78 h 118"/>
                <a:gd name="T20" fmla="*/ 262 w 272"/>
                <a:gd name="T21" fmla="*/ 72 h 118"/>
                <a:gd name="T22" fmla="*/ 271 w 272"/>
                <a:gd name="T23" fmla="*/ 61 h 118"/>
                <a:gd name="T24" fmla="*/ 267 w 272"/>
                <a:gd name="T25" fmla="*/ 52 h 118"/>
                <a:gd name="T26" fmla="*/ 255 w 272"/>
                <a:gd name="T27" fmla="*/ 38 h 118"/>
                <a:gd name="T28" fmla="*/ 229 w 272"/>
                <a:gd name="T29" fmla="*/ 20 h 118"/>
                <a:gd name="T30" fmla="*/ 212 w 272"/>
                <a:gd name="T31" fmla="*/ 13 h 118"/>
                <a:gd name="T32" fmla="*/ 203 w 272"/>
                <a:gd name="T33" fmla="*/ 11 h 118"/>
                <a:gd name="T34" fmla="*/ 193 w 272"/>
                <a:gd name="T35" fmla="*/ 11 h 118"/>
                <a:gd name="T36" fmla="*/ 99 w 272"/>
                <a:gd name="T37" fmla="*/ 1 h 118"/>
                <a:gd name="T38" fmla="*/ 73 w 272"/>
                <a:gd name="T39" fmla="*/ 0 h 118"/>
                <a:gd name="T40" fmla="*/ 61 w 272"/>
                <a:gd name="T41" fmla="*/ 0 h 118"/>
                <a:gd name="T42" fmla="*/ 49 w 272"/>
                <a:gd name="T43" fmla="*/ 0 h 118"/>
                <a:gd name="T44" fmla="*/ 11 w 272"/>
                <a:gd name="T45" fmla="*/ 11 h 1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2"/>
                <a:gd name="T70" fmla="*/ 0 h 118"/>
                <a:gd name="T71" fmla="*/ 272 w 272"/>
                <a:gd name="T72" fmla="*/ 118 h 1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2" h="118">
                  <a:moveTo>
                    <a:pt x="11" y="11"/>
                  </a:moveTo>
                  <a:lnTo>
                    <a:pt x="0" y="46"/>
                  </a:lnTo>
                  <a:lnTo>
                    <a:pt x="8" y="80"/>
                  </a:lnTo>
                  <a:lnTo>
                    <a:pt x="55" y="101"/>
                  </a:lnTo>
                  <a:lnTo>
                    <a:pt x="90" y="111"/>
                  </a:lnTo>
                  <a:lnTo>
                    <a:pt x="104" y="116"/>
                  </a:lnTo>
                  <a:lnTo>
                    <a:pt x="116" y="117"/>
                  </a:lnTo>
                  <a:lnTo>
                    <a:pt x="164" y="107"/>
                  </a:lnTo>
                  <a:lnTo>
                    <a:pt x="212" y="90"/>
                  </a:lnTo>
                  <a:lnTo>
                    <a:pt x="245" y="78"/>
                  </a:lnTo>
                  <a:lnTo>
                    <a:pt x="262" y="72"/>
                  </a:lnTo>
                  <a:lnTo>
                    <a:pt x="271" y="61"/>
                  </a:lnTo>
                  <a:lnTo>
                    <a:pt x="267" y="52"/>
                  </a:lnTo>
                  <a:lnTo>
                    <a:pt x="255" y="38"/>
                  </a:lnTo>
                  <a:lnTo>
                    <a:pt x="229" y="20"/>
                  </a:lnTo>
                  <a:lnTo>
                    <a:pt x="212" y="13"/>
                  </a:lnTo>
                  <a:lnTo>
                    <a:pt x="203" y="11"/>
                  </a:lnTo>
                  <a:lnTo>
                    <a:pt x="193" y="11"/>
                  </a:lnTo>
                  <a:lnTo>
                    <a:pt x="99" y="1"/>
                  </a:lnTo>
                  <a:lnTo>
                    <a:pt x="73" y="0"/>
                  </a:lnTo>
                  <a:lnTo>
                    <a:pt x="61" y="0"/>
                  </a:lnTo>
                  <a:lnTo>
                    <a:pt x="49" y="0"/>
                  </a:lnTo>
                  <a:lnTo>
                    <a:pt x="11" y="11"/>
                  </a:lnTo>
                </a:path>
              </a:pathLst>
            </a:custGeom>
            <a:solidFill>
              <a:srgbClr val="FF8141"/>
            </a:solidFill>
            <a:ln w="12700" cap="rnd">
              <a:solidFill>
                <a:srgbClr val="400000"/>
              </a:solid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Freeform 16"/>
            <p:cNvSpPr/>
            <p:nvPr/>
          </p:nvSpPr>
          <p:spPr bwMode="auto">
            <a:xfrm>
              <a:off x="2650" y="2117"/>
              <a:ext cx="278" cy="136"/>
            </a:xfrm>
            <a:custGeom>
              <a:avLst/>
              <a:gdLst>
                <a:gd name="T0" fmla="*/ 16 w 278"/>
                <a:gd name="T1" fmla="*/ 1 h 136"/>
                <a:gd name="T2" fmla="*/ 0 w 278"/>
                <a:gd name="T3" fmla="*/ 21 h 136"/>
                <a:gd name="T4" fmla="*/ 4 w 278"/>
                <a:gd name="T5" fmla="*/ 53 h 136"/>
                <a:gd name="T6" fmla="*/ 49 w 278"/>
                <a:gd name="T7" fmla="*/ 96 h 136"/>
                <a:gd name="T8" fmla="*/ 84 w 278"/>
                <a:gd name="T9" fmla="*/ 122 h 136"/>
                <a:gd name="T10" fmla="*/ 111 w 278"/>
                <a:gd name="T11" fmla="*/ 135 h 136"/>
                <a:gd name="T12" fmla="*/ 122 w 278"/>
                <a:gd name="T13" fmla="*/ 135 h 136"/>
                <a:gd name="T14" fmla="*/ 134 w 278"/>
                <a:gd name="T15" fmla="*/ 135 h 136"/>
                <a:gd name="T16" fmla="*/ 162 w 278"/>
                <a:gd name="T17" fmla="*/ 128 h 136"/>
                <a:gd name="T18" fmla="*/ 213 w 278"/>
                <a:gd name="T19" fmla="*/ 113 h 136"/>
                <a:gd name="T20" fmla="*/ 248 w 278"/>
                <a:gd name="T21" fmla="*/ 102 h 136"/>
                <a:gd name="T22" fmla="*/ 277 w 278"/>
                <a:gd name="T23" fmla="*/ 84 h 136"/>
                <a:gd name="T24" fmla="*/ 274 w 278"/>
                <a:gd name="T25" fmla="*/ 75 h 136"/>
                <a:gd name="T26" fmla="*/ 265 w 278"/>
                <a:gd name="T27" fmla="*/ 63 h 136"/>
                <a:gd name="T28" fmla="*/ 243 w 278"/>
                <a:gd name="T29" fmla="*/ 44 h 136"/>
                <a:gd name="T30" fmla="*/ 222 w 278"/>
                <a:gd name="T31" fmla="*/ 36 h 136"/>
                <a:gd name="T32" fmla="*/ 196 w 278"/>
                <a:gd name="T33" fmla="*/ 32 h 136"/>
                <a:gd name="T34" fmla="*/ 184 w 278"/>
                <a:gd name="T35" fmla="*/ 32 h 136"/>
                <a:gd name="T36" fmla="*/ 171 w 278"/>
                <a:gd name="T37" fmla="*/ 33 h 136"/>
                <a:gd name="T38" fmla="*/ 148 w 278"/>
                <a:gd name="T39" fmla="*/ 39 h 136"/>
                <a:gd name="T40" fmla="*/ 131 w 278"/>
                <a:gd name="T41" fmla="*/ 37 h 136"/>
                <a:gd name="T42" fmla="*/ 73 w 278"/>
                <a:gd name="T43" fmla="*/ 14 h 136"/>
                <a:gd name="T44" fmla="*/ 43 w 278"/>
                <a:gd name="T45" fmla="*/ 2 h 136"/>
                <a:gd name="T46" fmla="*/ 29 w 278"/>
                <a:gd name="T47" fmla="*/ 0 h 136"/>
                <a:gd name="T48" fmla="*/ 16 w 278"/>
                <a:gd name="T49" fmla="*/ 1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8"/>
                <a:gd name="T76" fmla="*/ 0 h 136"/>
                <a:gd name="T77" fmla="*/ 278 w 27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8" h="136">
                  <a:moveTo>
                    <a:pt x="16" y="1"/>
                  </a:moveTo>
                  <a:lnTo>
                    <a:pt x="0" y="21"/>
                  </a:lnTo>
                  <a:lnTo>
                    <a:pt x="4" y="53"/>
                  </a:lnTo>
                  <a:lnTo>
                    <a:pt x="49" y="96"/>
                  </a:lnTo>
                  <a:lnTo>
                    <a:pt x="84" y="122"/>
                  </a:lnTo>
                  <a:lnTo>
                    <a:pt x="111" y="135"/>
                  </a:lnTo>
                  <a:lnTo>
                    <a:pt x="122" y="135"/>
                  </a:lnTo>
                  <a:lnTo>
                    <a:pt x="134" y="135"/>
                  </a:lnTo>
                  <a:lnTo>
                    <a:pt x="162" y="128"/>
                  </a:lnTo>
                  <a:lnTo>
                    <a:pt x="213" y="113"/>
                  </a:lnTo>
                  <a:lnTo>
                    <a:pt x="248" y="102"/>
                  </a:lnTo>
                  <a:lnTo>
                    <a:pt x="277" y="84"/>
                  </a:lnTo>
                  <a:lnTo>
                    <a:pt x="274" y="75"/>
                  </a:lnTo>
                  <a:lnTo>
                    <a:pt x="265" y="63"/>
                  </a:lnTo>
                  <a:lnTo>
                    <a:pt x="243" y="44"/>
                  </a:lnTo>
                  <a:lnTo>
                    <a:pt x="222" y="36"/>
                  </a:lnTo>
                  <a:lnTo>
                    <a:pt x="196" y="32"/>
                  </a:lnTo>
                  <a:lnTo>
                    <a:pt x="184" y="32"/>
                  </a:lnTo>
                  <a:lnTo>
                    <a:pt x="171" y="33"/>
                  </a:lnTo>
                  <a:lnTo>
                    <a:pt x="148" y="39"/>
                  </a:lnTo>
                  <a:lnTo>
                    <a:pt x="131" y="37"/>
                  </a:lnTo>
                  <a:lnTo>
                    <a:pt x="73" y="14"/>
                  </a:lnTo>
                  <a:lnTo>
                    <a:pt x="43" y="2"/>
                  </a:lnTo>
                  <a:lnTo>
                    <a:pt x="29" y="0"/>
                  </a:lnTo>
                  <a:lnTo>
                    <a:pt x="16" y="1"/>
                  </a:lnTo>
                </a:path>
              </a:pathLst>
            </a:custGeom>
            <a:solidFill>
              <a:srgbClr val="FF8141"/>
            </a:solidFill>
            <a:ln w="12700" cap="rnd">
              <a:solidFill>
                <a:srgbClr val="400000"/>
              </a:solid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Freeform 17"/>
            <p:cNvSpPr/>
            <p:nvPr/>
          </p:nvSpPr>
          <p:spPr bwMode="auto">
            <a:xfrm>
              <a:off x="2623" y="2010"/>
              <a:ext cx="169" cy="167"/>
            </a:xfrm>
            <a:custGeom>
              <a:avLst/>
              <a:gdLst>
                <a:gd name="T0" fmla="*/ 144 w 169"/>
                <a:gd name="T1" fmla="*/ 81 h 167"/>
                <a:gd name="T2" fmla="*/ 156 w 169"/>
                <a:gd name="T3" fmla="*/ 96 h 167"/>
                <a:gd name="T4" fmla="*/ 168 w 169"/>
                <a:gd name="T5" fmla="*/ 118 h 167"/>
                <a:gd name="T6" fmla="*/ 166 w 169"/>
                <a:gd name="T7" fmla="*/ 131 h 167"/>
                <a:gd name="T8" fmla="*/ 160 w 169"/>
                <a:gd name="T9" fmla="*/ 143 h 167"/>
                <a:gd name="T10" fmla="*/ 148 w 169"/>
                <a:gd name="T11" fmla="*/ 156 h 167"/>
                <a:gd name="T12" fmla="*/ 139 w 169"/>
                <a:gd name="T13" fmla="*/ 166 h 167"/>
                <a:gd name="T14" fmla="*/ 88 w 169"/>
                <a:gd name="T15" fmla="*/ 144 h 167"/>
                <a:gd name="T16" fmla="*/ 41 w 169"/>
                <a:gd name="T17" fmla="*/ 104 h 167"/>
                <a:gd name="T18" fmla="*/ 15 w 169"/>
                <a:gd name="T19" fmla="*/ 81 h 167"/>
                <a:gd name="T20" fmla="*/ 2 w 169"/>
                <a:gd name="T21" fmla="*/ 66 h 167"/>
                <a:gd name="T22" fmla="*/ 0 w 169"/>
                <a:gd name="T23" fmla="*/ 54 h 167"/>
                <a:gd name="T24" fmla="*/ 7 w 169"/>
                <a:gd name="T25" fmla="*/ 26 h 167"/>
                <a:gd name="T26" fmla="*/ 20 w 169"/>
                <a:gd name="T27" fmla="*/ 0 h 167"/>
                <a:gd name="T28" fmla="*/ 26 w 169"/>
                <a:gd name="T29" fmla="*/ 0 h 167"/>
                <a:gd name="T30" fmla="*/ 34 w 169"/>
                <a:gd name="T31" fmla="*/ 0 h 167"/>
                <a:gd name="T32" fmla="*/ 50 w 169"/>
                <a:gd name="T33" fmla="*/ 5 h 167"/>
                <a:gd name="T34" fmla="*/ 85 w 169"/>
                <a:gd name="T35" fmla="*/ 27 h 167"/>
                <a:gd name="T36" fmla="*/ 144 w 169"/>
                <a:gd name="T37" fmla="*/ 81 h 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
                <a:gd name="T58" fmla="*/ 0 h 167"/>
                <a:gd name="T59" fmla="*/ 169 w 169"/>
                <a:gd name="T60" fmla="*/ 167 h 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 h="167">
                  <a:moveTo>
                    <a:pt x="144" y="81"/>
                  </a:moveTo>
                  <a:lnTo>
                    <a:pt x="156" y="96"/>
                  </a:lnTo>
                  <a:lnTo>
                    <a:pt x="168" y="118"/>
                  </a:lnTo>
                  <a:lnTo>
                    <a:pt x="166" y="131"/>
                  </a:lnTo>
                  <a:lnTo>
                    <a:pt x="160" y="143"/>
                  </a:lnTo>
                  <a:lnTo>
                    <a:pt x="148" y="156"/>
                  </a:lnTo>
                  <a:lnTo>
                    <a:pt x="139" y="166"/>
                  </a:lnTo>
                  <a:lnTo>
                    <a:pt x="88" y="144"/>
                  </a:lnTo>
                  <a:lnTo>
                    <a:pt x="41" y="104"/>
                  </a:lnTo>
                  <a:lnTo>
                    <a:pt x="15" y="81"/>
                  </a:lnTo>
                  <a:lnTo>
                    <a:pt x="2" y="66"/>
                  </a:lnTo>
                  <a:lnTo>
                    <a:pt x="0" y="54"/>
                  </a:lnTo>
                  <a:lnTo>
                    <a:pt x="7" y="26"/>
                  </a:lnTo>
                  <a:lnTo>
                    <a:pt x="20" y="0"/>
                  </a:lnTo>
                  <a:lnTo>
                    <a:pt x="26" y="0"/>
                  </a:lnTo>
                  <a:lnTo>
                    <a:pt x="34" y="0"/>
                  </a:lnTo>
                  <a:lnTo>
                    <a:pt x="50" y="5"/>
                  </a:lnTo>
                  <a:lnTo>
                    <a:pt x="85" y="27"/>
                  </a:lnTo>
                  <a:lnTo>
                    <a:pt x="144" y="81"/>
                  </a:lnTo>
                </a:path>
              </a:pathLst>
            </a:custGeom>
            <a:solidFill>
              <a:srgbClr val="FF8141"/>
            </a:solidFill>
            <a:ln w="12700" cap="rnd">
              <a:solidFill>
                <a:srgbClr val="400000"/>
              </a:solid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Freeform 18"/>
            <p:cNvSpPr/>
            <p:nvPr/>
          </p:nvSpPr>
          <p:spPr bwMode="auto">
            <a:xfrm>
              <a:off x="2065" y="1536"/>
              <a:ext cx="646" cy="516"/>
            </a:xfrm>
            <a:custGeom>
              <a:avLst/>
              <a:gdLst>
                <a:gd name="T0" fmla="*/ 618 w 646"/>
                <a:gd name="T1" fmla="*/ 449 h 516"/>
                <a:gd name="T2" fmla="*/ 12 w 646"/>
                <a:gd name="T3" fmla="*/ 0 h 516"/>
                <a:gd name="T4" fmla="*/ 0 w 646"/>
                <a:gd name="T5" fmla="*/ 2 h 516"/>
                <a:gd name="T6" fmla="*/ 3 w 646"/>
                <a:gd name="T7" fmla="*/ 15 h 516"/>
                <a:gd name="T8" fmla="*/ 641 w 646"/>
                <a:gd name="T9" fmla="*/ 515 h 516"/>
                <a:gd name="T10" fmla="*/ 645 w 646"/>
                <a:gd name="T11" fmla="*/ 477 h 516"/>
                <a:gd name="T12" fmla="*/ 618 w 646"/>
                <a:gd name="T13" fmla="*/ 449 h 516"/>
                <a:gd name="T14" fmla="*/ 0 60000 65536"/>
                <a:gd name="T15" fmla="*/ 0 60000 65536"/>
                <a:gd name="T16" fmla="*/ 0 60000 65536"/>
                <a:gd name="T17" fmla="*/ 0 60000 65536"/>
                <a:gd name="T18" fmla="*/ 0 60000 65536"/>
                <a:gd name="T19" fmla="*/ 0 60000 65536"/>
                <a:gd name="T20" fmla="*/ 0 60000 65536"/>
                <a:gd name="T21" fmla="*/ 0 w 646"/>
                <a:gd name="T22" fmla="*/ 0 h 516"/>
                <a:gd name="T23" fmla="*/ 646 w 646"/>
                <a:gd name="T24" fmla="*/ 516 h 5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6" h="516">
                  <a:moveTo>
                    <a:pt x="618" y="449"/>
                  </a:moveTo>
                  <a:lnTo>
                    <a:pt x="12" y="0"/>
                  </a:lnTo>
                  <a:lnTo>
                    <a:pt x="0" y="2"/>
                  </a:lnTo>
                  <a:lnTo>
                    <a:pt x="3" y="15"/>
                  </a:lnTo>
                  <a:lnTo>
                    <a:pt x="641" y="515"/>
                  </a:lnTo>
                  <a:lnTo>
                    <a:pt x="645" y="477"/>
                  </a:lnTo>
                  <a:lnTo>
                    <a:pt x="618" y="449"/>
                  </a:lnTo>
                </a:path>
              </a:pathLst>
            </a:custGeom>
            <a:solidFill>
              <a:srgbClr val="C0C0C0"/>
            </a:solidFill>
            <a:ln w="12700" cap="rnd">
              <a:solidFill>
                <a:srgbClr val="5F5F5F"/>
              </a:solid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Freeform 19"/>
            <p:cNvSpPr/>
            <p:nvPr/>
          </p:nvSpPr>
          <p:spPr bwMode="auto">
            <a:xfrm>
              <a:off x="2673" y="1986"/>
              <a:ext cx="417" cy="336"/>
            </a:xfrm>
            <a:custGeom>
              <a:avLst/>
              <a:gdLst>
                <a:gd name="T0" fmla="*/ 2 w 417"/>
                <a:gd name="T1" fmla="*/ 0 h 336"/>
                <a:gd name="T2" fmla="*/ 0 w 417"/>
                <a:gd name="T3" fmla="*/ 2 h 336"/>
                <a:gd name="T4" fmla="*/ 0 w 417"/>
                <a:gd name="T5" fmla="*/ 14 h 336"/>
                <a:gd name="T6" fmla="*/ 1 w 417"/>
                <a:gd name="T7" fmla="*/ 33 h 336"/>
                <a:gd name="T8" fmla="*/ 8 w 417"/>
                <a:gd name="T9" fmla="*/ 52 h 336"/>
                <a:gd name="T10" fmla="*/ 18 w 417"/>
                <a:gd name="T11" fmla="*/ 67 h 336"/>
                <a:gd name="T12" fmla="*/ 37 w 417"/>
                <a:gd name="T13" fmla="*/ 84 h 336"/>
                <a:gd name="T14" fmla="*/ 83 w 417"/>
                <a:gd name="T15" fmla="*/ 108 h 336"/>
                <a:gd name="T16" fmla="*/ 90 w 417"/>
                <a:gd name="T17" fmla="*/ 109 h 336"/>
                <a:gd name="T18" fmla="*/ 96 w 417"/>
                <a:gd name="T19" fmla="*/ 109 h 336"/>
                <a:gd name="T20" fmla="*/ 108 w 417"/>
                <a:gd name="T21" fmla="*/ 117 h 336"/>
                <a:gd name="T22" fmla="*/ 123 w 417"/>
                <a:gd name="T23" fmla="*/ 123 h 336"/>
                <a:gd name="T24" fmla="*/ 146 w 417"/>
                <a:gd name="T25" fmla="*/ 128 h 336"/>
                <a:gd name="T26" fmla="*/ 188 w 417"/>
                <a:gd name="T27" fmla="*/ 132 h 336"/>
                <a:gd name="T28" fmla="*/ 195 w 417"/>
                <a:gd name="T29" fmla="*/ 133 h 336"/>
                <a:gd name="T30" fmla="*/ 195 w 417"/>
                <a:gd name="T31" fmla="*/ 138 h 336"/>
                <a:gd name="T32" fmla="*/ 194 w 417"/>
                <a:gd name="T33" fmla="*/ 144 h 336"/>
                <a:gd name="T34" fmla="*/ 199 w 417"/>
                <a:gd name="T35" fmla="*/ 152 h 336"/>
                <a:gd name="T36" fmla="*/ 236 w 417"/>
                <a:gd name="T37" fmla="*/ 185 h 336"/>
                <a:gd name="T38" fmla="*/ 267 w 417"/>
                <a:gd name="T39" fmla="*/ 226 h 336"/>
                <a:gd name="T40" fmla="*/ 289 w 417"/>
                <a:gd name="T41" fmla="*/ 264 h 336"/>
                <a:gd name="T42" fmla="*/ 316 w 417"/>
                <a:gd name="T43" fmla="*/ 297 h 336"/>
                <a:gd name="T44" fmla="*/ 360 w 417"/>
                <a:gd name="T45" fmla="*/ 321 h 336"/>
                <a:gd name="T46" fmla="*/ 410 w 417"/>
                <a:gd name="T47" fmla="*/ 335 h 336"/>
                <a:gd name="T48" fmla="*/ 416 w 417"/>
                <a:gd name="T49" fmla="*/ 329 h 336"/>
                <a:gd name="T50" fmla="*/ 411 w 417"/>
                <a:gd name="T51" fmla="*/ 307 h 336"/>
                <a:gd name="T52" fmla="*/ 393 w 417"/>
                <a:gd name="T53" fmla="*/ 273 h 336"/>
                <a:gd name="T54" fmla="*/ 357 w 417"/>
                <a:gd name="T55" fmla="*/ 227 h 336"/>
                <a:gd name="T56" fmla="*/ 302 w 417"/>
                <a:gd name="T57" fmla="*/ 175 h 336"/>
                <a:gd name="T58" fmla="*/ 227 w 417"/>
                <a:gd name="T59" fmla="*/ 117 h 336"/>
                <a:gd name="T60" fmla="*/ 128 w 417"/>
                <a:gd name="T61" fmla="*/ 59 h 336"/>
                <a:gd name="T62" fmla="*/ 2 w 417"/>
                <a:gd name="T63" fmla="*/ 0 h 3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7"/>
                <a:gd name="T97" fmla="*/ 0 h 336"/>
                <a:gd name="T98" fmla="*/ 417 w 417"/>
                <a:gd name="T99" fmla="*/ 336 h 3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7" h="336">
                  <a:moveTo>
                    <a:pt x="2" y="0"/>
                  </a:moveTo>
                  <a:lnTo>
                    <a:pt x="0" y="2"/>
                  </a:lnTo>
                  <a:lnTo>
                    <a:pt x="0" y="14"/>
                  </a:lnTo>
                  <a:lnTo>
                    <a:pt x="1" y="33"/>
                  </a:lnTo>
                  <a:lnTo>
                    <a:pt x="8" y="52"/>
                  </a:lnTo>
                  <a:lnTo>
                    <a:pt x="18" y="67"/>
                  </a:lnTo>
                  <a:lnTo>
                    <a:pt x="37" y="84"/>
                  </a:lnTo>
                  <a:lnTo>
                    <a:pt x="83" y="108"/>
                  </a:lnTo>
                  <a:lnTo>
                    <a:pt x="90" y="109"/>
                  </a:lnTo>
                  <a:lnTo>
                    <a:pt x="96" y="109"/>
                  </a:lnTo>
                  <a:lnTo>
                    <a:pt x="108" y="117"/>
                  </a:lnTo>
                  <a:lnTo>
                    <a:pt x="123" y="123"/>
                  </a:lnTo>
                  <a:lnTo>
                    <a:pt x="146" y="128"/>
                  </a:lnTo>
                  <a:lnTo>
                    <a:pt x="188" y="132"/>
                  </a:lnTo>
                  <a:lnTo>
                    <a:pt x="195" y="133"/>
                  </a:lnTo>
                  <a:lnTo>
                    <a:pt x="195" y="138"/>
                  </a:lnTo>
                  <a:lnTo>
                    <a:pt x="194" y="144"/>
                  </a:lnTo>
                  <a:lnTo>
                    <a:pt x="199" y="152"/>
                  </a:lnTo>
                  <a:lnTo>
                    <a:pt x="236" y="185"/>
                  </a:lnTo>
                  <a:lnTo>
                    <a:pt x="267" y="226"/>
                  </a:lnTo>
                  <a:lnTo>
                    <a:pt x="289" y="264"/>
                  </a:lnTo>
                  <a:lnTo>
                    <a:pt x="316" y="297"/>
                  </a:lnTo>
                  <a:lnTo>
                    <a:pt x="360" y="321"/>
                  </a:lnTo>
                  <a:lnTo>
                    <a:pt x="410" y="335"/>
                  </a:lnTo>
                  <a:lnTo>
                    <a:pt x="416" y="329"/>
                  </a:lnTo>
                  <a:lnTo>
                    <a:pt x="411" y="307"/>
                  </a:lnTo>
                  <a:lnTo>
                    <a:pt x="393" y="273"/>
                  </a:lnTo>
                  <a:lnTo>
                    <a:pt x="357" y="227"/>
                  </a:lnTo>
                  <a:lnTo>
                    <a:pt x="302" y="175"/>
                  </a:lnTo>
                  <a:lnTo>
                    <a:pt x="227" y="117"/>
                  </a:lnTo>
                  <a:lnTo>
                    <a:pt x="128" y="59"/>
                  </a:lnTo>
                  <a:lnTo>
                    <a:pt x="2" y="0"/>
                  </a:lnTo>
                </a:path>
              </a:pathLst>
            </a:custGeom>
            <a:solidFill>
              <a:srgbClr val="A13F00"/>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Freeform 20"/>
            <p:cNvSpPr/>
            <p:nvPr/>
          </p:nvSpPr>
          <p:spPr bwMode="auto">
            <a:xfrm>
              <a:off x="2679" y="1986"/>
              <a:ext cx="508" cy="338"/>
            </a:xfrm>
            <a:custGeom>
              <a:avLst/>
              <a:gdLst>
                <a:gd name="T0" fmla="*/ 322 w 508"/>
                <a:gd name="T1" fmla="*/ 33 h 338"/>
                <a:gd name="T2" fmla="*/ 257 w 508"/>
                <a:gd name="T3" fmla="*/ 22 h 338"/>
                <a:gd name="T4" fmla="*/ 237 w 508"/>
                <a:gd name="T5" fmla="*/ 20 h 338"/>
                <a:gd name="T6" fmla="*/ 227 w 508"/>
                <a:gd name="T7" fmla="*/ 20 h 338"/>
                <a:gd name="T8" fmla="*/ 216 w 508"/>
                <a:gd name="T9" fmla="*/ 22 h 338"/>
                <a:gd name="T10" fmla="*/ 193 w 508"/>
                <a:gd name="T11" fmla="*/ 26 h 338"/>
                <a:gd name="T12" fmla="*/ 184 w 508"/>
                <a:gd name="T13" fmla="*/ 27 h 338"/>
                <a:gd name="T14" fmla="*/ 174 w 508"/>
                <a:gd name="T15" fmla="*/ 28 h 338"/>
                <a:gd name="T16" fmla="*/ 70 w 508"/>
                <a:gd name="T17" fmla="*/ 15 h 338"/>
                <a:gd name="T18" fmla="*/ 4 w 508"/>
                <a:gd name="T19" fmla="*/ 0 h 338"/>
                <a:gd name="T20" fmla="*/ 1 w 508"/>
                <a:gd name="T21" fmla="*/ 2 h 338"/>
                <a:gd name="T22" fmla="*/ 1 w 508"/>
                <a:gd name="T23" fmla="*/ 14 h 338"/>
                <a:gd name="T24" fmla="*/ 0 w 508"/>
                <a:gd name="T25" fmla="*/ 30 h 338"/>
                <a:gd name="T26" fmla="*/ 2 w 508"/>
                <a:gd name="T27" fmla="*/ 47 h 338"/>
                <a:gd name="T28" fmla="*/ 14 w 508"/>
                <a:gd name="T29" fmla="*/ 62 h 338"/>
                <a:gd name="T30" fmla="*/ 38 w 508"/>
                <a:gd name="T31" fmla="*/ 79 h 338"/>
                <a:gd name="T32" fmla="*/ 93 w 508"/>
                <a:gd name="T33" fmla="*/ 103 h 338"/>
                <a:gd name="T34" fmla="*/ 170 w 508"/>
                <a:gd name="T35" fmla="*/ 122 h 338"/>
                <a:gd name="T36" fmla="*/ 185 w 508"/>
                <a:gd name="T37" fmla="*/ 118 h 338"/>
                <a:gd name="T38" fmla="*/ 200 w 508"/>
                <a:gd name="T39" fmla="*/ 112 h 338"/>
                <a:gd name="T40" fmla="*/ 205 w 508"/>
                <a:gd name="T41" fmla="*/ 126 h 338"/>
                <a:gd name="T42" fmla="*/ 209 w 508"/>
                <a:gd name="T43" fmla="*/ 143 h 338"/>
                <a:gd name="T44" fmla="*/ 248 w 508"/>
                <a:gd name="T45" fmla="*/ 181 h 338"/>
                <a:gd name="T46" fmla="*/ 281 w 508"/>
                <a:gd name="T47" fmla="*/ 228 h 338"/>
                <a:gd name="T48" fmla="*/ 298 w 508"/>
                <a:gd name="T49" fmla="*/ 261 h 338"/>
                <a:gd name="T50" fmla="*/ 322 w 508"/>
                <a:gd name="T51" fmla="*/ 289 h 338"/>
                <a:gd name="T52" fmla="*/ 371 w 508"/>
                <a:gd name="T53" fmla="*/ 317 h 338"/>
                <a:gd name="T54" fmla="*/ 424 w 508"/>
                <a:gd name="T55" fmla="*/ 335 h 338"/>
                <a:gd name="T56" fmla="*/ 449 w 508"/>
                <a:gd name="T57" fmla="*/ 337 h 338"/>
                <a:gd name="T58" fmla="*/ 474 w 508"/>
                <a:gd name="T59" fmla="*/ 333 h 338"/>
                <a:gd name="T60" fmla="*/ 501 w 508"/>
                <a:gd name="T61" fmla="*/ 325 h 338"/>
                <a:gd name="T62" fmla="*/ 505 w 508"/>
                <a:gd name="T63" fmla="*/ 311 h 338"/>
                <a:gd name="T64" fmla="*/ 506 w 508"/>
                <a:gd name="T65" fmla="*/ 304 h 338"/>
                <a:gd name="T66" fmla="*/ 507 w 508"/>
                <a:gd name="T67" fmla="*/ 295 h 338"/>
                <a:gd name="T68" fmla="*/ 498 w 508"/>
                <a:gd name="T69" fmla="*/ 258 h 338"/>
                <a:gd name="T70" fmla="*/ 479 w 508"/>
                <a:gd name="T71" fmla="*/ 216 h 338"/>
                <a:gd name="T72" fmla="*/ 451 w 508"/>
                <a:gd name="T73" fmla="*/ 172 h 338"/>
                <a:gd name="T74" fmla="*/ 385 w 508"/>
                <a:gd name="T75" fmla="*/ 90 h 338"/>
                <a:gd name="T76" fmla="*/ 322 w 508"/>
                <a:gd name="T77" fmla="*/ 33 h 3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8"/>
                <a:gd name="T118" fmla="*/ 0 h 338"/>
                <a:gd name="T119" fmla="*/ 508 w 508"/>
                <a:gd name="T120" fmla="*/ 338 h 3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8" h="338">
                  <a:moveTo>
                    <a:pt x="322" y="33"/>
                  </a:moveTo>
                  <a:lnTo>
                    <a:pt x="257" y="22"/>
                  </a:lnTo>
                  <a:lnTo>
                    <a:pt x="237" y="20"/>
                  </a:lnTo>
                  <a:lnTo>
                    <a:pt x="227" y="20"/>
                  </a:lnTo>
                  <a:lnTo>
                    <a:pt x="216" y="22"/>
                  </a:lnTo>
                  <a:lnTo>
                    <a:pt x="193" y="26"/>
                  </a:lnTo>
                  <a:lnTo>
                    <a:pt x="184" y="27"/>
                  </a:lnTo>
                  <a:lnTo>
                    <a:pt x="174" y="28"/>
                  </a:lnTo>
                  <a:lnTo>
                    <a:pt x="70" y="15"/>
                  </a:lnTo>
                  <a:lnTo>
                    <a:pt x="4" y="0"/>
                  </a:lnTo>
                  <a:lnTo>
                    <a:pt x="1" y="2"/>
                  </a:lnTo>
                  <a:lnTo>
                    <a:pt x="1" y="14"/>
                  </a:lnTo>
                  <a:lnTo>
                    <a:pt x="0" y="30"/>
                  </a:lnTo>
                  <a:lnTo>
                    <a:pt x="2" y="47"/>
                  </a:lnTo>
                  <a:lnTo>
                    <a:pt x="14" y="62"/>
                  </a:lnTo>
                  <a:lnTo>
                    <a:pt x="38" y="79"/>
                  </a:lnTo>
                  <a:lnTo>
                    <a:pt x="93" y="103"/>
                  </a:lnTo>
                  <a:lnTo>
                    <a:pt x="170" y="122"/>
                  </a:lnTo>
                  <a:lnTo>
                    <a:pt x="185" y="118"/>
                  </a:lnTo>
                  <a:lnTo>
                    <a:pt x="200" y="112"/>
                  </a:lnTo>
                  <a:lnTo>
                    <a:pt x="205" y="126"/>
                  </a:lnTo>
                  <a:lnTo>
                    <a:pt x="209" y="143"/>
                  </a:lnTo>
                  <a:lnTo>
                    <a:pt x="248" y="181"/>
                  </a:lnTo>
                  <a:lnTo>
                    <a:pt x="281" y="228"/>
                  </a:lnTo>
                  <a:lnTo>
                    <a:pt x="298" y="261"/>
                  </a:lnTo>
                  <a:lnTo>
                    <a:pt x="322" y="289"/>
                  </a:lnTo>
                  <a:lnTo>
                    <a:pt x="371" y="317"/>
                  </a:lnTo>
                  <a:lnTo>
                    <a:pt x="424" y="335"/>
                  </a:lnTo>
                  <a:lnTo>
                    <a:pt x="449" y="337"/>
                  </a:lnTo>
                  <a:lnTo>
                    <a:pt x="474" y="333"/>
                  </a:lnTo>
                  <a:lnTo>
                    <a:pt x="501" y="325"/>
                  </a:lnTo>
                  <a:lnTo>
                    <a:pt x="505" y="311"/>
                  </a:lnTo>
                  <a:lnTo>
                    <a:pt x="506" y="304"/>
                  </a:lnTo>
                  <a:lnTo>
                    <a:pt x="507" y="295"/>
                  </a:lnTo>
                  <a:lnTo>
                    <a:pt x="498" y="258"/>
                  </a:lnTo>
                  <a:lnTo>
                    <a:pt x="479" y="216"/>
                  </a:lnTo>
                  <a:lnTo>
                    <a:pt x="451" y="172"/>
                  </a:lnTo>
                  <a:lnTo>
                    <a:pt x="385" y="90"/>
                  </a:lnTo>
                  <a:lnTo>
                    <a:pt x="322" y="33"/>
                  </a:lnTo>
                </a:path>
              </a:pathLst>
            </a:custGeom>
            <a:solidFill>
              <a:srgbClr val="E26200"/>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Freeform 21"/>
            <p:cNvSpPr/>
            <p:nvPr/>
          </p:nvSpPr>
          <p:spPr bwMode="auto">
            <a:xfrm>
              <a:off x="2694" y="2008"/>
              <a:ext cx="574" cy="291"/>
            </a:xfrm>
            <a:custGeom>
              <a:avLst/>
              <a:gdLst>
                <a:gd name="T0" fmla="*/ 460 w 574"/>
                <a:gd name="T1" fmla="*/ 131 h 291"/>
                <a:gd name="T2" fmla="*/ 498 w 574"/>
                <a:gd name="T3" fmla="*/ 159 h 291"/>
                <a:gd name="T4" fmla="*/ 511 w 574"/>
                <a:gd name="T5" fmla="*/ 168 h 291"/>
                <a:gd name="T6" fmla="*/ 537 w 574"/>
                <a:gd name="T7" fmla="*/ 178 h 291"/>
                <a:gd name="T8" fmla="*/ 561 w 574"/>
                <a:gd name="T9" fmla="*/ 187 h 291"/>
                <a:gd name="T10" fmla="*/ 573 w 574"/>
                <a:gd name="T11" fmla="*/ 199 h 291"/>
                <a:gd name="T12" fmla="*/ 561 w 574"/>
                <a:gd name="T13" fmla="*/ 215 h 291"/>
                <a:gd name="T14" fmla="*/ 532 w 574"/>
                <a:gd name="T15" fmla="*/ 243 h 291"/>
                <a:gd name="T16" fmla="*/ 486 w 574"/>
                <a:gd name="T17" fmla="*/ 285 h 291"/>
                <a:gd name="T18" fmla="*/ 467 w 574"/>
                <a:gd name="T19" fmla="*/ 290 h 291"/>
                <a:gd name="T20" fmla="*/ 439 w 574"/>
                <a:gd name="T21" fmla="*/ 286 h 291"/>
                <a:gd name="T22" fmla="*/ 388 w 574"/>
                <a:gd name="T23" fmla="*/ 271 h 291"/>
                <a:gd name="T24" fmla="*/ 349 w 574"/>
                <a:gd name="T25" fmla="*/ 258 h 291"/>
                <a:gd name="T26" fmla="*/ 316 w 574"/>
                <a:gd name="T27" fmla="*/ 236 h 291"/>
                <a:gd name="T28" fmla="*/ 298 w 574"/>
                <a:gd name="T29" fmla="*/ 207 h 291"/>
                <a:gd name="T30" fmla="*/ 278 w 574"/>
                <a:gd name="T31" fmla="*/ 179 h 291"/>
                <a:gd name="T32" fmla="*/ 232 w 574"/>
                <a:gd name="T33" fmla="*/ 132 h 291"/>
                <a:gd name="T34" fmla="*/ 210 w 574"/>
                <a:gd name="T35" fmla="*/ 93 h 291"/>
                <a:gd name="T36" fmla="*/ 208 w 574"/>
                <a:gd name="T37" fmla="*/ 75 h 291"/>
                <a:gd name="T38" fmla="*/ 207 w 574"/>
                <a:gd name="T39" fmla="*/ 65 h 291"/>
                <a:gd name="T40" fmla="*/ 204 w 574"/>
                <a:gd name="T41" fmla="*/ 60 h 291"/>
                <a:gd name="T42" fmla="*/ 187 w 574"/>
                <a:gd name="T43" fmla="*/ 70 h 291"/>
                <a:gd name="T44" fmla="*/ 171 w 574"/>
                <a:gd name="T45" fmla="*/ 82 h 291"/>
                <a:gd name="T46" fmla="*/ 163 w 574"/>
                <a:gd name="T47" fmla="*/ 84 h 291"/>
                <a:gd name="T48" fmla="*/ 154 w 574"/>
                <a:gd name="T49" fmla="*/ 82 h 291"/>
                <a:gd name="T50" fmla="*/ 136 w 574"/>
                <a:gd name="T51" fmla="*/ 78 h 291"/>
                <a:gd name="T52" fmla="*/ 78 w 574"/>
                <a:gd name="T53" fmla="*/ 65 h 291"/>
                <a:gd name="T54" fmla="*/ 17 w 574"/>
                <a:gd name="T55" fmla="*/ 36 h 291"/>
                <a:gd name="T56" fmla="*/ 5 w 574"/>
                <a:gd name="T57" fmla="*/ 22 h 291"/>
                <a:gd name="T58" fmla="*/ 0 w 574"/>
                <a:gd name="T59" fmla="*/ 5 h 291"/>
                <a:gd name="T60" fmla="*/ 19 w 574"/>
                <a:gd name="T61" fmla="*/ 0 h 291"/>
                <a:gd name="T62" fmla="*/ 32 w 574"/>
                <a:gd name="T63" fmla="*/ 2 h 291"/>
                <a:gd name="T64" fmla="*/ 49 w 574"/>
                <a:gd name="T65" fmla="*/ 9 h 291"/>
                <a:gd name="T66" fmla="*/ 79 w 574"/>
                <a:gd name="T67" fmla="*/ 23 h 291"/>
                <a:gd name="T68" fmla="*/ 136 w 574"/>
                <a:gd name="T69" fmla="*/ 33 h 291"/>
                <a:gd name="T70" fmla="*/ 150 w 574"/>
                <a:gd name="T71" fmla="*/ 32 h 291"/>
                <a:gd name="T72" fmla="*/ 167 w 574"/>
                <a:gd name="T73" fmla="*/ 28 h 291"/>
                <a:gd name="T74" fmla="*/ 207 w 574"/>
                <a:gd name="T75" fmla="*/ 14 h 291"/>
                <a:gd name="T76" fmla="*/ 245 w 574"/>
                <a:gd name="T77" fmla="*/ 4 h 291"/>
                <a:gd name="T78" fmla="*/ 262 w 574"/>
                <a:gd name="T79" fmla="*/ 1 h 291"/>
                <a:gd name="T80" fmla="*/ 269 w 574"/>
                <a:gd name="T81" fmla="*/ 1 h 291"/>
                <a:gd name="T82" fmla="*/ 277 w 574"/>
                <a:gd name="T83" fmla="*/ 2 h 291"/>
                <a:gd name="T84" fmla="*/ 319 w 574"/>
                <a:gd name="T85" fmla="*/ 20 h 291"/>
                <a:gd name="T86" fmla="*/ 369 w 574"/>
                <a:gd name="T87" fmla="*/ 49 h 291"/>
                <a:gd name="T88" fmla="*/ 428 w 574"/>
                <a:gd name="T89" fmla="*/ 88 h 291"/>
                <a:gd name="T90" fmla="*/ 460 w 574"/>
                <a:gd name="T91" fmla="*/ 131 h 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4"/>
                <a:gd name="T139" fmla="*/ 0 h 291"/>
                <a:gd name="T140" fmla="*/ 574 w 574"/>
                <a:gd name="T141" fmla="*/ 291 h 29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4" h="291">
                  <a:moveTo>
                    <a:pt x="460" y="131"/>
                  </a:moveTo>
                  <a:lnTo>
                    <a:pt x="498" y="159"/>
                  </a:lnTo>
                  <a:lnTo>
                    <a:pt x="511" y="168"/>
                  </a:lnTo>
                  <a:lnTo>
                    <a:pt x="537" y="178"/>
                  </a:lnTo>
                  <a:lnTo>
                    <a:pt x="561" y="187"/>
                  </a:lnTo>
                  <a:lnTo>
                    <a:pt x="573" y="199"/>
                  </a:lnTo>
                  <a:lnTo>
                    <a:pt x="561" y="215"/>
                  </a:lnTo>
                  <a:lnTo>
                    <a:pt x="532" y="243"/>
                  </a:lnTo>
                  <a:lnTo>
                    <a:pt x="486" y="285"/>
                  </a:lnTo>
                  <a:lnTo>
                    <a:pt x="467" y="290"/>
                  </a:lnTo>
                  <a:lnTo>
                    <a:pt x="439" y="286"/>
                  </a:lnTo>
                  <a:lnTo>
                    <a:pt x="388" y="271"/>
                  </a:lnTo>
                  <a:lnTo>
                    <a:pt x="349" y="258"/>
                  </a:lnTo>
                  <a:lnTo>
                    <a:pt x="316" y="236"/>
                  </a:lnTo>
                  <a:lnTo>
                    <a:pt x="298" y="207"/>
                  </a:lnTo>
                  <a:lnTo>
                    <a:pt x="278" y="179"/>
                  </a:lnTo>
                  <a:lnTo>
                    <a:pt x="232" y="132"/>
                  </a:lnTo>
                  <a:lnTo>
                    <a:pt x="210" y="93"/>
                  </a:lnTo>
                  <a:lnTo>
                    <a:pt x="208" y="75"/>
                  </a:lnTo>
                  <a:lnTo>
                    <a:pt x="207" y="65"/>
                  </a:lnTo>
                  <a:lnTo>
                    <a:pt x="204" y="60"/>
                  </a:lnTo>
                  <a:lnTo>
                    <a:pt x="187" y="70"/>
                  </a:lnTo>
                  <a:lnTo>
                    <a:pt x="171" y="82"/>
                  </a:lnTo>
                  <a:lnTo>
                    <a:pt x="163" y="84"/>
                  </a:lnTo>
                  <a:lnTo>
                    <a:pt x="154" y="82"/>
                  </a:lnTo>
                  <a:lnTo>
                    <a:pt x="136" y="78"/>
                  </a:lnTo>
                  <a:lnTo>
                    <a:pt x="78" y="65"/>
                  </a:lnTo>
                  <a:lnTo>
                    <a:pt x="17" y="36"/>
                  </a:lnTo>
                  <a:lnTo>
                    <a:pt x="5" y="22"/>
                  </a:lnTo>
                  <a:lnTo>
                    <a:pt x="0" y="5"/>
                  </a:lnTo>
                  <a:lnTo>
                    <a:pt x="19" y="0"/>
                  </a:lnTo>
                  <a:lnTo>
                    <a:pt x="32" y="2"/>
                  </a:lnTo>
                  <a:lnTo>
                    <a:pt x="49" y="9"/>
                  </a:lnTo>
                  <a:lnTo>
                    <a:pt x="79" y="23"/>
                  </a:lnTo>
                  <a:lnTo>
                    <a:pt x="136" y="33"/>
                  </a:lnTo>
                  <a:lnTo>
                    <a:pt x="150" y="32"/>
                  </a:lnTo>
                  <a:lnTo>
                    <a:pt x="167" y="28"/>
                  </a:lnTo>
                  <a:lnTo>
                    <a:pt x="207" y="14"/>
                  </a:lnTo>
                  <a:lnTo>
                    <a:pt x="245" y="4"/>
                  </a:lnTo>
                  <a:lnTo>
                    <a:pt x="262" y="1"/>
                  </a:lnTo>
                  <a:lnTo>
                    <a:pt x="269" y="1"/>
                  </a:lnTo>
                  <a:lnTo>
                    <a:pt x="277" y="2"/>
                  </a:lnTo>
                  <a:lnTo>
                    <a:pt x="319" y="20"/>
                  </a:lnTo>
                  <a:lnTo>
                    <a:pt x="369" y="49"/>
                  </a:lnTo>
                  <a:lnTo>
                    <a:pt x="428" y="88"/>
                  </a:lnTo>
                  <a:lnTo>
                    <a:pt x="460" y="131"/>
                  </a:lnTo>
                </a:path>
              </a:pathLst>
            </a:custGeom>
            <a:solidFill>
              <a:srgbClr val="FF8141"/>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Freeform 22"/>
            <p:cNvSpPr/>
            <p:nvPr/>
          </p:nvSpPr>
          <p:spPr bwMode="auto">
            <a:xfrm>
              <a:off x="2749" y="2010"/>
              <a:ext cx="397" cy="216"/>
            </a:xfrm>
            <a:custGeom>
              <a:avLst/>
              <a:gdLst>
                <a:gd name="T0" fmla="*/ 155 w 397"/>
                <a:gd name="T1" fmla="*/ 1 h 216"/>
                <a:gd name="T2" fmla="*/ 114 w 397"/>
                <a:gd name="T3" fmla="*/ 9 h 216"/>
                <a:gd name="T4" fmla="*/ 98 w 397"/>
                <a:gd name="T5" fmla="*/ 9 h 216"/>
                <a:gd name="T6" fmla="*/ 90 w 397"/>
                <a:gd name="T7" fmla="*/ 9 h 216"/>
                <a:gd name="T8" fmla="*/ 82 w 397"/>
                <a:gd name="T9" fmla="*/ 10 h 216"/>
                <a:gd name="T10" fmla="*/ 66 w 397"/>
                <a:gd name="T11" fmla="*/ 10 h 216"/>
                <a:gd name="T12" fmla="*/ 58 w 397"/>
                <a:gd name="T13" fmla="*/ 10 h 216"/>
                <a:gd name="T14" fmla="*/ 49 w 397"/>
                <a:gd name="T15" fmla="*/ 9 h 216"/>
                <a:gd name="T16" fmla="*/ 28 w 397"/>
                <a:gd name="T17" fmla="*/ 5 h 216"/>
                <a:gd name="T18" fmla="*/ 18 w 397"/>
                <a:gd name="T19" fmla="*/ 4 h 216"/>
                <a:gd name="T20" fmla="*/ 6 w 397"/>
                <a:gd name="T21" fmla="*/ 3 h 216"/>
                <a:gd name="T22" fmla="*/ 0 w 397"/>
                <a:gd name="T23" fmla="*/ 8 h 216"/>
                <a:gd name="T24" fmla="*/ 0 w 397"/>
                <a:gd name="T25" fmla="*/ 20 h 216"/>
                <a:gd name="T26" fmla="*/ 10 w 397"/>
                <a:gd name="T27" fmla="*/ 37 h 216"/>
                <a:gd name="T28" fmla="*/ 31 w 397"/>
                <a:gd name="T29" fmla="*/ 49 h 216"/>
                <a:gd name="T30" fmla="*/ 107 w 397"/>
                <a:gd name="T31" fmla="*/ 58 h 216"/>
                <a:gd name="T32" fmla="*/ 117 w 397"/>
                <a:gd name="T33" fmla="*/ 55 h 216"/>
                <a:gd name="T34" fmla="*/ 132 w 397"/>
                <a:gd name="T35" fmla="*/ 46 h 216"/>
                <a:gd name="T36" fmla="*/ 157 w 397"/>
                <a:gd name="T37" fmla="*/ 34 h 216"/>
                <a:gd name="T38" fmla="*/ 166 w 397"/>
                <a:gd name="T39" fmla="*/ 46 h 216"/>
                <a:gd name="T40" fmla="*/ 170 w 397"/>
                <a:gd name="T41" fmla="*/ 62 h 216"/>
                <a:gd name="T42" fmla="*/ 184 w 397"/>
                <a:gd name="T43" fmla="*/ 92 h 216"/>
                <a:gd name="T44" fmla="*/ 260 w 397"/>
                <a:gd name="T45" fmla="*/ 176 h 216"/>
                <a:gd name="T46" fmla="*/ 296 w 397"/>
                <a:gd name="T47" fmla="*/ 200 h 216"/>
                <a:gd name="T48" fmla="*/ 336 w 397"/>
                <a:gd name="T49" fmla="*/ 215 h 216"/>
                <a:gd name="T50" fmla="*/ 349 w 397"/>
                <a:gd name="T51" fmla="*/ 214 h 216"/>
                <a:gd name="T52" fmla="*/ 366 w 397"/>
                <a:gd name="T53" fmla="*/ 210 h 216"/>
                <a:gd name="T54" fmla="*/ 392 w 397"/>
                <a:gd name="T55" fmla="*/ 196 h 216"/>
                <a:gd name="T56" fmla="*/ 396 w 397"/>
                <a:gd name="T57" fmla="*/ 185 h 216"/>
                <a:gd name="T58" fmla="*/ 396 w 397"/>
                <a:gd name="T59" fmla="*/ 177 h 216"/>
                <a:gd name="T60" fmla="*/ 395 w 397"/>
                <a:gd name="T61" fmla="*/ 169 h 216"/>
                <a:gd name="T62" fmla="*/ 384 w 397"/>
                <a:gd name="T63" fmla="*/ 142 h 216"/>
                <a:gd name="T64" fmla="*/ 372 w 397"/>
                <a:gd name="T65" fmla="*/ 117 h 216"/>
                <a:gd name="T66" fmla="*/ 355 w 397"/>
                <a:gd name="T67" fmla="*/ 93 h 216"/>
                <a:gd name="T68" fmla="*/ 267 w 397"/>
                <a:gd name="T69" fmla="*/ 39 h 216"/>
                <a:gd name="T70" fmla="*/ 219 w 397"/>
                <a:gd name="T71" fmla="*/ 14 h 216"/>
                <a:gd name="T72" fmla="*/ 178 w 397"/>
                <a:gd name="T73" fmla="*/ 0 h 216"/>
                <a:gd name="T74" fmla="*/ 155 w 397"/>
                <a:gd name="T75" fmla="*/ 1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7"/>
                <a:gd name="T115" fmla="*/ 0 h 216"/>
                <a:gd name="T116" fmla="*/ 397 w 397"/>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7" h="216">
                  <a:moveTo>
                    <a:pt x="155" y="1"/>
                  </a:moveTo>
                  <a:lnTo>
                    <a:pt x="114" y="9"/>
                  </a:lnTo>
                  <a:lnTo>
                    <a:pt x="98" y="9"/>
                  </a:lnTo>
                  <a:lnTo>
                    <a:pt x="90" y="9"/>
                  </a:lnTo>
                  <a:lnTo>
                    <a:pt x="82" y="10"/>
                  </a:lnTo>
                  <a:lnTo>
                    <a:pt x="66" y="10"/>
                  </a:lnTo>
                  <a:lnTo>
                    <a:pt x="58" y="10"/>
                  </a:lnTo>
                  <a:lnTo>
                    <a:pt x="49" y="9"/>
                  </a:lnTo>
                  <a:lnTo>
                    <a:pt x="28" y="5"/>
                  </a:lnTo>
                  <a:lnTo>
                    <a:pt x="18" y="4"/>
                  </a:lnTo>
                  <a:lnTo>
                    <a:pt x="6" y="3"/>
                  </a:lnTo>
                  <a:lnTo>
                    <a:pt x="0" y="8"/>
                  </a:lnTo>
                  <a:lnTo>
                    <a:pt x="0" y="20"/>
                  </a:lnTo>
                  <a:lnTo>
                    <a:pt x="10" y="37"/>
                  </a:lnTo>
                  <a:lnTo>
                    <a:pt x="31" y="49"/>
                  </a:lnTo>
                  <a:lnTo>
                    <a:pt x="107" y="58"/>
                  </a:lnTo>
                  <a:lnTo>
                    <a:pt x="117" y="55"/>
                  </a:lnTo>
                  <a:lnTo>
                    <a:pt x="132" y="46"/>
                  </a:lnTo>
                  <a:lnTo>
                    <a:pt x="157" y="34"/>
                  </a:lnTo>
                  <a:lnTo>
                    <a:pt x="166" y="46"/>
                  </a:lnTo>
                  <a:lnTo>
                    <a:pt x="170" y="62"/>
                  </a:lnTo>
                  <a:lnTo>
                    <a:pt x="184" y="92"/>
                  </a:lnTo>
                  <a:lnTo>
                    <a:pt x="260" y="176"/>
                  </a:lnTo>
                  <a:lnTo>
                    <a:pt x="296" y="200"/>
                  </a:lnTo>
                  <a:lnTo>
                    <a:pt x="336" y="215"/>
                  </a:lnTo>
                  <a:lnTo>
                    <a:pt x="349" y="214"/>
                  </a:lnTo>
                  <a:lnTo>
                    <a:pt x="366" y="210"/>
                  </a:lnTo>
                  <a:lnTo>
                    <a:pt x="392" y="196"/>
                  </a:lnTo>
                  <a:lnTo>
                    <a:pt x="396" y="185"/>
                  </a:lnTo>
                  <a:lnTo>
                    <a:pt x="396" y="177"/>
                  </a:lnTo>
                  <a:lnTo>
                    <a:pt x="395" y="169"/>
                  </a:lnTo>
                  <a:lnTo>
                    <a:pt x="384" y="142"/>
                  </a:lnTo>
                  <a:lnTo>
                    <a:pt x="372" y="117"/>
                  </a:lnTo>
                  <a:lnTo>
                    <a:pt x="355" y="93"/>
                  </a:lnTo>
                  <a:lnTo>
                    <a:pt x="267" y="39"/>
                  </a:lnTo>
                  <a:lnTo>
                    <a:pt x="219" y="14"/>
                  </a:lnTo>
                  <a:lnTo>
                    <a:pt x="178" y="0"/>
                  </a:lnTo>
                  <a:lnTo>
                    <a:pt x="155" y="1"/>
                  </a:lnTo>
                </a:path>
              </a:pathLst>
            </a:custGeom>
            <a:solidFill>
              <a:srgbClr val="FF9F71"/>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Freeform 23"/>
            <p:cNvSpPr/>
            <p:nvPr/>
          </p:nvSpPr>
          <p:spPr bwMode="auto">
            <a:xfrm>
              <a:off x="2678" y="1981"/>
              <a:ext cx="80" cy="44"/>
            </a:xfrm>
            <a:custGeom>
              <a:avLst/>
              <a:gdLst>
                <a:gd name="T0" fmla="*/ 61 w 80"/>
                <a:gd name="T1" fmla="*/ 16 h 44"/>
                <a:gd name="T2" fmla="*/ 43 w 80"/>
                <a:gd name="T3" fmla="*/ 8 h 44"/>
                <a:gd name="T4" fmla="*/ 30 w 80"/>
                <a:gd name="T5" fmla="*/ 3 h 44"/>
                <a:gd name="T6" fmla="*/ 16 w 80"/>
                <a:gd name="T7" fmla="*/ 0 h 44"/>
                <a:gd name="T8" fmla="*/ 0 w 80"/>
                <a:gd name="T9" fmla="*/ 6 h 44"/>
                <a:gd name="T10" fmla="*/ 11 w 80"/>
                <a:gd name="T11" fmla="*/ 27 h 44"/>
                <a:gd name="T12" fmla="*/ 40 w 80"/>
                <a:gd name="T13" fmla="*/ 43 h 44"/>
                <a:gd name="T14" fmla="*/ 46 w 80"/>
                <a:gd name="T15" fmla="*/ 43 h 44"/>
                <a:gd name="T16" fmla="*/ 57 w 80"/>
                <a:gd name="T17" fmla="*/ 43 h 44"/>
                <a:gd name="T18" fmla="*/ 73 w 80"/>
                <a:gd name="T19" fmla="*/ 38 h 44"/>
                <a:gd name="T20" fmla="*/ 79 w 80"/>
                <a:gd name="T21" fmla="*/ 25 h 44"/>
                <a:gd name="T22" fmla="*/ 60 w 80"/>
                <a:gd name="T23" fmla="*/ 18 h 44"/>
                <a:gd name="T24" fmla="*/ 61 w 80"/>
                <a:gd name="T25" fmla="*/ 16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4"/>
                <a:gd name="T41" fmla="*/ 80 w 80"/>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4">
                  <a:moveTo>
                    <a:pt x="61" y="16"/>
                  </a:moveTo>
                  <a:lnTo>
                    <a:pt x="43" y="8"/>
                  </a:lnTo>
                  <a:lnTo>
                    <a:pt x="30" y="3"/>
                  </a:lnTo>
                  <a:lnTo>
                    <a:pt x="16" y="0"/>
                  </a:lnTo>
                  <a:lnTo>
                    <a:pt x="0" y="6"/>
                  </a:lnTo>
                  <a:lnTo>
                    <a:pt x="11" y="27"/>
                  </a:lnTo>
                  <a:lnTo>
                    <a:pt x="40" y="43"/>
                  </a:lnTo>
                  <a:lnTo>
                    <a:pt x="46" y="43"/>
                  </a:lnTo>
                  <a:lnTo>
                    <a:pt x="57" y="43"/>
                  </a:lnTo>
                  <a:lnTo>
                    <a:pt x="73" y="38"/>
                  </a:lnTo>
                  <a:lnTo>
                    <a:pt x="79" y="25"/>
                  </a:lnTo>
                  <a:lnTo>
                    <a:pt x="60" y="18"/>
                  </a:lnTo>
                  <a:lnTo>
                    <a:pt x="61" y="16"/>
                  </a:lnTo>
                </a:path>
              </a:pathLst>
            </a:custGeom>
            <a:solidFill>
              <a:srgbClr val="FFE1DC"/>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 name="Freeform 24"/>
            <p:cNvSpPr/>
            <p:nvPr/>
          </p:nvSpPr>
          <p:spPr bwMode="auto">
            <a:xfrm>
              <a:off x="3196" y="2199"/>
              <a:ext cx="249" cy="105"/>
            </a:xfrm>
            <a:custGeom>
              <a:avLst/>
              <a:gdLst>
                <a:gd name="T0" fmla="*/ 204 w 249"/>
                <a:gd name="T1" fmla="*/ 2 h 105"/>
                <a:gd name="T2" fmla="*/ 97 w 249"/>
                <a:gd name="T3" fmla="*/ 8 h 105"/>
                <a:gd name="T4" fmla="*/ 78 w 249"/>
                <a:gd name="T5" fmla="*/ 8 h 105"/>
                <a:gd name="T6" fmla="*/ 50 w 249"/>
                <a:gd name="T7" fmla="*/ 5 h 105"/>
                <a:gd name="T8" fmla="*/ 24 w 249"/>
                <a:gd name="T9" fmla="*/ 2 h 105"/>
                <a:gd name="T10" fmla="*/ 14 w 249"/>
                <a:gd name="T11" fmla="*/ 2 h 105"/>
                <a:gd name="T12" fmla="*/ 8 w 249"/>
                <a:gd name="T13" fmla="*/ 5 h 105"/>
                <a:gd name="T14" fmla="*/ 0 w 249"/>
                <a:gd name="T15" fmla="*/ 50 h 105"/>
                <a:gd name="T16" fmla="*/ 0 w 249"/>
                <a:gd name="T17" fmla="*/ 79 h 105"/>
                <a:gd name="T18" fmla="*/ 8 w 249"/>
                <a:gd name="T19" fmla="*/ 95 h 105"/>
                <a:gd name="T20" fmla="*/ 40 w 249"/>
                <a:gd name="T21" fmla="*/ 104 h 105"/>
                <a:gd name="T22" fmla="*/ 64 w 249"/>
                <a:gd name="T23" fmla="*/ 103 h 105"/>
                <a:gd name="T24" fmla="*/ 90 w 249"/>
                <a:gd name="T25" fmla="*/ 100 h 105"/>
                <a:gd name="T26" fmla="*/ 141 w 249"/>
                <a:gd name="T27" fmla="*/ 92 h 105"/>
                <a:gd name="T28" fmla="*/ 164 w 249"/>
                <a:gd name="T29" fmla="*/ 89 h 105"/>
                <a:gd name="T30" fmla="*/ 173 w 249"/>
                <a:gd name="T31" fmla="*/ 89 h 105"/>
                <a:gd name="T32" fmla="*/ 182 w 249"/>
                <a:gd name="T33" fmla="*/ 88 h 105"/>
                <a:gd name="T34" fmla="*/ 246 w 249"/>
                <a:gd name="T35" fmla="*/ 92 h 105"/>
                <a:gd name="T36" fmla="*/ 248 w 249"/>
                <a:gd name="T37" fmla="*/ 0 h 105"/>
                <a:gd name="T38" fmla="*/ 236 w 249"/>
                <a:gd name="T39" fmla="*/ 0 h 105"/>
                <a:gd name="T40" fmla="*/ 229 w 249"/>
                <a:gd name="T41" fmla="*/ 0 h 105"/>
                <a:gd name="T42" fmla="*/ 221 w 249"/>
                <a:gd name="T43" fmla="*/ 0 h 105"/>
                <a:gd name="T44" fmla="*/ 204 w 249"/>
                <a:gd name="T45" fmla="*/ 2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9"/>
                <a:gd name="T70" fmla="*/ 0 h 105"/>
                <a:gd name="T71" fmla="*/ 249 w 249"/>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9" h="105">
                  <a:moveTo>
                    <a:pt x="204" y="2"/>
                  </a:moveTo>
                  <a:lnTo>
                    <a:pt x="97" y="8"/>
                  </a:lnTo>
                  <a:lnTo>
                    <a:pt x="78" y="8"/>
                  </a:lnTo>
                  <a:lnTo>
                    <a:pt x="50" y="5"/>
                  </a:lnTo>
                  <a:lnTo>
                    <a:pt x="24" y="2"/>
                  </a:lnTo>
                  <a:lnTo>
                    <a:pt x="14" y="2"/>
                  </a:lnTo>
                  <a:lnTo>
                    <a:pt x="8" y="5"/>
                  </a:lnTo>
                  <a:lnTo>
                    <a:pt x="0" y="50"/>
                  </a:lnTo>
                  <a:lnTo>
                    <a:pt x="0" y="79"/>
                  </a:lnTo>
                  <a:lnTo>
                    <a:pt x="8" y="95"/>
                  </a:lnTo>
                  <a:lnTo>
                    <a:pt x="40" y="104"/>
                  </a:lnTo>
                  <a:lnTo>
                    <a:pt x="64" y="103"/>
                  </a:lnTo>
                  <a:lnTo>
                    <a:pt x="90" y="100"/>
                  </a:lnTo>
                  <a:lnTo>
                    <a:pt x="141" y="92"/>
                  </a:lnTo>
                  <a:lnTo>
                    <a:pt x="164" y="89"/>
                  </a:lnTo>
                  <a:lnTo>
                    <a:pt x="173" y="89"/>
                  </a:lnTo>
                  <a:lnTo>
                    <a:pt x="182" y="88"/>
                  </a:lnTo>
                  <a:lnTo>
                    <a:pt x="246" y="92"/>
                  </a:lnTo>
                  <a:lnTo>
                    <a:pt x="248" y="0"/>
                  </a:lnTo>
                  <a:lnTo>
                    <a:pt x="236" y="0"/>
                  </a:lnTo>
                  <a:lnTo>
                    <a:pt x="229" y="0"/>
                  </a:lnTo>
                  <a:lnTo>
                    <a:pt x="221" y="0"/>
                  </a:lnTo>
                  <a:lnTo>
                    <a:pt x="204" y="2"/>
                  </a:lnTo>
                </a:path>
              </a:pathLst>
            </a:custGeom>
            <a:solidFill>
              <a:srgbClr val="FF8141"/>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Freeform 25"/>
            <p:cNvSpPr/>
            <p:nvPr/>
          </p:nvSpPr>
          <p:spPr bwMode="auto">
            <a:xfrm>
              <a:off x="2646" y="2036"/>
              <a:ext cx="123" cy="110"/>
            </a:xfrm>
            <a:custGeom>
              <a:avLst/>
              <a:gdLst>
                <a:gd name="T0" fmla="*/ 109 w 123"/>
                <a:gd name="T1" fmla="*/ 65 h 110"/>
                <a:gd name="T2" fmla="*/ 122 w 123"/>
                <a:gd name="T3" fmla="*/ 90 h 110"/>
                <a:gd name="T4" fmla="*/ 112 w 123"/>
                <a:gd name="T5" fmla="*/ 109 h 110"/>
                <a:gd name="T6" fmla="*/ 101 w 123"/>
                <a:gd name="T7" fmla="*/ 106 h 110"/>
                <a:gd name="T8" fmla="*/ 86 w 123"/>
                <a:gd name="T9" fmla="*/ 96 h 110"/>
                <a:gd name="T10" fmla="*/ 60 w 123"/>
                <a:gd name="T11" fmla="*/ 76 h 110"/>
                <a:gd name="T12" fmla="*/ 5 w 123"/>
                <a:gd name="T13" fmla="*/ 33 h 110"/>
                <a:gd name="T14" fmla="*/ 0 w 123"/>
                <a:gd name="T15" fmla="*/ 17 h 110"/>
                <a:gd name="T16" fmla="*/ 0 w 123"/>
                <a:gd name="T17" fmla="*/ 8 h 110"/>
                <a:gd name="T18" fmla="*/ 0 w 123"/>
                <a:gd name="T19" fmla="*/ 0 h 110"/>
                <a:gd name="T20" fmla="*/ 9 w 123"/>
                <a:gd name="T21" fmla="*/ 0 h 110"/>
                <a:gd name="T22" fmla="*/ 24 w 123"/>
                <a:gd name="T23" fmla="*/ 6 h 110"/>
                <a:gd name="T24" fmla="*/ 36 w 123"/>
                <a:gd name="T25" fmla="*/ 17 h 110"/>
                <a:gd name="T26" fmla="*/ 48 w 123"/>
                <a:gd name="T27" fmla="*/ 32 h 110"/>
                <a:gd name="T28" fmla="*/ 90 w 123"/>
                <a:gd name="T29" fmla="*/ 58 h 110"/>
                <a:gd name="T30" fmla="*/ 107 w 123"/>
                <a:gd name="T31" fmla="*/ 65 h 110"/>
                <a:gd name="T32" fmla="*/ 109 w 123"/>
                <a:gd name="T33" fmla="*/ 65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10"/>
                <a:gd name="T53" fmla="*/ 123 w 123"/>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10">
                  <a:moveTo>
                    <a:pt x="109" y="65"/>
                  </a:moveTo>
                  <a:lnTo>
                    <a:pt x="122" y="90"/>
                  </a:lnTo>
                  <a:lnTo>
                    <a:pt x="112" y="109"/>
                  </a:lnTo>
                  <a:lnTo>
                    <a:pt x="101" y="106"/>
                  </a:lnTo>
                  <a:lnTo>
                    <a:pt x="86" y="96"/>
                  </a:lnTo>
                  <a:lnTo>
                    <a:pt x="60" y="76"/>
                  </a:lnTo>
                  <a:lnTo>
                    <a:pt x="5" y="33"/>
                  </a:lnTo>
                  <a:lnTo>
                    <a:pt x="0" y="17"/>
                  </a:lnTo>
                  <a:lnTo>
                    <a:pt x="0" y="8"/>
                  </a:lnTo>
                  <a:lnTo>
                    <a:pt x="0" y="0"/>
                  </a:lnTo>
                  <a:lnTo>
                    <a:pt x="9" y="0"/>
                  </a:lnTo>
                  <a:lnTo>
                    <a:pt x="24" y="6"/>
                  </a:lnTo>
                  <a:lnTo>
                    <a:pt x="36" y="17"/>
                  </a:lnTo>
                  <a:lnTo>
                    <a:pt x="48" y="32"/>
                  </a:lnTo>
                  <a:lnTo>
                    <a:pt x="90" y="58"/>
                  </a:lnTo>
                  <a:lnTo>
                    <a:pt x="107" y="65"/>
                  </a:lnTo>
                  <a:lnTo>
                    <a:pt x="109" y="65"/>
                  </a:lnTo>
                </a:path>
              </a:pathLst>
            </a:custGeom>
            <a:solidFill>
              <a:srgbClr val="FF9F71"/>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Freeform 26"/>
            <p:cNvSpPr/>
            <p:nvPr/>
          </p:nvSpPr>
          <p:spPr bwMode="auto">
            <a:xfrm>
              <a:off x="2723" y="2127"/>
              <a:ext cx="50" cy="39"/>
            </a:xfrm>
            <a:custGeom>
              <a:avLst/>
              <a:gdLst>
                <a:gd name="T0" fmla="*/ 45 w 50"/>
                <a:gd name="T1" fmla="*/ 38 h 39"/>
                <a:gd name="T2" fmla="*/ 49 w 50"/>
                <a:gd name="T3" fmla="*/ 14 h 39"/>
                <a:gd name="T4" fmla="*/ 26 w 50"/>
                <a:gd name="T5" fmla="*/ 0 h 39"/>
                <a:gd name="T6" fmla="*/ 4 w 50"/>
                <a:gd name="T7" fmla="*/ 8 h 39"/>
                <a:gd name="T8" fmla="*/ 0 w 50"/>
                <a:gd name="T9" fmla="*/ 22 h 39"/>
                <a:gd name="T10" fmla="*/ 27 w 50"/>
                <a:gd name="T11" fmla="*/ 32 h 39"/>
                <a:gd name="T12" fmla="*/ 45 w 50"/>
                <a:gd name="T13" fmla="*/ 38 h 39"/>
                <a:gd name="T14" fmla="*/ 0 60000 65536"/>
                <a:gd name="T15" fmla="*/ 0 60000 65536"/>
                <a:gd name="T16" fmla="*/ 0 60000 65536"/>
                <a:gd name="T17" fmla="*/ 0 60000 65536"/>
                <a:gd name="T18" fmla="*/ 0 60000 65536"/>
                <a:gd name="T19" fmla="*/ 0 60000 65536"/>
                <a:gd name="T20" fmla="*/ 0 60000 65536"/>
                <a:gd name="T21" fmla="*/ 0 w 50"/>
                <a:gd name="T22" fmla="*/ 0 h 39"/>
                <a:gd name="T23" fmla="*/ 50 w 5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9">
                  <a:moveTo>
                    <a:pt x="45" y="38"/>
                  </a:moveTo>
                  <a:lnTo>
                    <a:pt x="49" y="14"/>
                  </a:lnTo>
                  <a:lnTo>
                    <a:pt x="26" y="0"/>
                  </a:lnTo>
                  <a:lnTo>
                    <a:pt x="4" y="8"/>
                  </a:lnTo>
                  <a:lnTo>
                    <a:pt x="0" y="22"/>
                  </a:lnTo>
                  <a:lnTo>
                    <a:pt x="27" y="32"/>
                  </a:lnTo>
                  <a:lnTo>
                    <a:pt x="45" y="38"/>
                  </a:lnTo>
                </a:path>
              </a:pathLst>
            </a:custGeom>
            <a:solidFill>
              <a:srgbClr val="FFC0B6"/>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Freeform 27"/>
            <p:cNvSpPr/>
            <p:nvPr/>
          </p:nvSpPr>
          <p:spPr bwMode="auto">
            <a:xfrm>
              <a:off x="2662" y="2144"/>
              <a:ext cx="232" cy="91"/>
            </a:xfrm>
            <a:custGeom>
              <a:avLst/>
              <a:gdLst>
                <a:gd name="T0" fmla="*/ 227 w 232"/>
                <a:gd name="T1" fmla="*/ 41 h 91"/>
                <a:gd name="T2" fmla="*/ 221 w 232"/>
                <a:gd name="T3" fmla="*/ 22 h 91"/>
                <a:gd name="T4" fmla="*/ 195 w 232"/>
                <a:gd name="T5" fmla="*/ 18 h 91"/>
                <a:gd name="T6" fmla="*/ 181 w 232"/>
                <a:gd name="T7" fmla="*/ 18 h 91"/>
                <a:gd name="T8" fmla="*/ 169 w 232"/>
                <a:gd name="T9" fmla="*/ 18 h 91"/>
                <a:gd name="T10" fmla="*/ 115 w 232"/>
                <a:gd name="T11" fmla="*/ 38 h 91"/>
                <a:gd name="T12" fmla="*/ 94 w 232"/>
                <a:gd name="T13" fmla="*/ 39 h 91"/>
                <a:gd name="T14" fmla="*/ 73 w 232"/>
                <a:gd name="T15" fmla="*/ 35 h 91"/>
                <a:gd name="T16" fmla="*/ 40 w 232"/>
                <a:gd name="T17" fmla="*/ 14 h 91"/>
                <a:gd name="T18" fmla="*/ 20 w 232"/>
                <a:gd name="T19" fmla="*/ 3 h 91"/>
                <a:gd name="T20" fmla="*/ 5 w 232"/>
                <a:gd name="T21" fmla="*/ 0 h 91"/>
                <a:gd name="T22" fmla="*/ 0 w 232"/>
                <a:gd name="T23" fmla="*/ 8 h 91"/>
                <a:gd name="T24" fmla="*/ 0 w 232"/>
                <a:gd name="T25" fmla="*/ 15 h 91"/>
                <a:gd name="T26" fmla="*/ 1 w 232"/>
                <a:gd name="T27" fmla="*/ 22 h 91"/>
                <a:gd name="T28" fmla="*/ 18 w 232"/>
                <a:gd name="T29" fmla="*/ 40 h 91"/>
                <a:gd name="T30" fmla="*/ 41 w 232"/>
                <a:gd name="T31" fmla="*/ 55 h 91"/>
                <a:gd name="T32" fmla="*/ 70 w 232"/>
                <a:gd name="T33" fmla="*/ 76 h 91"/>
                <a:gd name="T34" fmla="*/ 88 w 232"/>
                <a:gd name="T35" fmla="*/ 87 h 91"/>
                <a:gd name="T36" fmla="*/ 102 w 232"/>
                <a:gd name="T37" fmla="*/ 90 h 91"/>
                <a:gd name="T38" fmla="*/ 106 w 232"/>
                <a:gd name="T39" fmla="*/ 85 h 91"/>
                <a:gd name="T40" fmla="*/ 108 w 232"/>
                <a:gd name="T41" fmla="*/ 77 h 91"/>
                <a:gd name="T42" fmla="*/ 114 w 232"/>
                <a:gd name="T43" fmla="*/ 62 h 91"/>
                <a:gd name="T44" fmla="*/ 168 w 232"/>
                <a:gd name="T45" fmla="*/ 49 h 91"/>
                <a:gd name="T46" fmla="*/ 231 w 232"/>
                <a:gd name="T47" fmla="*/ 43 h 91"/>
                <a:gd name="T48" fmla="*/ 227 w 232"/>
                <a:gd name="T49" fmla="*/ 41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2"/>
                <a:gd name="T76" fmla="*/ 0 h 91"/>
                <a:gd name="T77" fmla="*/ 232 w 232"/>
                <a:gd name="T78" fmla="*/ 91 h 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2" h="91">
                  <a:moveTo>
                    <a:pt x="227" y="41"/>
                  </a:moveTo>
                  <a:lnTo>
                    <a:pt x="221" y="22"/>
                  </a:lnTo>
                  <a:lnTo>
                    <a:pt x="195" y="18"/>
                  </a:lnTo>
                  <a:lnTo>
                    <a:pt x="181" y="18"/>
                  </a:lnTo>
                  <a:lnTo>
                    <a:pt x="169" y="18"/>
                  </a:lnTo>
                  <a:lnTo>
                    <a:pt x="115" y="38"/>
                  </a:lnTo>
                  <a:lnTo>
                    <a:pt x="94" y="39"/>
                  </a:lnTo>
                  <a:lnTo>
                    <a:pt x="73" y="35"/>
                  </a:lnTo>
                  <a:lnTo>
                    <a:pt x="40" y="14"/>
                  </a:lnTo>
                  <a:lnTo>
                    <a:pt x="20" y="3"/>
                  </a:lnTo>
                  <a:lnTo>
                    <a:pt x="5" y="0"/>
                  </a:lnTo>
                  <a:lnTo>
                    <a:pt x="0" y="8"/>
                  </a:lnTo>
                  <a:lnTo>
                    <a:pt x="0" y="15"/>
                  </a:lnTo>
                  <a:lnTo>
                    <a:pt x="1" y="22"/>
                  </a:lnTo>
                  <a:lnTo>
                    <a:pt x="18" y="40"/>
                  </a:lnTo>
                  <a:lnTo>
                    <a:pt x="41" y="55"/>
                  </a:lnTo>
                  <a:lnTo>
                    <a:pt x="70" y="76"/>
                  </a:lnTo>
                  <a:lnTo>
                    <a:pt x="88" y="87"/>
                  </a:lnTo>
                  <a:lnTo>
                    <a:pt x="102" y="90"/>
                  </a:lnTo>
                  <a:lnTo>
                    <a:pt x="106" y="85"/>
                  </a:lnTo>
                  <a:lnTo>
                    <a:pt x="108" y="77"/>
                  </a:lnTo>
                  <a:lnTo>
                    <a:pt x="114" y="62"/>
                  </a:lnTo>
                  <a:lnTo>
                    <a:pt x="168" y="49"/>
                  </a:lnTo>
                  <a:lnTo>
                    <a:pt x="231" y="43"/>
                  </a:lnTo>
                  <a:lnTo>
                    <a:pt x="227" y="41"/>
                  </a:lnTo>
                </a:path>
              </a:pathLst>
            </a:custGeom>
            <a:solidFill>
              <a:srgbClr val="FF9F71"/>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 name="Freeform 28"/>
            <p:cNvSpPr/>
            <p:nvPr/>
          </p:nvSpPr>
          <p:spPr bwMode="auto">
            <a:xfrm>
              <a:off x="2707" y="2231"/>
              <a:ext cx="227" cy="74"/>
            </a:xfrm>
            <a:custGeom>
              <a:avLst/>
              <a:gdLst>
                <a:gd name="T0" fmla="*/ 226 w 227"/>
                <a:gd name="T1" fmla="*/ 10 h 74"/>
                <a:gd name="T2" fmla="*/ 211 w 227"/>
                <a:gd name="T3" fmla="*/ 1 h 74"/>
                <a:gd name="T4" fmla="*/ 206 w 227"/>
                <a:gd name="T5" fmla="*/ 0 h 74"/>
                <a:gd name="T6" fmla="*/ 199 w 227"/>
                <a:gd name="T7" fmla="*/ 0 h 74"/>
                <a:gd name="T8" fmla="*/ 182 w 227"/>
                <a:gd name="T9" fmla="*/ 4 h 74"/>
                <a:gd name="T10" fmla="*/ 152 w 227"/>
                <a:gd name="T11" fmla="*/ 14 h 74"/>
                <a:gd name="T12" fmla="*/ 140 w 227"/>
                <a:gd name="T13" fmla="*/ 15 h 74"/>
                <a:gd name="T14" fmla="*/ 124 w 227"/>
                <a:gd name="T15" fmla="*/ 20 h 74"/>
                <a:gd name="T16" fmla="*/ 96 w 227"/>
                <a:gd name="T17" fmla="*/ 29 h 74"/>
                <a:gd name="T18" fmla="*/ 78 w 227"/>
                <a:gd name="T19" fmla="*/ 36 h 74"/>
                <a:gd name="T20" fmla="*/ 69 w 227"/>
                <a:gd name="T21" fmla="*/ 39 h 74"/>
                <a:gd name="T22" fmla="*/ 60 w 227"/>
                <a:gd name="T23" fmla="*/ 39 h 74"/>
                <a:gd name="T24" fmla="*/ 32 w 227"/>
                <a:gd name="T25" fmla="*/ 21 h 74"/>
                <a:gd name="T26" fmla="*/ 18 w 227"/>
                <a:gd name="T27" fmla="*/ 11 h 74"/>
                <a:gd name="T28" fmla="*/ 4 w 227"/>
                <a:gd name="T29" fmla="*/ 8 h 74"/>
                <a:gd name="T30" fmla="*/ 0 w 227"/>
                <a:gd name="T31" fmla="*/ 17 h 74"/>
                <a:gd name="T32" fmla="*/ 1 w 227"/>
                <a:gd name="T33" fmla="*/ 31 h 74"/>
                <a:gd name="T34" fmla="*/ 5 w 227"/>
                <a:gd name="T35" fmla="*/ 37 h 74"/>
                <a:gd name="T36" fmla="*/ 14 w 227"/>
                <a:gd name="T37" fmla="*/ 43 h 74"/>
                <a:gd name="T38" fmla="*/ 35 w 227"/>
                <a:gd name="T39" fmla="*/ 52 h 74"/>
                <a:gd name="T40" fmla="*/ 65 w 227"/>
                <a:gd name="T41" fmla="*/ 67 h 74"/>
                <a:gd name="T42" fmla="*/ 82 w 227"/>
                <a:gd name="T43" fmla="*/ 72 h 74"/>
                <a:gd name="T44" fmla="*/ 90 w 227"/>
                <a:gd name="T45" fmla="*/ 73 h 74"/>
                <a:gd name="T46" fmla="*/ 98 w 227"/>
                <a:gd name="T47" fmla="*/ 73 h 74"/>
                <a:gd name="T48" fmla="*/ 101 w 227"/>
                <a:gd name="T49" fmla="*/ 69 h 74"/>
                <a:gd name="T50" fmla="*/ 101 w 227"/>
                <a:gd name="T51" fmla="*/ 60 h 74"/>
                <a:gd name="T52" fmla="*/ 100 w 227"/>
                <a:gd name="T53" fmla="*/ 52 h 74"/>
                <a:gd name="T54" fmla="*/ 104 w 227"/>
                <a:gd name="T55" fmla="*/ 46 h 74"/>
                <a:gd name="T56" fmla="*/ 149 w 227"/>
                <a:gd name="T57" fmla="*/ 40 h 74"/>
                <a:gd name="T58" fmla="*/ 193 w 227"/>
                <a:gd name="T59" fmla="*/ 25 h 74"/>
                <a:gd name="T60" fmla="*/ 226 w 227"/>
                <a:gd name="T61" fmla="*/ 10 h 7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7"/>
                <a:gd name="T94" fmla="*/ 0 h 74"/>
                <a:gd name="T95" fmla="*/ 227 w 227"/>
                <a:gd name="T96" fmla="*/ 74 h 7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7" h="74">
                  <a:moveTo>
                    <a:pt x="226" y="10"/>
                  </a:moveTo>
                  <a:lnTo>
                    <a:pt x="211" y="1"/>
                  </a:lnTo>
                  <a:lnTo>
                    <a:pt x="206" y="0"/>
                  </a:lnTo>
                  <a:lnTo>
                    <a:pt x="199" y="0"/>
                  </a:lnTo>
                  <a:lnTo>
                    <a:pt x="182" y="4"/>
                  </a:lnTo>
                  <a:lnTo>
                    <a:pt x="152" y="14"/>
                  </a:lnTo>
                  <a:lnTo>
                    <a:pt x="140" y="15"/>
                  </a:lnTo>
                  <a:lnTo>
                    <a:pt x="124" y="20"/>
                  </a:lnTo>
                  <a:lnTo>
                    <a:pt x="96" y="29"/>
                  </a:lnTo>
                  <a:lnTo>
                    <a:pt x="78" y="36"/>
                  </a:lnTo>
                  <a:lnTo>
                    <a:pt x="69" y="39"/>
                  </a:lnTo>
                  <a:lnTo>
                    <a:pt x="60" y="39"/>
                  </a:lnTo>
                  <a:lnTo>
                    <a:pt x="32" y="21"/>
                  </a:lnTo>
                  <a:lnTo>
                    <a:pt x="18" y="11"/>
                  </a:lnTo>
                  <a:lnTo>
                    <a:pt x="4" y="8"/>
                  </a:lnTo>
                  <a:lnTo>
                    <a:pt x="0" y="17"/>
                  </a:lnTo>
                  <a:lnTo>
                    <a:pt x="1" y="31"/>
                  </a:lnTo>
                  <a:lnTo>
                    <a:pt x="5" y="37"/>
                  </a:lnTo>
                  <a:lnTo>
                    <a:pt x="14" y="43"/>
                  </a:lnTo>
                  <a:lnTo>
                    <a:pt x="35" y="52"/>
                  </a:lnTo>
                  <a:lnTo>
                    <a:pt x="65" y="67"/>
                  </a:lnTo>
                  <a:lnTo>
                    <a:pt x="82" y="72"/>
                  </a:lnTo>
                  <a:lnTo>
                    <a:pt x="90" y="73"/>
                  </a:lnTo>
                  <a:lnTo>
                    <a:pt x="98" y="73"/>
                  </a:lnTo>
                  <a:lnTo>
                    <a:pt x="101" y="69"/>
                  </a:lnTo>
                  <a:lnTo>
                    <a:pt x="101" y="60"/>
                  </a:lnTo>
                  <a:lnTo>
                    <a:pt x="100" y="52"/>
                  </a:lnTo>
                  <a:lnTo>
                    <a:pt x="104" y="46"/>
                  </a:lnTo>
                  <a:lnTo>
                    <a:pt x="149" y="40"/>
                  </a:lnTo>
                  <a:lnTo>
                    <a:pt x="193" y="25"/>
                  </a:lnTo>
                  <a:lnTo>
                    <a:pt x="226" y="10"/>
                  </a:lnTo>
                </a:path>
              </a:pathLst>
            </a:custGeom>
            <a:solidFill>
              <a:srgbClr val="FF9F71"/>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 name="Freeform 29"/>
            <p:cNvSpPr/>
            <p:nvPr/>
          </p:nvSpPr>
          <p:spPr bwMode="auto">
            <a:xfrm>
              <a:off x="2778" y="2294"/>
              <a:ext cx="193" cy="78"/>
            </a:xfrm>
            <a:custGeom>
              <a:avLst/>
              <a:gdLst>
                <a:gd name="T0" fmla="*/ 192 w 193"/>
                <a:gd name="T1" fmla="*/ 9 h 78"/>
                <a:gd name="T2" fmla="*/ 167 w 193"/>
                <a:gd name="T3" fmla="*/ 1 h 78"/>
                <a:gd name="T4" fmla="*/ 160 w 193"/>
                <a:gd name="T5" fmla="*/ 0 h 78"/>
                <a:gd name="T6" fmla="*/ 149 w 193"/>
                <a:gd name="T7" fmla="*/ 1 h 78"/>
                <a:gd name="T8" fmla="*/ 131 w 193"/>
                <a:gd name="T9" fmla="*/ 9 h 78"/>
                <a:gd name="T10" fmla="*/ 80 w 193"/>
                <a:gd name="T11" fmla="*/ 29 h 78"/>
                <a:gd name="T12" fmla="*/ 68 w 193"/>
                <a:gd name="T13" fmla="*/ 38 h 78"/>
                <a:gd name="T14" fmla="*/ 64 w 193"/>
                <a:gd name="T15" fmla="*/ 42 h 78"/>
                <a:gd name="T16" fmla="*/ 57 w 193"/>
                <a:gd name="T17" fmla="*/ 43 h 78"/>
                <a:gd name="T18" fmla="*/ 30 w 193"/>
                <a:gd name="T19" fmla="*/ 34 h 78"/>
                <a:gd name="T20" fmla="*/ 17 w 193"/>
                <a:gd name="T21" fmla="*/ 31 h 78"/>
                <a:gd name="T22" fmla="*/ 10 w 193"/>
                <a:gd name="T23" fmla="*/ 30 h 78"/>
                <a:gd name="T24" fmla="*/ 2 w 193"/>
                <a:gd name="T25" fmla="*/ 30 h 78"/>
                <a:gd name="T26" fmla="*/ 0 w 193"/>
                <a:gd name="T27" fmla="*/ 36 h 78"/>
                <a:gd name="T28" fmla="*/ 2 w 193"/>
                <a:gd name="T29" fmla="*/ 48 h 78"/>
                <a:gd name="T30" fmla="*/ 12 w 193"/>
                <a:gd name="T31" fmla="*/ 59 h 78"/>
                <a:gd name="T32" fmla="*/ 29 w 193"/>
                <a:gd name="T33" fmla="*/ 67 h 78"/>
                <a:gd name="T34" fmla="*/ 46 w 193"/>
                <a:gd name="T35" fmla="*/ 76 h 78"/>
                <a:gd name="T36" fmla="*/ 55 w 193"/>
                <a:gd name="T37" fmla="*/ 77 h 78"/>
                <a:gd name="T38" fmla="*/ 66 w 193"/>
                <a:gd name="T39" fmla="*/ 75 h 78"/>
                <a:gd name="T40" fmla="*/ 71 w 193"/>
                <a:gd name="T41" fmla="*/ 72 h 78"/>
                <a:gd name="T42" fmla="*/ 71 w 193"/>
                <a:gd name="T43" fmla="*/ 67 h 78"/>
                <a:gd name="T44" fmla="*/ 71 w 193"/>
                <a:gd name="T45" fmla="*/ 62 h 78"/>
                <a:gd name="T46" fmla="*/ 75 w 193"/>
                <a:gd name="T47" fmla="*/ 56 h 78"/>
                <a:gd name="T48" fmla="*/ 136 w 193"/>
                <a:gd name="T49" fmla="*/ 33 h 78"/>
                <a:gd name="T50" fmla="*/ 170 w 193"/>
                <a:gd name="T51" fmla="*/ 22 h 78"/>
                <a:gd name="T52" fmla="*/ 192 w 193"/>
                <a:gd name="T53" fmla="*/ 9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3"/>
                <a:gd name="T82" fmla="*/ 0 h 78"/>
                <a:gd name="T83" fmla="*/ 193 w 193"/>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3" h="78">
                  <a:moveTo>
                    <a:pt x="192" y="9"/>
                  </a:moveTo>
                  <a:lnTo>
                    <a:pt x="167" y="1"/>
                  </a:lnTo>
                  <a:lnTo>
                    <a:pt x="160" y="0"/>
                  </a:lnTo>
                  <a:lnTo>
                    <a:pt x="149" y="1"/>
                  </a:lnTo>
                  <a:lnTo>
                    <a:pt x="131" y="9"/>
                  </a:lnTo>
                  <a:lnTo>
                    <a:pt x="80" y="29"/>
                  </a:lnTo>
                  <a:lnTo>
                    <a:pt x="68" y="38"/>
                  </a:lnTo>
                  <a:lnTo>
                    <a:pt x="64" y="42"/>
                  </a:lnTo>
                  <a:lnTo>
                    <a:pt x="57" y="43"/>
                  </a:lnTo>
                  <a:lnTo>
                    <a:pt x="30" y="34"/>
                  </a:lnTo>
                  <a:lnTo>
                    <a:pt x="17" y="31"/>
                  </a:lnTo>
                  <a:lnTo>
                    <a:pt x="10" y="30"/>
                  </a:lnTo>
                  <a:lnTo>
                    <a:pt x="2" y="30"/>
                  </a:lnTo>
                  <a:lnTo>
                    <a:pt x="0" y="36"/>
                  </a:lnTo>
                  <a:lnTo>
                    <a:pt x="2" y="48"/>
                  </a:lnTo>
                  <a:lnTo>
                    <a:pt x="12" y="59"/>
                  </a:lnTo>
                  <a:lnTo>
                    <a:pt x="29" y="67"/>
                  </a:lnTo>
                  <a:lnTo>
                    <a:pt x="46" y="76"/>
                  </a:lnTo>
                  <a:lnTo>
                    <a:pt x="55" y="77"/>
                  </a:lnTo>
                  <a:lnTo>
                    <a:pt x="66" y="75"/>
                  </a:lnTo>
                  <a:lnTo>
                    <a:pt x="71" y="72"/>
                  </a:lnTo>
                  <a:lnTo>
                    <a:pt x="71" y="67"/>
                  </a:lnTo>
                  <a:lnTo>
                    <a:pt x="71" y="62"/>
                  </a:lnTo>
                  <a:lnTo>
                    <a:pt x="75" y="56"/>
                  </a:lnTo>
                  <a:lnTo>
                    <a:pt x="136" y="33"/>
                  </a:lnTo>
                  <a:lnTo>
                    <a:pt x="170" y="22"/>
                  </a:lnTo>
                  <a:lnTo>
                    <a:pt x="192" y="9"/>
                  </a:lnTo>
                </a:path>
              </a:pathLst>
            </a:custGeom>
            <a:solidFill>
              <a:srgbClr val="FF9F71"/>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8" name="Freeform 30"/>
            <p:cNvSpPr/>
            <p:nvPr/>
          </p:nvSpPr>
          <p:spPr bwMode="auto">
            <a:xfrm>
              <a:off x="3257" y="2221"/>
              <a:ext cx="187" cy="36"/>
            </a:xfrm>
            <a:custGeom>
              <a:avLst/>
              <a:gdLst>
                <a:gd name="T0" fmla="*/ 148 w 187"/>
                <a:gd name="T1" fmla="*/ 0 h 36"/>
                <a:gd name="T2" fmla="*/ 110 w 187"/>
                <a:gd name="T3" fmla="*/ 0 h 36"/>
                <a:gd name="T4" fmla="*/ 80 w 187"/>
                <a:gd name="T5" fmla="*/ 0 h 36"/>
                <a:gd name="T6" fmla="*/ 66 w 187"/>
                <a:gd name="T7" fmla="*/ 0 h 36"/>
                <a:gd name="T8" fmla="*/ 55 w 187"/>
                <a:gd name="T9" fmla="*/ 0 h 36"/>
                <a:gd name="T10" fmla="*/ 6 w 187"/>
                <a:gd name="T11" fmla="*/ 7 h 36"/>
                <a:gd name="T12" fmla="*/ 0 w 187"/>
                <a:gd name="T13" fmla="*/ 17 h 36"/>
                <a:gd name="T14" fmla="*/ 0 w 187"/>
                <a:gd name="T15" fmla="*/ 25 h 36"/>
                <a:gd name="T16" fmla="*/ 5 w 187"/>
                <a:gd name="T17" fmla="*/ 30 h 36"/>
                <a:gd name="T18" fmla="*/ 29 w 187"/>
                <a:gd name="T19" fmla="*/ 34 h 36"/>
                <a:gd name="T20" fmla="*/ 45 w 187"/>
                <a:gd name="T21" fmla="*/ 34 h 36"/>
                <a:gd name="T22" fmla="*/ 54 w 187"/>
                <a:gd name="T23" fmla="*/ 34 h 36"/>
                <a:gd name="T24" fmla="*/ 64 w 187"/>
                <a:gd name="T25" fmla="*/ 35 h 36"/>
                <a:gd name="T26" fmla="*/ 102 w 187"/>
                <a:gd name="T27" fmla="*/ 34 h 36"/>
                <a:gd name="T28" fmla="*/ 119 w 187"/>
                <a:gd name="T29" fmla="*/ 33 h 36"/>
                <a:gd name="T30" fmla="*/ 133 w 187"/>
                <a:gd name="T31" fmla="*/ 32 h 36"/>
                <a:gd name="T32" fmla="*/ 147 w 187"/>
                <a:gd name="T33" fmla="*/ 32 h 36"/>
                <a:gd name="T34" fmla="*/ 156 w 187"/>
                <a:gd name="T35" fmla="*/ 32 h 36"/>
                <a:gd name="T36" fmla="*/ 165 w 187"/>
                <a:gd name="T37" fmla="*/ 33 h 36"/>
                <a:gd name="T38" fmla="*/ 186 w 187"/>
                <a:gd name="T39" fmla="*/ 34 h 36"/>
                <a:gd name="T40" fmla="*/ 186 w 187"/>
                <a:gd name="T41" fmla="*/ 20 h 36"/>
                <a:gd name="T42" fmla="*/ 186 w 187"/>
                <a:gd name="T43" fmla="*/ 10 h 36"/>
                <a:gd name="T44" fmla="*/ 186 w 187"/>
                <a:gd name="T45" fmla="*/ 0 h 36"/>
                <a:gd name="T46" fmla="*/ 150 w 187"/>
                <a:gd name="T47" fmla="*/ 0 h 36"/>
                <a:gd name="T48" fmla="*/ 148 w 187"/>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36"/>
                <a:gd name="T77" fmla="*/ 187 w 187"/>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36">
                  <a:moveTo>
                    <a:pt x="148" y="0"/>
                  </a:moveTo>
                  <a:lnTo>
                    <a:pt x="110" y="0"/>
                  </a:lnTo>
                  <a:lnTo>
                    <a:pt x="80" y="0"/>
                  </a:lnTo>
                  <a:lnTo>
                    <a:pt x="66" y="0"/>
                  </a:lnTo>
                  <a:lnTo>
                    <a:pt x="55" y="0"/>
                  </a:lnTo>
                  <a:lnTo>
                    <a:pt x="6" y="7"/>
                  </a:lnTo>
                  <a:lnTo>
                    <a:pt x="0" y="17"/>
                  </a:lnTo>
                  <a:lnTo>
                    <a:pt x="0" y="25"/>
                  </a:lnTo>
                  <a:lnTo>
                    <a:pt x="5" y="30"/>
                  </a:lnTo>
                  <a:lnTo>
                    <a:pt x="29" y="34"/>
                  </a:lnTo>
                  <a:lnTo>
                    <a:pt x="45" y="34"/>
                  </a:lnTo>
                  <a:lnTo>
                    <a:pt x="54" y="34"/>
                  </a:lnTo>
                  <a:lnTo>
                    <a:pt x="64" y="35"/>
                  </a:lnTo>
                  <a:lnTo>
                    <a:pt x="102" y="34"/>
                  </a:lnTo>
                  <a:lnTo>
                    <a:pt x="119" y="33"/>
                  </a:lnTo>
                  <a:lnTo>
                    <a:pt x="133" y="32"/>
                  </a:lnTo>
                  <a:lnTo>
                    <a:pt x="147" y="32"/>
                  </a:lnTo>
                  <a:lnTo>
                    <a:pt x="156" y="32"/>
                  </a:lnTo>
                  <a:lnTo>
                    <a:pt x="165" y="33"/>
                  </a:lnTo>
                  <a:lnTo>
                    <a:pt x="186" y="34"/>
                  </a:lnTo>
                  <a:lnTo>
                    <a:pt x="186" y="20"/>
                  </a:lnTo>
                  <a:lnTo>
                    <a:pt x="186" y="10"/>
                  </a:lnTo>
                  <a:lnTo>
                    <a:pt x="186" y="0"/>
                  </a:lnTo>
                  <a:lnTo>
                    <a:pt x="150" y="0"/>
                  </a:lnTo>
                  <a:lnTo>
                    <a:pt x="148" y="0"/>
                  </a:lnTo>
                </a:path>
              </a:pathLst>
            </a:custGeom>
            <a:solidFill>
              <a:srgbClr val="FF9F71"/>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 name="Freeform 31"/>
            <p:cNvSpPr/>
            <p:nvPr/>
          </p:nvSpPr>
          <p:spPr bwMode="auto">
            <a:xfrm>
              <a:off x="2864" y="2178"/>
              <a:ext cx="59" cy="41"/>
            </a:xfrm>
            <a:custGeom>
              <a:avLst/>
              <a:gdLst>
                <a:gd name="T0" fmla="*/ 2 w 59"/>
                <a:gd name="T1" fmla="*/ 40 h 41"/>
                <a:gd name="T2" fmla="*/ 0 w 59"/>
                <a:gd name="T3" fmla="*/ 18 h 41"/>
                <a:gd name="T4" fmla="*/ 9 w 59"/>
                <a:gd name="T5" fmla="*/ 6 h 41"/>
                <a:gd name="T6" fmla="*/ 24 w 59"/>
                <a:gd name="T7" fmla="*/ 0 h 41"/>
                <a:gd name="T8" fmla="*/ 40 w 59"/>
                <a:gd name="T9" fmla="*/ 3 h 41"/>
                <a:gd name="T10" fmla="*/ 55 w 59"/>
                <a:gd name="T11" fmla="*/ 11 h 41"/>
                <a:gd name="T12" fmla="*/ 58 w 59"/>
                <a:gd name="T13" fmla="*/ 21 h 41"/>
                <a:gd name="T14" fmla="*/ 36 w 59"/>
                <a:gd name="T15" fmla="*/ 31 h 41"/>
                <a:gd name="T16" fmla="*/ 2 w 59"/>
                <a:gd name="T17" fmla="*/ 4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41"/>
                <a:gd name="T29" fmla="*/ 59 w 5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41">
                  <a:moveTo>
                    <a:pt x="2" y="40"/>
                  </a:moveTo>
                  <a:lnTo>
                    <a:pt x="0" y="18"/>
                  </a:lnTo>
                  <a:lnTo>
                    <a:pt x="9" y="6"/>
                  </a:lnTo>
                  <a:lnTo>
                    <a:pt x="24" y="0"/>
                  </a:lnTo>
                  <a:lnTo>
                    <a:pt x="40" y="3"/>
                  </a:lnTo>
                  <a:lnTo>
                    <a:pt x="55" y="11"/>
                  </a:lnTo>
                  <a:lnTo>
                    <a:pt x="58" y="21"/>
                  </a:lnTo>
                  <a:lnTo>
                    <a:pt x="36" y="31"/>
                  </a:lnTo>
                  <a:lnTo>
                    <a:pt x="2" y="40"/>
                  </a:lnTo>
                </a:path>
              </a:pathLst>
            </a:custGeom>
            <a:solidFill>
              <a:srgbClr val="FFC0B6"/>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 name="Freeform 32"/>
            <p:cNvSpPr/>
            <p:nvPr/>
          </p:nvSpPr>
          <p:spPr bwMode="auto">
            <a:xfrm>
              <a:off x="2910" y="2240"/>
              <a:ext cx="52" cy="37"/>
            </a:xfrm>
            <a:custGeom>
              <a:avLst/>
              <a:gdLst>
                <a:gd name="T0" fmla="*/ 0 w 52"/>
                <a:gd name="T1" fmla="*/ 31 h 37"/>
                <a:gd name="T2" fmla="*/ 0 w 52"/>
                <a:gd name="T3" fmla="*/ 17 h 37"/>
                <a:gd name="T4" fmla="*/ 8 w 52"/>
                <a:gd name="T5" fmla="*/ 6 h 37"/>
                <a:gd name="T6" fmla="*/ 21 w 52"/>
                <a:gd name="T7" fmla="*/ 0 h 37"/>
                <a:gd name="T8" fmla="*/ 35 w 52"/>
                <a:gd name="T9" fmla="*/ 3 h 37"/>
                <a:gd name="T10" fmla="*/ 48 w 52"/>
                <a:gd name="T11" fmla="*/ 11 h 37"/>
                <a:gd name="T12" fmla="*/ 51 w 52"/>
                <a:gd name="T13" fmla="*/ 20 h 37"/>
                <a:gd name="T14" fmla="*/ 31 w 52"/>
                <a:gd name="T15" fmla="*/ 29 h 37"/>
                <a:gd name="T16" fmla="*/ 17 w 52"/>
                <a:gd name="T17" fmla="*/ 33 h 37"/>
                <a:gd name="T18" fmla="*/ 11 w 52"/>
                <a:gd name="T19" fmla="*/ 36 h 37"/>
                <a:gd name="T20" fmla="*/ 0 w 52"/>
                <a:gd name="T21" fmla="*/ 31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37"/>
                <a:gd name="T35" fmla="*/ 52 w 52"/>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37">
                  <a:moveTo>
                    <a:pt x="0" y="31"/>
                  </a:moveTo>
                  <a:lnTo>
                    <a:pt x="0" y="17"/>
                  </a:lnTo>
                  <a:lnTo>
                    <a:pt x="8" y="6"/>
                  </a:lnTo>
                  <a:lnTo>
                    <a:pt x="21" y="0"/>
                  </a:lnTo>
                  <a:lnTo>
                    <a:pt x="35" y="3"/>
                  </a:lnTo>
                  <a:lnTo>
                    <a:pt x="48" y="11"/>
                  </a:lnTo>
                  <a:lnTo>
                    <a:pt x="51" y="20"/>
                  </a:lnTo>
                  <a:lnTo>
                    <a:pt x="31" y="29"/>
                  </a:lnTo>
                  <a:lnTo>
                    <a:pt x="17" y="33"/>
                  </a:lnTo>
                  <a:lnTo>
                    <a:pt x="11" y="36"/>
                  </a:lnTo>
                  <a:lnTo>
                    <a:pt x="0" y="31"/>
                  </a:lnTo>
                </a:path>
              </a:pathLst>
            </a:custGeom>
            <a:solidFill>
              <a:srgbClr val="FFC0B6"/>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1" name="Freeform 33"/>
            <p:cNvSpPr/>
            <p:nvPr/>
          </p:nvSpPr>
          <p:spPr bwMode="auto">
            <a:xfrm>
              <a:off x="2951" y="2297"/>
              <a:ext cx="43" cy="39"/>
            </a:xfrm>
            <a:custGeom>
              <a:avLst/>
              <a:gdLst>
                <a:gd name="T0" fmla="*/ 9 w 43"/>
                <a:gd name="T1" fmla="*/ 38 h 39"/>
                <a:gd name="T2" fmla="*/ 0 w 43"/>
                <a:gd name="T3" fmla="*/ 30 h 39"/>
                <a:gd name="T4" fmla="*/ 0 w 43"/>
                <a:gd name="T5" fmla="*/ 14 h 39"/>
                <a:gd name="T6" fmla="*/ 5 w 43"/>
                <a:gd name="T7" fmla="*/ 0 h 39"/>
                <a:gd name="T8" fmla="*/ 20 w 43"/>
                <a:gd name="T9" fmla="*/ 0 h 39"/>
                <a:gd name="T10" fmla="*/ 35 w 43"/>
                <a:gd name="T11" fmla="*/ 3 h 39"/>
                <a:gd name="T12" fmla="*/ 42 w 43"/>
                <a:gd name="T13" fmla="*/ 12 h 39"/>
                <a:gd name="T14" fmla="*/ 28 w 43"/>
                <a:gd name="T15" fmla="*/ 26 h 39"/>
                <a:gd name="T16" fmla="*/ 16 w 43"/>
                <a:gd name="T17" fmla="*/ 34 h 39"/>
                <a:gd name="T18" fmla="*/ 9 w 43"/>
                <a:gd name="T19" fmla="*/ 38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39"/>
                <a:gd name="T32" fmla="*/ 43 w 43"/>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39">
                  <a:moveTo>
                    <a:pt x="9" y="38"/>
                  </a:moveTo>
                  <a:lnTo>
                    <a:pt x="0" y="30"/>
                  </a:lnTo>
                  <a:lnTo>
                    <a:pt x="0" y="14"/>
                  </a:lnTo>
                  <a:lnTo>
                    <a:pt x="5" y="0"/>
                  </a:lnTo>
                  <a:lnTo>
                    <a:pt x="20" y="0"/>
                  </a:lnTo>
                  <a:lnTo>
                    <a:pt x="35" y="3"/>
                  </a:lnTo>
                  <a:lnTo>
                    <a:pt x="42" y="12"/>
                  </a:lnTo>
                  <a:lnTo>
                    <a:pt x="28" y="26"/>
                  </a:lnTo>
                  <a:lnTo>
                    <a:pt x="16" y="34"/>
                  </a:lnTo>
                  <a:lnTo>
                    <a:pt x="9" y="38"/>
                  </a:lnTo>
                </a:path>
              </a:pathLst>
            </a:custGeom>
            <a:solidFill>
              <a:srgbClr val="FFC0B6"/>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 name="Line 34"/>
            <p:cNvSpPr>
              <a:spLocks noChangeShapeType="1"/>
            </p:cNvSpPr>
            <p:nvPr/>
          </p:nvSpPr>
          <p:spPr bwMode="auto">
            <a:xfrm flipH="1" flipV="1">
              <a:off x="2067" y="1529"/>
              <a:ext cx="614" cy="471"/>
            </a:xfrm>
            <a:prstGeom prst="line">
              <a:avLst/>
            </a:prstGeom>
            <a:noFill/>
            <a:ln w="1270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 name="Line 35"/>
            <p:cNvSpPr>
              <a:spLocks noChangeShapeType="1"/>
            </p:cNvSpPr>
            <p:nvPr/>
          </p:nvSpPr>
          <p:spPr bwMode="auto">
            <a:xfrm flipH="1" flipV="1">
              <a:off x="2061" y="1535"/>
              <a:ext cx="628" cy="493"/>
            </a:xfrm>
            <a:prstGeom prst="line">
              <a:avLst/>
            </a:prstGeom>
            <a:noFill/>
            <a:ln w="12700">
              <a:solidFill>
                <a:srgbClr val="4F4F4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 name="Freeform 36"/>
            <p:cNvSpPr/>
            <p:nvPr/>
          </p:nvSpPr>
          <p:spPr bwMode="auto">
            <a:xfrm>
              <a:off x="2918" y="2350"/>
              <a:ext cx="526" cy="83"/>
            </a:xfrm>
            <a:custGeom>
              <a:avLst/>
              <a:gdLst>
                <a:gd name="T0" fmla="*/ 525 w 526"/>
                <a:gd name="T1" fmla="*/ 26 h 83"/>
                <a:gd name="T2" fmla="*/ 525 w 526"/>
                <a:gd name="T3" fmla="*/ 81 h 83"/>
                <a:gd name="T4" fmla="*/ 367 w 526"/>
                <a:gd name="T5" fmla="*/ 56 h 83"/>
                <a:gd name="T6" fmla="*/ 334 w 526"/>
                <a:gd name="T7" fmla="*/ 53 h 83"/>
                <a:gd name="T8" fmla="*/ 316 w 526"/>
                <a:gd name="T9" fmla="*/ 53 h 83"/>
                <a:gd name="T10" fmla="*/ 309 w 526"/>
                <a:gd name="T11" fmla="*/ 53 h 83"/>
                <a:gd name="T12" fmla="*/ 300 w 526"/>
                <a:gd name="T13" fmla="*/ 53 h 83"/>
                <a:gd name="T14" fmla="*/ 239 w 526"/>
                <a:gd name="T15" fmla="*/ 76 h 83"/>
                <a:gd name="T16" fmla="*/ 214 w 526"/>
                <a:gd name="T17" fmla="*/ 80 h 83"/>
                <a:gd name="T18" fmla="*/ 200 w 526"/>
                <a:gd name="T19" fmla="*/ 82 h 83"/>
                <a:gd name="T20" fmla="*/ 188 w 526"/>
                <a:gd name="T21" fmla="*/ 82 h 83"/>
                <a:gd name="T22" fmla="*/ 95 w 526"/>
                <a:gd name="T23" fmla="*/ 59 h 83"/>
                <a:gd name="T24" fmla="*/ 28 w 526"/>
                <a:gd name="T25" fmla="*/ 36 h 83"/>
                <a:gd name="T26" fmla="*/ 0 w 526"/>
                <a:gd name="T27" fmla="*/ 20 h 83"/>
                <a:gd name="T28" fmla="*/ 39 w 526"/>
                <a:gd name="T29" fmla="*/ 0 h 83"/>
                <a:gd name="T30" fmla="*/ 47 w 526"/>
                <a:gd name="T31" fmla="*/ 17 h 83"/>
                <a:gd name="T32" fmla="*/ 61 w 526"/>
                <a:gd name="T33" fmla="*/ 31 h 83"/>
                <a:gd name="T34" fmla="*/ 120 w 526"/>
                <a:gd name="T35" fmla="*/ 50 h 83"/>
                <a:gd name="T36" fmla="*/ 156 w 526"/>
                <a:gd name="T37" fmla="*/ 57 h 83"/>
                <a:gd name="T38" fmla="*/ 171 w 526"/>
                <a:gd name="T39" fmla="*/ 59 h 83"/>
                <a:gd name="T40" fmla="*/ 183 w 526"/>
                <a:gd name="T41" fmla="*/ 59 h 83"/>
                <a:gd name="T42" fmla="*/ 248 w 526"/>
                <a:gd name="T43" fmla="*/ 43 h 83"/>
                <a:gd name="T44" fmla="*/ 261 w 526"/>
                <a:gd name="T45" fmla="*/ 36 h 83"/>
                <a:gd name="T46" fmla="*/ 271 w 526"/>
                <a:gd name="T47" fmla="*/ 23 h 83"/>
                <a:gd name="T48" fmla="*/ 280 w 526"/>
                <a:gd name="T49" fmla="*/ 12 h 83"/>
                <a:gd name="T50" fmla="*/ 286 w 526"/>
                <a:gd name="T51" fmla="*/ 9 h 83"/>
                <a:gd name="T52" fmla="*/ 294 w 526"/>
                <a:gd name="T53" fmla="*/ 8 h 83"/>
                <a:gd name="T54" fmla="*/ 378 w 526"/>
                <a:gd name="T55" fmla="*/ 26 h 83"/>
                <a:gd name="T56" fmla="*/ 419 w 526"/>
                <a:gd name="T57" fmla="*/ 28 h 83"/>
                <a:gd name="T58" fmla="*/ 461 w 526"/>
                <a:gd name="T59" fmla="*/ 22 h 83"/>
                <a:gd name="T60" fmla="*/ 477 w 526"/>
                <a:gd name="T61" fmla="*/ 19 h 83"/>
                <a:gd name="T62" fmla="*/ 488 w 526"/>
                <a:gd name="T63" fmla="*/ 19 h 83"/>
                <a:gd name="T64" fmla="*/ 499 w 526"/>
                <a:gd name="T65" fmla="*/ 21 h 83"/>
                <a:gd name="T66" fmla="*/ 525 w 526"/>
                <a:gd name="T67" fmla="*/ 26 h 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83"/>
                <a:gd name="T104" fmla="*/ 526 w 526"/>
                <a:gd name="T105" fmla="*/ 83 h 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83">
                  <a:moveTo>
                    <a:pt x="525" y="26"/>
                  </a:moveTo>
                  <a:lnTo>
                    <a:pt x="525" y="81"/>
                  </a:lnTo>
                  <a:lnTo>
                    <a:pt x="367" y="56"/>
                  </a:lnTo>
                  <a:lnTo>
                    <a:pt x="334" y="53"/>
                  </a:lnTo>
                  <a:lnTo>
                    <a:pt x="316" y="53"/>
                  </a:lnTo>
                  <a:lnTo>
                    <a:pt x="309" y="53"/>
                  </a:lnTo>
                  <a:lnTo>
                    <a:pt x="300" y="53"/>
                  </a:lnTo>
                  <a:lnTo>
                    <a:pt x="239" y="76"/>
                  </a:lnTo>
                  <a:lnTo>
                    <a:pt x="214" y="80"/>
                  </a:lnTo>
                  <a:lnTo>
                    <a:pt x="200" y="82"/>
                  </a:lnTo>
                  <a:lnTo>
                    <a:pt x="188" y="82"/>
                  </a:lnTo>
                  <a:lnTo>
                    <a:pt x="95" y="59"/>
                  </a:lnTo>
                  <a:lnTo>
                    <a:pt x="28" y="36"/>
                  </a:lnTo>
                  <a:lnTo>
                    <a:pt x="0" y="20"/>
                  </a:lnTo>
                  <a:lnTo>
                    <a:pt x="39" y="0"/>
                  </a:lnTo>
                  <a:lnTo>
                    <a:pt x="47" y="17"/>
                  </a:lnTo>
                  <a:lnTo>
                    <a:pt x="61" y="31"/>
                  </a:lnTo>
                  <a:lnTo>
                    <a:pt x="120" y="50"/>
                  </a:lnTo>
                  <a:lnTo>
                    <a:pt x="156" y="57"/>
                  </a:lnTo>
                  <a:lnTo>
                    <a:pt x="171" y="59"/>
                  </a:lnTo>
                  <a:lnTo>
                    <a:pt x="183" y="59"/>
                  </a:lnTo>
                  <a:lnTo>
                    <a:pt x="248" y="43"/>
                  </a:lnTo>
                  <a:lnTo>
                    <a:pt x="261" y="36"/>
                  </a:lnTo>
                  <a:lnTo>
                    <a:pt x="271" y="23"/>
                  </a:lnTo>
                  <a:lnTo>
                    <a:pt x="280" y="12"/>
                  </a:lnTo>
                  <a:lnTo>
                    <a:pt x="286" y="9"/>
                  </a:lnTo>
                  <a:lnTo>
                    <a:pt x="294" y="8"/>
                  </a:lnTo>
                  <a:lnTo>
                    <a:pt x="378" y="26"/>
                  </a:lnTo>
                  <a:lnTo>
                    <a:pt x="419" y="28"/>
                  </a:lnTo>
                  <a:lnTo>
                    <a:pt x="461" y="22"/>
                  </a:lnTo>
                  <a:lnTo>
                    <a:pt x="477" y="19"/>
                  </a:lnTo>
                  <a:lnTo>
                    <a:pt x="488" y="19"/>
                  </a:lnTo>
                  <a:lnTo>
                    <a:pt x="499" y="21"/>
                  </a:lnTo>
                  <a:lnTo>
                    <a:pt x="525" y="26"/>
                  </a:lnTo>
                </a:path>
              </a:pathLst>
            </a:custGeom>
            <a:solidFill>
              <a:srgbClr val="A13F00"/>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Freeform 37"/>
            <p:cNvSpPr/>
            <p:nvPr/>
          </p:nvSpPr>
          <p:spPr bwMode="auto">
            <a:xfrm>
              <a:off x="2716" y="2213"/>
              <a:ext cx="160" cy="40"/>
            </a:xfrm>
            <a:custGeom>
              <a:avLst/>
              <a:gdLst>
                <a:gd name="T0" fmla="*/ 159 w 160"/>
                <a:gd name="T1" fmla="*/ 12 h 40"/>
                <a:gd name="T2" fmla="*/ 152 w 160"/>
                <a:gd name="T3" fmla="*/ 6 h 40"/>
                <a:gd name="T4" fmla="*/ 134 w 160"/>
                <a:gd name="T5" fmla="*/ 0 h 40"/>
                <a:gd name="T6" fmla="*/ 124 w 160"/>
                <a:gd name="T7" fmla="*/ 0 h 40"/>
                <a:gd name="T8" fmla="*/ 114 w 160"/>
                <a:gd name="T9" fmla="*/ 3 h 40"/>
                <a:gd name="T10" fmla="*/ 63 w 160"/>
                <a:gd name="T11" fmla="*/ 10 h 40"/>
                <a:gd name="T12" fmla="*/ 56 w 160"/>
                <a:gd name="T13" fmla="*/ 27 h 40"/>
                <a:gd name="T14" fmla="*/ 37 w 160"/>
                <a:gd name="T15" fmla="*/ 23 h 40"/>
                <a:gd name="T16" fmla="*/ 17 w 160"/>
                <a:gd name="T17" fmla="*/ 15 h 40"/>
                <a:gd name="T18" fmla="*/ 0 w 160"/>
                <a:gd name="T19" fmla="*/ 9 h 40"/>
                <a:gd name="T20" fmla="*/ 39 w 160"/>
                <a:gd name="T21" fmla="*/ 37 h 40"/>
                <a:gd name="T22" fmla="*/ 56 w 160"/>
                <a:gd name="T23" fmla="*/ 39 h 40"/>
                <a:gd name="T24" fmla="*/ 76 w 160"/>
                <a:gd name="T25" fmla="*/ 37 h 40"/>
                <a:gd name="T26" fmla="*/ 159 w 160"/>
                <a:gd name="T27" fmla="*/ 12 h 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0"/>
                <a:gd name="T43" fmla="*/ 0 h 40"/>
                <a:gd name="T44" fmla="*/ 160 w 160"/>
                <a:gd name="T45" fmla="*/ 40 h 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0" h="40">
                  <a:moveTo>
                    <a:pt x="159" y="12"/>
                  </a:moveTo>
                  <a:lnTo>
                    <a:pt x="152" y="6"/>
                  </a:lnTo>
                  <a:lnTo>
                    <a:pt x="134" y="0"/>
                  </a:lnTo>
                  <a:lnTo>
                    <a:pt x="124" y="0"/>
                  </a:lnTo>
                  <a:lnTo>
                    <a:pt x="114" y="3"/>
                  </a:lnTo>
                  <a:lnTo>
                    <a:pt x="63" y="10"/>
                  </a:lnTo>
                  <a:lnTo>
                    <a:pt x="56" y="27"/>
                  </a:lnTo>
                  <a:lnTo>
                    <a:pt x="37" y="23"/>
                  </a:lnTo>
                  <a:lnTo>
                    <a:pt x="17" y="15"/>
                  </a:lnTo>
                  <a:lnTo>
                    <a:pt x="0" y="9"/>
                  </a:lnTo>
                  <a:lnTo>
                    <a:pt x="39" y="37"/>
                  </a:lnTo>
                  <a:lnTo>
                    <a:pt x="56" y="39"/>
                  </a:lnTo>
                  <a:lnTo>
                    <a:pt x="76" y="37"/>
                  </a:lnTo>
                  <a:lnTo>
                    <a:pt x="159" y="12"/>
                  </a:lnTo>
                </a:path>
              </a:pathLst>
            </a:custGeom>
            <a:solidFill>
              <a:srgbClr val="BF4100"/>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Freeform 38"/>
            <p:cNvSpPr/>
            <p:nvPr/>
          </p:nvSpPr>
          <p:spPr bwMode="auto">
            <a:xfrm>
              <a:off x="2752" y="2282"/>
              <a:ext cx="172" cy="39"/>
            </a:xfrm>
            <a:custGeom>
              <a:avLst/>
              <a:gdLst>
                <a:gd name="T0" fmla="*/ 171 w 172"/>
                <a:gd name="T1" fmla="*/ 4 h 39"/>
                <a:gd name="T2" fmla="*/ 159 w 172"/>
                <a:gd name="T3" fmla="*/ 0 h 39"/>
                <a:gd name="T4" fmla="*/ 135 w 172"/>
                <a:gd name="T5" fmla="*/ 1 h 39"/>
                <a:gd name="T6" fmla="*/ 128 w 172"/>
                <a:gd name="T7" fmla="*/ 6 h 39"/>
                <a:gd name="T8" fmla="*/ 119 w 172"/>
                <a:gd name="T9" fmla="*/ 12 h 39"/>
                <a:gd name="T10" fmla="*/ 99 w 172"/>
                <a:gd name="T11" fmla="*/ 12 h 39"/>
                <a:gd name="T12" fmla="*/ 85 w 172"/>
                <a:gd name="T13" fmla="*/ 12 h 39"/>
                <a:gd name="T14" fmla="*/ 75 w 172"/>
                <a:gd name="T15" fmla="*/ 13 h 39"/>
                <a:gd name="T16" fmla="*/ 57 w 172"/>
                <a:gd name="T17" fmla="*/ 25 h 39"/>
                <a:gd name="T18" fmla="*/ 48 w 172"/>
                <a:gd name="T19" fmla="*/ 25 h 39"/>
                <a:gd name="T20" fmla="*/ 35 w 172"/>
                <a:gd name="T21" fmla="*/ 25 h 39"/>
                <a:gd name="T22" fmla="*/ 12 w 172"/>
                <a:gd name="T23" fmla="*/ 19 h 39"/>
                <a:gd name="T24" fmla="*/ 4 w 172"/>
                <a:gd name="T25" fmla="*/ 19 h 39"/>
                <a:gd name="T26" fmla="*/ 0 w 172"/>
                <a:gd name="T27" fmla="*/ 21 h 39"/>
                <a:gd name="T28" fmla="*/ 44 w 172"/>
                <a:gd name="T29" fmla="*/ 36 h 39"/>
                <a:gd name="T30" fmla="*/ 61 w 172"/>
                <a:gd name="T31" fmla="*/ 38 h 39"/>
                <a:gd name="T32" fmla="*/ 82 w 172"/>
                <a:gd name="T33" fmla="*/ 34 h 39"/>
                <a:gd name="T34" fmla="*/ 171 w 172"/>
                <a:gd name="T35" fmla="*/ 4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2"/>
                <a:gd name="T55" fmla="*/ 0 h 39"/>
                <a:gd name="T56" fmla="*/ 172 w 172"/>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2" h="39">
                  <a:moveTo>
                    <a:pt x="171" y="4"/>
                  </a:moveTo>
                  <a:lnTo>
                    <a:pt x="159" y="0"/>
                  </a:lnTo>
                  <a:lnTo>
                    <a:pt x="135" y="1"/>
                  </a:lnTo>
                  <a:lnTo>
                    <a:pt x="128" y="6"/>
                  </a:lnTo>
                  <a:lnTo>
                    <a:pt x="119" y="12"/>
                  </a:lnTo>
                  <a:lnTo>
                    <a:pt x="99" y="12"/>
                  </a:lnTo>
                  <a:lnTo>
                    <a:pt x="85" y="12"/>
                  </a:lnTo>
                  <a:lnTo>
                    <a:pt x="75" y="13"/>
                  </a:lnTo>
                  <a:lnTo>
                    <a:pt x="57" y="25"/>
                  </a:lnTo>
                  <a:lnTo>
                    <a:pt x="48" y="25"/>
                  </a:lnTo>
                  <a:lnTo>
                    <a:pt x="35" y="25"/>
                  </a:lnTo>
                  <a:lnTo>
                    <a:pt x="12" y="19"/>
                  </a:lnTo>
                  <a:lnTo>
                    <a:pt x="4" y="19"/>
                  </a:lnTo>
                  <a:lnTo>
                    <a:pt x="0" y="21"/>
                  </a:lnTo>
                  <a:lnTo>
                    <a:pt x="44" y="36"/>
                  </a:lnTo>
                  <a:lnTo>
                    <a:pt x="61" y="38"/>
                  </a:lnTo>
                  <a:lnTo>
                    <a:pt x="82" y="34"/>
                  </a:lnTo>
                  <a:lnTo>
                    <a:pt x="171" y="4"/>
                  </a:lnTo>
                </a:path>
              </a:pathLst>
            </a:custGeom>
            <a:solidFill>
              <a:srgbClr val="BF4100"/>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7" name="Freeform 39"/>
            <p:cNvSpPr/>
            <p:nvPr/>
          </p:nvSpPr>
          <p:spPr bwMode="auto">
            <a:xfrm>
              <a:off x="2817" y="2338"/>
              <a:ext cx="157" cy="54"/>
            </a:xfrm>
            <a:custGeom>
              <a:avLst/>
              <a:gdLst>
                <a:gd name="T0" fmla="*/ 156 w 157"/>
                <a:gd name="T1" fmla="*/ 0 h 54"/>
                <a:gd name="T2" fmla="*/ 136 w 157"/>
                <a:gd name="T3" fmla="*/ 3 h 54"/>
                <a:gd name="T4" fmla="*/ 111 w 157"/>
                <a:gd name="T5" fmla="*/ 7 h 54"/>
                <a:gd name="T6" fmla="*/ 94 w 157"/>
                <a:gd name="T7" fmla="*/ 17 h 54"/>
                <a:gd name="T8" fmla="*/ 77 w 157"/>
                <a:gd name="T9" fmla="*/ 29 h 54"/>
                <a:gd name="T10" fmla="*/ 61 w 157"/>
                <a:gd name="T11" fmla="*/ 27 h 54"/>
                <a:gd name="T12" fmla="*/ 51 w 157"/>
                <a:gd name="T13" fmla="*/ 26 h 54"/>
                <a:gd name="T14" fmla="*/ 41 w 157"/>
                <a:gd name="T15" fmla="*/ 28 h 54"/>
                <a:gd name="T16" fmla="*/ 40 w 157"/>
                <a:gd name="T17" fmla="*/ 34 h 54"/>
                <a:gd name="T18" fmla="*/ 38 w 157"/>
                <a:gd name="T19" fmla="*/ 40 h 54"/>
                <a:gd name="T20" fmla="*/ 35 w 157"/>
                <a:gd name="T21" fmla="*/ 45 h 54"/>
                <a:gd name="T22" fmla="*/ 32 w 157"/>
                <a:gd name="T23" fmla="*/ 46 h 54"/>
                <a:gd name="T24" fmla="*/ 0 w 157"/>
                <a:gd name="T25" fmla="*/ 43 h 54"/>
                <a:gd name="T26" fmla="*/ 22 w 157"/>
                <a:gd name="T27" fmla="*/ 53 h 54"/>
                <a:gd name="T28" fmla="*/ 31 w 157"/>
                <a:gd name="T29" fmla="*/ 53 h 54"/>
                <a:gd name="T30" fmla="*/ 41 w 157"/>
                <a:gd name="T31" fmla="*/ 53 h 54"/>
                <a:gd name="T32" fmla="*/ 61 w 157"/>
                <a:gd name="T33" fmla="*/ 48 h 54"/>
                <a:gd name="T34" fmla="*/ 136 w 157"/>
                <a:gd name="T35" fmla="*/ 11 h 54"/>
                <a:gd name="T36" fmla="*/ 156 w 157"/>
                <a:gd name="T37" fmla="*/ 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54"/>
                <a:gd name="T59" fmla="*/ 157 w 157"/>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54">
                  <a:moveTo>
                    <a:pt x="156" y="0"/>
                  </a:moveTo>
                  <a:lnTo>
                    <a:pt x="136" y="3"/>
                  </a:lnTo>
                  <a:lnTo>
                    <a:pt x="111" y="7"/>
                  </a:lnTo>
                  <a:lnTo>
                    <a:pt x="94" y="17"/>
                  </a:lnTo>
                  <a:lnTo>
                    <a:pt x="77" y="29"/>
                  </a:lnTo>
                  <a:lnTo>
                    <a:pt x="61" y="27"/>
                  </a:lnTo>
                  <a:lnTo>
                    <a:pt x="51" y="26"/>
                  </a:lnTo>
                  <a:lnTo>
                    <a:pt x="41" y="28"/>
                  </a:lnTo>
                  <a:lnTo>
                    <a:pt x="40" y="34"/>
                  </a:lnTo>
                  <a:lnTo>
                    <a:pt x="38" y="40"/>
                  </a:lnTo>
                  <a:lnTo>
                    <a:pt x="35" y="45"/>
                  </a:lnTo>
                  <a:lnTo>
                    <a:pt x="32" y="46"/>
                  </a:lnTo>
                  <a:lnTo>
                    <a:pt x="0" y="43"/>
                  </a:lnTo>
                  <a:lnTo>
                    <a:pt x="22" y="53"/>
                  </a:lnTo>
                  <a:lnTo>
                    <a:pt x="31" y="53"/>
                  </a:lnTo>
                  <a:lnTo>
                    <a:pt x="41" y="53"/>
                  </a:lnTo>
                  <a:lnTo>
                    <a:pt x="61" y="48"/>
                  </a:lnTo>
                  <a:lnTo>
                    <a:pt x="136" y="11"/>
                  </a:lnTo>
                  <a:lnTo>
                    <a:pt x="156" y="0"/>
                  </a:lnTo>
                </a:path>
              </a:pathLst>
            </a:custGeom>
            <a:solidFill>
              <a:srgbClr val="BF4100"/>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8" name="Freeform 40"/>
            <p:cNvSpPr/>
            <p:nvPr/>
          </p:nvSpPr>
          <p:spPr bwMode="auto">
            <a:xfrm>
              <a:off x="2921" y="2367"/>
              <a:ext cx="522" cy="78"/>
            </a:xfrm>
            <a:custGeom>
              <a:avLst/>
              <a:gdLst>
                <a:gd name="T0" fmla="*/ 521 w 522"/>
                <a:gd name="T1" fmla="*/ 77 h 78"/>
                <a:gd name="T2" fmla="*/ 300 w 522"/>
                <a:gd name="T3" fmla="*/ 48 h 78"/>
                <a:gd name="T4" fmla="*/ 264 w 522"/>
                <a:gd name="T5" fmla="*/ 56 h 78"/>
                <a:gd name="T6" fmla="*/ 201 w 522"/>
                <a:gd name="T7" fmla="*/ 68 h 78"/>
                <a:gd name="T8" fmla="*/ 167 w 522"/>
                <a:gd name="T9" fmla="*/ 65 h 78"/>
                <a:gd name="T10" fmla="*/ 94 w 522"/>
                <a:gd name="T11" fmla="*/ 44 h 78"/>
                <a:gd name="T12" fmla="*/ 15 w 522"/>
                <a:gd name="T13" fmla="*/ 14 h 78"/>
                <a:gd name="T14" fmla="*/ 0 w 522"/>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522"/>
                <a:gd name="T25" fmla="*/ 0 h 78"/>
                <a:gd name="T26" fmla="*/ 522 w 522"/>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2" h="78">
                  <a:moveTo>
                    <a:pt x="521" y="77"/>
                  </a:moveTo>
                  <a:lnTo>
                    <a:pt x="300" y="48"/>
                  </a:lnTo>
                  <a:lnTo>
                    <a:pt x="264" y="56"/>
                  </a:lnTo>
                  <a:lnTo>
                    <a:pt x="201" y="68"/>
                  </a:lnTo>
                  <a:lnTo>
                    <a:pt x="167" y="65"/>
                  </a:lnTo>
                  <a:lnTo>
                    <a:pt x="94" y="44"/>
                  </a:lnTo>
                  <a:lnTo>
                    <a:pt x="15" y="14"/>
                  </a:lnTo>
                  <a:lnTo>
                    <a:pt x="0" y="0"/>
                  </a:lnTo>
                </a:path>
              </a:pathLst>
            </a:custGeom>
            <a:noFill/>
            <a:ln w="12700" cap="rnd">
              <a:solidFill>
                <a:srgbClr val="400000"/>
              </a:solid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9" name="Freeform 41"/>
            <p:cNvSpPr/>
            <p:nvPr/>
          </p:nvSpPr>
          <p:spPr bwMode="auto">
            <a:xfrm>
              <a:off x="2722" y="1969"/>
              <a:ext cx="721" cy="212"/>
            </a:xfrm>
            <a:custGeom>
              <a:avLst/>
              <a:gdLst>
                <a:gd name="T0" fmla="*/ 720 w 721"/>
                <a:gd name="T1" fmla="*/ 205 h 212"/>
                <a:gd name="T2" fmla="*/ 608 w 721"/>
                <a:gd name="T3" fmla="*/ 211 h 212"/>
                <a:gd name="T4" fmla="*/ 596 w 721"/>
                <a:gd name="T5" fmla="*/ 211 h 212"/>
                <a:gd name="T6" fmla="*/ 588 w 721"/>
                <a:gd name="T7" fmla="*/ 211 h 212"/>
                <a:gd name="T8" fmla="*/ 580 w 721"/>
                <a:gd name="T9" fmla="*/ 211 h 212"/>
                <a:gd name="T10" fmla="*/ 564 w 721"/>
                <a:gd name="T11" fmla="*/ 211 h 212"/>
                <a:gd name="T12" fmla="*/ 552 w 721"/>
                <a:gd name="T13" fmla="*/ 209 h 212"/>
                <a:gd name="T14" fmla="*/ 508 w 721"/>
                <a:gd name="T15" fmla="*/ 189 h 212"/>
                <a:gd name="T16" fmla="*/ 467 w 721"/>
                <a:gd name="T17" fmla="*/ 163 h 212"/>
                <a:gd name="T18" fmla="*/ 415 w 721"/>
                <a:gd name="T19" fmla="*/ 116 h 212"/>
                <a:gd name="T20" fmla="*/ 321 w 721"/>
                <a:gd name="T21" fmla="*/ 58 h 212"/>
                <a:gd name="T22" fmla="*/ 260 w 721"/>
                <a:gd name="T23" fmla="*/ 25 h 212"/>
                <a:gd name="T24" fmla="*/ 194 w 721"/>
                <a:gd name="T25" fmla="*/ 0 h 212"/>
                <a:gd name="T26" fmla="*/ 186 w 721"/>
                <a:gd name="T27" fmla="*/ 0 h 212"/>
                <a:gd name="T28" fmla="*/ 175 w 721"/>
                <a:gd name="T29" fmla="*/ 0 h 212"/>
                <a:gd name="T30" fmla="*/ 153 w 721"/>
                <a:gd name="T31" fmla="*/ 1 h 212"/>
                <a:gd name="T32" fmla="*/ 75 w 721"/>
                <a:gd name="T33" fmla="*/ 14 h 212"/>
                <a:gd name="T34" fmla="*/ 0 w 721"/>
                <a:gd name="T35" fmla="*/ 20 h 2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1"/>
                <a:gd name="T55" fmla="*/ 0 h 212"/>
                <a:gd name="T56" fmla="*/ 721 w 721"/>
                <a:gd name="T57" fmla="*/ 212 h 2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1" h="212">
                  <a:moveTo>
                    <a:pt x="720" y="205"/>
                  </a:moveTo>
                  <a:lnTo>
                    <a:pt x="608" y="211"/>
                  </a:lnTo>
                  <a:lnTo>
                    <a:pt x="596" y="211"/>
                  </a:lnTo>
                  <a:lnTo>
                    <a:pt x="588" y="211"/>
                  </a:lnTo>
                  <a:lnTo>
                    <a:pt x="580" y="211"/>
                  </a:lnTo>
                  <a:lnTo>
                    <a:pt x="564" y="211"/>
                  </a:lnTo>
                  <a:lnTo>
                    <a:pt x="552" y="209"/>
                  </a:lnTo>
                  <a:lnTo>
                    <a:pt x="508" y="189"/>
                  </a:lnTo>
                  <a:lnTo>
                    <a:pt x="467" y="163"/>
                  </a:lnTo>
                  <a:lnTo>
                    <a:pt x="415" y="116"/>
                  </a:lnTo>
                  <a:lnTo>
                    <a:pt x="321" y="58"/>
                  </a:lnTo>
                  <a:lnTo>
                    <a:pt x="260" y="25"/>
                  </a:lnTo>
                  <a:lnTo>
                    <a:pt x="194" y="0"/>
                  </a:lnTo>
                  <a:lnTo>
                    <a:pt x="186" y="0"/>
                  </a:lnTo>
                  <a:lnTo>
                    <a:pt x="175" y="0"/>
                  </a:lnTo>
                  <a:lnTo>
                    <a:pt x="153" y="1"/>
                  </a:lnTo>
                  <a:lnTo>
                    <a:pt x="75" y="14"/>
                  </a:lnTo>
                  <a:lnTo>
                    <a:pt x="0" y="20"/>
                  </a:lnTo>
                </a:path>
              </a:pathLst>
            </a:custGeom>
            <a:noFill/>
            <a:ln w="12700" cap="rnd">
              <a:solidFill>
                <a:srgbClr val="400000"/>
              </a:solid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Freeform 42"/>
            <p:cNvSpPr/>
            <p:nvPr/>
          </p:nvSpPr>
          <p:spPr bwMode="auto">
            <a:xfrm>
              <a:off x="3012" y="2330"/>
              <a:ext cx="134" cy="48"/>
            </a:xfrm>
            <a:custGeom>
              <a:avLst/>
              <a:gdLst>
                <a:gd name="T0" fmla="*/ 129 w 134"/>
                <a:gd name="T1" fmla="*/ 14 h 48"/>
                <a:gd name="T2" fmla="*/ 122 w 134"/>
                <a:gd name="T3" fmla="*/ 4 h 48"/>
                <a:gd name="T4" fmla="*/ 95 w 134"/>
                <a:gd name="T5" fmla="*/ 0 h 48"/>
                <a:gd name="T6" fmla="*/ 81 w 134"/>
                <a:gd name="T7" fmla="*/ 0 h 48"/>
                <a:gd name="T8" fmla="*/ 74 w 134"/>
                <a:gd name="T9" fmla="*/ 0 h 48"/>
                <a:gd name="T10" fmla="*/ 67 w 134"/>
                <a:gd name="T11" fmla="*/ 0 h 48"/>
                <a:gd name="T12" fmla="*/ 61 w 134"/>
                <a:gd name="T13" fmla="*/ 0 h 48"/>
                <a:gd name="T14" fmla="*/ 51 w 134"/>
                <a:gd name="T15" fmla="*/ 0 h 48"/>
                <a:gd name="T16" fmla="*/ 33 w 134"/>
                <a:gd name="T17" fmla="*/ 4 h 48"/>
                <a:gd name="T18" fmla="*/ 14 w 134"/>
                <a:gd name="T19" fmla="*/ 11 h 48"/>
                <a:gd name="T20" fmla="*/ 0 w 134"/>
                <a:gd name="T21" fmla="*/ 25 h 48"/>
                <a:gd name="T22" fmla="*/ 8 w 134"/>
                <a:gd name="T23" fmla="*/ 42 h 48"/>
                <a:gd name="T24" fmla="*/ 25 w 134"/>
                <a:gd name="T25" fmla="*/ 46 h 48"/>
                <a:gd name="T26" fmla="*/ 35 w 134"/>
                <a:gd name="T27" fmla="*/ 47 h 48"/>
                <a:gd name="T28" fmla="*/ 45 w 134"/>
                <a:gd name="T29" fmla="*/ 46 h 48"/>
                <a:gd name="T30" fmla="*/ 73 w 134"/>
                <a:gd name="T31" fmla="*/ 33 h 48"/>
                <a:gd name="T32" fmla="*/ 79 w 134"/>
                <a:gd name="T33" fmla="*/ 27 h 48"/>
                <a:gd name="T34" fmla="*/ 92 w 134"/>
                <a:gd name="T35" fmla="*/ 42 h 48"/>
                <a:gd name="T36" fmla="*/ 106 w 134"/>
                <a:gd name="T37" fmla="*/ 33 h 48"/>
                <a:gd name="T38" fmla="*/ 106 w 134"/>
                <a:gd name="T39" fmla="*/ 25 h 48"/>
                <a:gd name="T40" fmla="*/ 116 w 134"/>
                <a:gd name="T41" fmla="*/ 29 h 48"/>
                <a:gd name="T42" fmla="*/ 133 w 134"/>
                <a:gd name="T43" fmla="*/ 27 h 48"/>
                <a:gd name="T44" fmla="*/ 131 w 134"/>
                <a:gd name="T45" fmla="*/ 11 h 48"/>
                <a:gd name="T46" fmla="*/ 129 w 134"/>
                <a:gd name="T47" fmla="*/ 14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4"/>
                <a:gd name="T73" fmla="*/ 0 h 48"/>
                <a:gd name="T74" fmla="*/ 134 w 134"/>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4" h="48">
                  <a:moveTo>
                    <a:pt x="129" y="14"/>
                  </a:moveTo>
                  <a:lnTo>
                    <a:pt x="122" y="4"/>
                  </a:lnTo>
                  <a:lnTo>
                    <a:pt x="95" y="0"/>
                  </a:lnTo>
                  <a:lnTo>
                    <a:pt x="81" y="0"/>
                  </a:lnTo>
                  <a:lnTo>
                    <a:pt x="74" y="0"/>
                  </a:lnTo>
                  <a:lnTo>
                    <a:pt x="67" y="0"/>
                  </a:lnTo>
                  <a:lnTo>
                    <a:pt x="61" y="0"/>
                  </a:lnTo>
                  <a:lnTo>
                    <a:pt x="51" y="0"/>
                  </a:lnTo>
                  <a:lnTo>
                    <a:pt x="33" y="4"/>
                  </a:lnTo>
                  <a:lnTo>
                    <a:pt x="14" y="11"/>
                  </a:lnTo>
                  <a:lnTo>
                    <a:pt x="0" y="25"/>
                  </a:lnTo>
                  <a:lnTo>
                    <a:pt x="8" y="42"/>
                  </a:lnTo>
                  <a:lnTo>
                    <a:pt x="25" y="46"/>
                  </a:lnTo>
                  <a:lnTo>
                    <a:pt x="35" y="47"/>
                  </a:lnTo>
                  <a:lnTo>
                    <a:pt x="45" y="46"/>
                  </a:lnTo>
                  <a:lnTo>
                    <a:pt x="73" y="33"/>
                  </a:lnTo>
                  <a:lnTo>
                    <a:pt x="79" y="27"/>
                  </a:lnTo>
                  <a:lnTo>
                    <a:pt x="92" y="42"/>
                  </a:lnTo>
                  <a:lnTo>
                    <a:pt x="106" y="33"/>
                  </a:lnTo>
                  <a:lnTo>
                    <a:pt x="106" y="25"/>
                  </a:lnTo>
                  <a:lnTo>
                    <a:pt x="116" y="29"/>
                  </a:lnTo>
                  <a:lnTo>
                    <a:pt x="133" y="27"/>
                  </a:lnTo>
                  <a:lnTo>
                    <a:pt x="131" y="11"/>
                  </a:lnTo>
                  <a:lnTo>
                    <a:pt x="129" y="14"/>
                  </a:lnTo>
                </a:path>
              </a:pathLst>
            </a:custGeom>
            <a:solidFill>
              <a:srgbClr val="FF8141"/>
            </a:solidFill>
            <a:ln w="12700" cap="rnd">
              <a:noFill/>
              <a:round/>
            </a:ln>
          </p:spPr>
          <p:txBody>
            <a:bodyPr lIns="94597" tIns="47298" rIns="94597" bIns="47298"/>
            <a:lstStyle/>
            <a:p>
              <a:pPr marL="0" marR="0" lvl="0" indent="0" defTabSz="464820" eaLnBrk="1" fontAlgn="auto" latinLnBrk="0" hangingPunct="0">
                <a:lnSpc>
                  <a:spcPct val="99000"/>
                </a:lnSpc>
                <a:spcBef>
                  <a:spcPts val="0"/>
                </a:spcBef>
                <a:spcAft>
                  <a:spcPts val="0"/>
                </a:spcAft>
                <a:buClr>
                  <a:srgbClr val="000000"/>
                </a:buClr>
                <a:buSzPct val="45000"/>
                <a:buFont typeface="Wingdings" panose="05000000000000000000" pitchFamily="2" charset="2"/>
                <a:buNone/>
                <a:defRPr/>
              </a:pPr>
              <a:endParaRPr kumimoji="0" lang="zh-CN" altLang="en-US"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41" name="AutoShape 43"/>
          <p:cNvSpPr>
            <a:spLocks noChangeArrowheads="1"/>
          </p:cNvSpPr>
          <p:nvPr/>
        </p:nvSpPr>
        <p:spPr bwMode="auto">
          <a:xfrm>
            <a:off x="5243214" y="3129793"/>
            <a:ext cx="2497138" cy="836417"/>
          </a:xfrm>
          <a:prstGeom prst="roundRect">
            <a:avLst>
              <a:gd name="adj" fmla="val 4167"/>
            </a:avLst>
          </a:prstGeom>
          <a:solidFill>
            <a:srgbClr val="BBCDE3"/>
          </a:solidFill>
          <a:ln w="9525" algn="ctr">
            <a:solidFill>
              <a:srgbClr val="4D4D4D"/>
            </a:solidFill>
            <a:round/>
          </a:ln>
          <a:effectLst>
            <a:outerShdw dist="35921" dir="2700000" algn="ctr" rotWithShape="0">
              <a:srgbClr val="AFAFAF"/>
            </a:outerShdw>
          </a:effectLst>
        </p:spPr>
        <p:txBody>
          <a:bodyPr lIns="91394" tIns="45698" rIns="91394" bIns="45698"/>
          <a:lstStyle/>
          <a:p>
            <a:pPr marL="0" marR="0" lvl="0" indent="0" defTabSz="445770" eaLnBrk="0" fontAlgn="auto" latinLnBrk="0" hangingPunct="0">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rPr>
              <a:t>这些都是原因，</a:t>
            </a:r>
            <a:endParaRPr kumimoji="0" lang="zh-CN" altLang="en-US" sz="240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endParaRPr>
          </a:p>
          <a:p>
            <a:pPr marL="0" marR="0" lvl="0" indent="0" defTabSz="445770" eaLnBrk="0" fontAlgn="auto" latinLnBrk="0" hangingPunct="0">
              <a:lnSpc>
                <a:spcPct val="100000"/>
              </a:lnSpc>
              <a:spcBef>
                <a:spcPts val="0"/>
              </a:spcBef>
              <a:spcAft>
                <a:spcPts val="0"/>
              </a:spcAft>
              <a:buClrTx/>
              <a:buSzTx/>
              <a:buFontTx/>
              <a:buNone/>
              <a:defRPr/>
            </a:pPr>
            <a:r>
              <a:rPr kumimoji="0" lang="zh-CN" altLang="en-US" sz="240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rPr>
              <a:t>但没有说到根源</a:t>
            </a:r>
            <a:endParaRPr kumimoji="0" lang="zh-CN" altLang="en-US" sz="2400" i="0" u="none" strike="noStrike" kern="0" cap="none" spc="0" normalizeH="0" baseline="0" noProof="0" dirty="0">
              <a:ln>
                <a:noFill/>
              </a:ln>
              <a:solidFill>
                <a:srgbClr val="0000CC"/>
              </a:solidFill>
              <a:effectLst/>
              <a:uLnTx/>
              <a:uFillTx/>
              <a:latin typeface="微软雅黑" panose="020B0503020204020204" pitchFamily="34" charset="-122"/>
              <a:ea typeface="微软雅黑" panose="020B0503020204020204" pitchFamily="34" charset="-122"/>
            </a:endParaRPr>
          </a:p>
        </p:txBody>
      </p:sp>
      <p:pic>
        <p:nvPicPr>
          <p:cNvPr id="42" name="图片 4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87624" y="1060563"/>
            <a:ext cx="1515892" cy="1189232"/>
          </a:xfrm>
          <a:prstGeom prst="rect">
            <a:avLst/>
          </a:prstGeom>
        </p:spPr>
      </p:pic>
      <p:pic>
        <p:nvPicPr>
          <p:cNvPr id="43" name="图片 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168" y="952452"/>
            <a:ext cx="2233145" cy="1609353"/>
          </a:xfrm>
          <a:prstGeom prst="rect">
            <a:avLst/>
          </a:prstGeom>
        </p:spPr>
      </p:pic>
      <p:pic>
        <p:nvPicPr>
          <p:cNvPr id="44" name="图片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1" y="2752678"/>
            <a:ext cx="1584747" cy="1010686"/>
          </a:xfrm>
          <a:prstGeom prst="rect">
            <a:avLst/>
          </a:prstGeom>
        </p:spPr>
      </p:pic>
      <p:sp>
        <p:nvSpPr>
          <p:cNvPr id="45" name="矩形 5"/>
          <p:cNvSpPr>
            <a:spLocks noChangeArrowheads="1"/>
          </p:cNvSpPr>
          <p:nvPr/>
        </p:nvSpPr>
        <p:spPr bwMode="auto">
          <a:xfrm>
            <a:off x="0" y="285751"/>
            <a:ext cx="9144000" cy="646331"/>
          </a:xfrm>
          <a:prstGeom prst="rect">
            <a:avLst/>
          </a:prstGeom>
          <a:noFill/>
          <a:ln w="9525">
            <a:noFill/>
            <a:miter lim="800000"/>
          </a:ln>
        </p:spPr>
        <p:txBody>
          <a:bodyPr wrap="square">
            <a:spAutoFit/>
          </a:bodyPr>
          <a:lstStyle/>
          <a:p>
            <a:pPr marL="1386205" indent="-1386205"/>
            <a:r>
              <a:rPr lang="zh-CN" altLang="en-US" sz="3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为什么会有信息安全问题</a:t>
            </a:r>
            <a:endParaRPr lang="zh-CN" altLang="en-US" sz="36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nvSpPr>
        <p:spPr bwMode="auto">
          <a:xfrm>
            <a:off x="749300" y="1270000"/>
            <a:ext cx="78613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rgbClr val="3477A4"/>
              </a:buClr>
              <a:buFont typeface="Wingdings" panose="05000000000000000000" pitchFamily="2" charset="2"/>
              <a:buChar char="v"/>
              <a:defRPr sz="3200">
                <a:solidFill>
                  <a:schemeClr val="tx1"/>
                </a:solidFill>
                <a:latin typeface="+mn-lt"/>
                <a:ea typeface="黑体" pitchFamily="2" charset="-122"/>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黑体" pitchFamily="2" charset="-122"/>
              </a:defRPr>
            </a:lvl2pPr>
            <a:lvl3pPr marL="1143000" indent="-228600" algn="l" rtl="0" eaLnBrk="0" fontAlgn="base" hangingPunct="0">
              <a:spcBef>
                <a:spcPct val="20000"/>
              </a:spcBef>
              <a:spcAft>
                <a:spcPct val="0"/>
              </a:spcAft>
              <a:buClr>
                <a:schemeClr val="folHlink"/>
              </a:buClr>
              <a:buFont typeface="Wingdings" panose="05000000000000000000" pitchFamily="2" charset="2"/>
              <a:buChar char="§"/>
              <a:defRPr sz="2400">
                <a:solidFill>
                  <a:schemeClr val="tx1"/>
                </a:solidFill>
                <a:latin typeface="+mn-lt"/>
                <a:ea typeface="黑体" pitchFamily="2" charset="-122"/>
              </a:defRPr>
            </a:lvl3pPr>
            <a:lvl4pPr marL="1600200" indent="-228600" algn="l" rtl="0" eaLnBrk="0" fontAlgn="base" hangingPunct="0">
              <a:spcBef>
                <a:spcPct val="20000"/>
              </a:spcBef>
              <a:spcAft>
                <a:spcPct val="0"/>
              </a:spcAft>
              <a:buClr>
                <a:schemeClr val="hlink"/>
              </a:buClr>
              <a:buSzPct val="115000"/>
              <a:buChar char="•"/>
              <a:defRPr sz="2000">
                <a:solidFill>
                  <a:schemeClr val="tx1"/>
                </a:solidFill>
                <a:latin typeface="+mn-lt"/>
                <a:ea typeface="黑体" pitchFamily="2" charset="-122"/>
              </a:defRPr>
            </a:lvl4pPr>
            <a:lvl5pPr marL="20574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latin typeface="+mn-lt"/>
                <a:ea typeface="黑体" pitchFamily="2" charset="-122"/>
              </a:defRPr>
            </a:lvl5pPr>
            <a:lvl6pPr marL="2514600" indent="-228600" algn="l" rtl="0" fontAlgn="base">
              <a:spcBef>
                <a:spcPct val="20000"/>
              </a:spcBef>
              <a:spcAft>
                <a:spcPct val="0"/>
              </a:spcAft>
              <a:buClr>
                <a:schemeClr val="folHlink"/>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Wingdings" panose="05000000000000000000" pitchFamily="2" charset="2"/>
              <a:buChar char="§"/>
              <a:defRPr sz="2000">
                <a:solidFill>
                  <a:schemeClr val="tx1"/>
                </a:solidFill>
                <a:latin typeface="+mn-lt"/>
                <a:ea typeface="+mn-ea"/>
              </a:defRPr>
            </a:lvl9pPr>
          </a:lstStyle>
          <a:p>
            <a:pPr marL="342900" marR="0" lvl="0" indent="-342900" algn="l" defTabSz="914400" rtl="0" eaLnBrk="1" fontAlgn="base" latinLnBrk="0" hangingPunct="1">
              <a:lnSpc>
                <a:spcPct val="150000"/>
              </a:lnSpc>
              <a:spcBef>
                <a:spcPct val="20000"/>
              </a:spcBef>
              <a:spcAft>
                <a:spcPct val="0"/>
              </a:spcAft>
              <a:buClrTx/>
              <a:buSzTx/>
              <a:buFont typeface="Wingdings" panose="05000000000000000000" pitchFamily="2" charset="2"/>
              <a:buChar char="v"/>
              <a:defRPr/>
            </a:pPr>
            <a:r>
              <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内因：</a:t>
            </a:r>
            <a:endPar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rgbClr val="3477A4"/>
              </a:buClr>
              <a:buSzTx/>
              <a:buFont typeface="Wingdings" panose="05000000000000000000" pitchFamily="2" charset="2"/>
              <a:buNone/>
              <a:defRPr/>
            </a:pPr>
            <a:r>
              <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复杂性：过程复杂，结构复杂，使用复杂导致的脆弱性。</a:t>
            </a:r>
            <a:r>
              <a:rPr lang="en-US" altLang="zh-CN" sz="2400" kern="0" dirty="0">
                <a:solidFill>
                  <a:srgbClr val="000000"/>
                </a:solidFill>
                <a:latin typeface="微软雅黑" panose="020B0503020204020204" pitchFamily="34" charset="-122"/>
                <a:ea typeface="微软雅黑" panose="020B0503020204020204" pitchFamily="34" charset="-122"/>
              </a:rPr>
              <a:t>	 </a:t>
            </a:r>
            <a:endPar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Tx/>
              <a:buSzTx/>
              <a:buFont typeface="Wingdings" panose="05000000000000000000" pitchFamily="2" charset="2"/>
              <a:buChar char="v"/>
              <a:defRPr/>
            </a:pPr>
            <a:r>
              <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外因：</a:t>
            </a:r>
            <a:endPar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rgbClr val="3477A4"/>
              </a:buClr>
              <a:buSzTx/>
              <a:buFont typeface="Wingdings" panose="05000000000000000000" pitchFamily="2" charset="2"/>
              <a:buNone/>
              <a:defRPr/>
            </a:pPr>
            <a:r>
              <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对手</a:t>
            </a:r>
            <a:r>
              <a:rPr kumimoji="0" lang="en-US" altLang="zh-CN"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  </a:t>
            </a:r>
            <a:r>
              <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威胁与破坏</a:t>
            </a:r>
            <a:endParaRPr kumimoji="0" lang="zh-CN" altLang="en-US" sz="2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6" name="矩形 5"/>
          <p:cNvSpPr>
            <a:spLocks noChangeArrowheads="1"/>
          </p:cNvSpPr>
          <p:nvPr/>
        </p:nvSpPr>
        <p:spPr bwMode="auto">
          <a:xfrm>
            <a:off x="0" y="297181"/>
            <a:ext cx="9144000" cy="523220"/>
          </a:xfrm>
          <a:prstGeom prst="rect">
            <a:avLst/>
          </a:prstGeom>
          <a:noFill/>
          <a:ln w="9525">
            <a:noFill/>
            <a:miter lim="800000"/>
          </a:ln>
        </p:spPr>
        <p:txBody>
          <a:bodyPr wrap="square">
            <a:spAutoFit/>
          </a:bodyPr>
          <a:lstStyle/>
          <a:p>
            <a:pPr marL="1386205" indent="-1386205"/>
            <a:r>
              <a:rPr lang="zh-CN" altLang="en-US" sz="2800" dirty="0">
                <a:latin typeface="微软雅黑" panose="020B0503020204020204" pitchFamily="34" charset="-122"/>
                <a:ea typeface="微软雅黑" panose="020B0503020204020204" pitchFamily="34" charset="-122"/>
                <a:sym typeface="微软雅黑" panose="020B0503020204020204" pitchFamily="34" charset="-122"/>
              </a:rPr>
              <a:t>信息安全问题产生的根源与环节</a:t>
            </a:r>
            <a:endParaRPr lang="zh-CN" altLang="en-US" sz="28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25433"/>
            <a:ext cx="9144000" cy="769441"/>
          </a:xfrm>
          <a:prstGeom prst="rect">
            <a:avLst/>
          </a:prstGeom>
          <a:noFill/>
        </p:spPr>
        <p:txBody>
          <a:bodyPr wrap="square" rtlCol="0">
            <a:spAutoFit/>
          </a:bodyPr>
          <a:lstStyle/>
          <a:p>
            <a:pPr algn="ctr"/>
            <a:r>
              <a:rPr lang="zh-CN" altLang="en-US" sz="4400" dirty="0">
                <a:latin typeface="微软雅黑" panose="020B0503020204020204" pitchFamily="34" charset="-122"/>
                <a:ea typeface="微软雅黑" panose="020B0503020204020204" pitchFamily="34" charset="-122"/>
              </a:rPr>
              <a:t>网络安全法相关内容</a:t>
            </a:r>
            <a:endParaRPr lang="zh-CN" altLang="en-US" sz="4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51520" y="298537"/>
            <a:ext cx="3600400" cy="646331"/>
          </a:xfrm>
          <a:prstGeom prst="rect">
            <a:avLst/>
          </a:prstGeom>
          <a:effectLst>
            <a:outerShdw blurRad="50800" dist="38100" dir="8100000" algn="tr" rotWithShape="0">
              <a:prstClr val="black">
                <a:alpha val="40000"/>
              </a:prstClr>
            </a:outerShdw>
          </a:effectLst>
        </p:spPr>
        <p:txBody>
          <a:bodyPr wrap="square">
            <a:spAutoFit/>
          </a:bodyPr>
          <a:lstStyle/>
          <a:p>
            <a:pPr algn="r"/>
            <a:r>
              <a:rPr lang="zh-CN" altLang="en-US" sz="3600" dirty="0">
                <a:latin typeface="微软雅黑" panose="020B0503020204020204" pitchFamily="34" charset="-122"/>
                <a:ea typeface="微软雅黑" panose="020B0503020204020204" pitchFamily="34" charset="-122"/>
                <a:sym typeface="时尚中黑简体" panose="01010104010101010101" pitchFamily="2" charset="-122"/>
              </a:rPr>
              <a:t>网络安全法总览</a:t>
            </a:r>
            <a:endParaRPr lang="en-US" altLang="zh-CN" sz="3600" dirty="0">
              <a:latin typeface="微软雅黑" panose="020B0503020204020204" pitchFamily="34" charset="-122"/>
              <a:ea typeface="微软雅黑" panose="020B0503020204020204" pitchFamily="34" charset="-122"/>
              <a:sym typeface="时尚中黑简体" panose="01010104010101010101" pitchFamily="2" charset="-122"/>
            </a:endParaRPr>
          </a:p>
        </p:txBody>
      </p:sp>
      <p:sp>
        <p:nvSpPr>
          <p:cNvPr id="3" name="矩形 2"/>
          <p:cNvSpPr/>
          <p:nvPr/>
        </p:nvSpPr>
        <p:spPr>
          <a:xfrm>
            <a:off x="251520" y="1222731"/>
            <a:ext cx="8568952" cy="3272691"/>
          </a:xfrm>
          <a:prstGeom prst="rect">
            <a:avLst/>
          </a:prstGeom>
        </p:spPr>
        <p:txBody>
          <a:bodyPr wrap="square">
            <a:spAutoFit/>
          </a:bodyPr>
          <a:lstStyle/>
          <a:p>
            <a:pPr marL="342900" lvl="1" indent="-342900">
              <a:lnSpc>
                <a:spcPts val="4000"/>
              </a:lnSpc>
              <a:buFont typeface="Arial" panose="020B0604020202090204" pitchFamily="34" charset="0"/>
              <a:buChar char="•"/>
            </a:pPr>
            <a:r>
              <a:rPr lang="zh-CN" altLang="en-US" sz="2400" dirty="0">
                <a:latin typeface="微软雅黑" panose="020B0503020204020204" pitchFamily="34" charset="-122"/>
                <a:ea typeface="微软雅黑" panose="020B0503020204020204" pitchFamily="34" charset="-122"/>
              </a:rPr>
              <a:t>七章、</a:t>
            </a:r>
            <a:r>
              <a:rPr lang="en-US" altLang="zh-CN" sz="2400" dirty="0">
                <a:latin typeface="微软雅黑" panose="020B0503020204020204" pitchFamily="34" charset="-122"/>
                <a:ea typeface="微软雅黑" panose="020B0503020204020204" pitchFamily="34" charset="-122"/>
              </a:rPr>
              <a:t>79</a:t>
            </a:r>
            <a:r>
              <a:rPr lang="zh-CN" altLang="en-US" sz="2400" dirty="0">
                <a:latin typeface="微软雅黑" panose="020B0503020204020204" pitchFamily="34" charset="-122"/>
                <a:ea typeface="微软雅黑" panose="020B0503020204020204" pitchFamily="34" charset="-122"/>
              </a:rPr>
              <a:t>条</a:t>
            </a:r>
            <a:endParaRPr lang="en-US" altLang="zh-CN" sz="2400" dirty="0">
              <a:latin typeface="微软雅黑" panose="020B0503020204020204" pitchFamily="34" charset="-122"/>
              <a:ea typeface="微软雅黑" panose="020B0503020204020204" pitchFamily="34" charset="-122"/>
            </a:endParaRPr>
          </a:p>
          <a:p>
            <a:pPr marL="800100" lvl="2" indent="-342900">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第一章 总 则</a:t>
            </a:r>
            <a:endParaRPr lang="zh-CN" altLang="en-US" sz="2000" dirty="0">
              <a:latin typeface="微软雅黑" panose="020B0503020204020204" pitchFamily="34" charset="-122"/>
              <a:ea typeface="微软雅黑" panose="020B0503020204020204" pitchFamily="34" charset="-122"/>
            </a:endParaRPr>
          </a:p>
          <a:p>
            <a:pPr marL="800100" lvl="2" indent="-342900">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第二章 网络安全支持与促进</a:t>
            </a:r>
            <a:endParaRPr lang="zh-CN" altLang="en-US" sz="2000" dirty="0">
              <a:latin typeface="微软雅黑" panose="020B0503020204020204" pitchFamily="34" charset="-122"/>
              <a:ea typeface="微软雅黑" panose="020B0503020204020204" pitchFamily="34" charset="-122"/>
            </a:endParaRPr>
          </a:p>
          <a:p>
            <a:pPr marL="800100" lvl="2" indent="-342900">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第三章 网络运行安全</a:t>
            </a:r>
            <a:endParaRPr lang="zh-CN" altLang="en-US" sz="2000" dirty="0">
              <a:latin typeface="微软雅黑" panose="020B0503020204020204" pitchFamily="34" charset="-122"/>
              <a:ea typeface="微软雅黑" panose="020B0503020204020204" pitchFamily="34" charset="-122"/>
            </a:endParaRPr>
          </a:p>
          <a:p>
            <a:pPr marL="800100" lvl="2" indent="-342900">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第四章 网络信息安全</a:t>
            </a:r>
            <a:endParaRPr lang="zh-CN" altLang="en-US" sz="2000" dirty="0">
              <a:latin typeface="微软雅黑" panose="020B0503020204020204" pitchFamily="34" charset="-122"/>
              <a:ea typeface="微软雅黑" panose="020B0503020204020204" pitchFamily="34" charset="-122"/>
            </a:endParaRPr>
          </a:p>
          <a:p>
            <a:pPr marL="800100" lvl="2" indent="-342900">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第五章 监测预警与应急处置</a:t>
            </a:r>
            <a:endParaRPr lang="zh-CN" altLang="en-US" sz="2000" dirty="0">
              <a:latin typeface="微软雅黑" panose="020B0503020204020204" pitchFamily="34" charset="-122"/>
              <a:ea typeface="微软雅黑" panose="020B0503020204020204" pitchFamily="34" charset="-122"/>
            </a:endParaRPr>
          </a:p>
          <a:p>
            <a:pPr marL="800100" lvl="2" indent="-342900">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第六章 法律责任</a:t>
            </a:r>
            <a:endParaRPr lang="zh-CN" altLang="en-US" sz="2000" dirty="0">
              <a:latin typeface="微软雅黑" panose="020B0503020204020204" pitchFamily="34" charset="-122"/>
              <a:ea typeface="微软雅黑" panose="020B0503020204020204" pitchFamily="34" charset="-122"/>
            </a:endParaRPr>
          </a:p>
          <a:p>
            <a:pPr marL="800100" lvl="2" indent="-342900">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第七章 附 则</a:t>
            </a:r>
            <a:endParaRPr lang="en-US" altLang="zh-CN" sz="2000" dirty="0">
              <a:latin typeface="微软雅黑" panose="020B0503020204020204" pitchFamily="34" charset="-122"/>
              <a:ea typeface="微软雅黑" panose="020B0503020204020204" pitchFamily="34" charset="-122"/>
            </a:endParaRPr>
          </a:p>
          <a:p>
            <a:pPr marL="342900" lvl="1" indent="-342900">
              <a:lnSpc>
                <a:spcPts val="4000"/>
              </a:lnSpc>
              <a:buFont typeface="Arial" panose="020B0604020202090204" pitchFamily="34" charset="0"/>
              <a:buChar char="•"/>
            </a:pPr>
            <a:r>
              <a:rPr lang="zh-CN" altLang="en-US" sz="2400" dirty="0">
                <a:latin typeface="微软雅黑" panose="020B0503020204020204" pitchFamily="34" charset="-122"/>
                <a:ea typeface="微软雅黑" panose="020B0503020204020204" pitchFamily="34" charset="-122"/>
              </a:rPr>
              <a:t>全文 </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万字左右</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1814" y="128370"/>
            <a:ext cx="6696744" cy="646331"/>
          </a:xfrm>
          <a:prstGeom prst="rect">
            <a:avLst/>
          </a:prstGeom>
          <a:effectLst>
            <a:outerShdw blurRad="50800" dist="38100" dir="8100000" algn="tr" rotWithShape="0">
              <a:prstClr val="black">
                <a:alpha val="40000"/>
              </a:prstClr>
            </a:outerShdw>
          </a:effectLst>
        </p:spPr>
        <p:txBody>
          <a:bodyPr wrap="square">
            <a:spAutoFit/>
          </a:bodyPr>
          <a:lstStyle/>
          <a:p>
            <a:r>
              <a:rPr lang="zh-CN" altLang="en-US" sz="3600" dirty="0">
                <a:latin typeface="微软雅黑" panose="020B0503020204020204" pitchFamily="34" charset="-122"/>
                <a:ea typeface="微软雅黑" panose="020B0503020204020204" pitchFamily="34" charset="-122"/>
                <a:sym typeface="时尚中黑简体" panose="01010104010101010101" pitchFamily="2" charset="-122"/>
              </a:rPr>
              <a:t>第三章 网络安全运行</a:t>
            </a:r>
            <a:endParaRPr lang="en-US" altLang="zh-CN" sz="3600" dirty="0">
              <a:latin typeface="微软雅黑" panose="020B0503020204020204" pitchFamily="34" charset="-122"/>
              <a:ea typeface="微软雅黑" panose="020B0503020204020204" pitchFamily="34" charset="-122"/>
              <a:sym typeface="时尚中黑简体" panose="01010104010101010101" pitchFamily="2" charset="-122"/>
            </a:endParaRPr>
          </a:p>
        </p:txBody>
      </p:sp>
      <p:sp>
        <p:nvSpPr>
          <p:cNvPr id="2" name="矩形 1"/>
          <p:cNvSpPr/>
          <p:nvPr/>
        </p:nvSpPr>
        <p:spPr>
          <a:xfrm>
            <a:off x="107504" y="848525"/>
            <a:ext cx="8928992" cy="4431983"/>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第二十二条 </a:t>
            </a:r>
            <a:endParaRPr lang="en-US" altLang="zh-CN" b="1"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网络产品、服务具有</a:t>
            </a:r>
            <a:r>
              <a:rPr lang="zh-CN" altLang="en-US" dirty="0">
                <a:solidFill>
                  <a:srgbClr val="C00000"/>
                </a:solidFill>
                <a:latin typeface="微软雅黑" panose="020B0503020204020204" pitchFamily="34" charset="-122"/>
                <a:ea typeface="微软雅黑" panose="020B0503020204020204" pitchFamily="34" charset="-122"/>
              </a:rPr>
              <a:t>收集用户信息</a:t>
            </a:r>
            <a:r>
              <a:rPr lang="zh-CN" altLang="en-US" dirty="0">
                <a:latin typeface="微软雅黑" panose="020B0503020204020204" pitchFamily="34" charset="-122"/>
                <a:ea typeface="微软雅黑" panose="020B0503020204020204" pitchFamily="34" charset="-122"/>
              </a:rPr>
              <a:t>功能的，其提供者应当</a:t>
            </a:r>
            <a:r>
              <a:rPr lang="zh-CN" altLang="en-US" dirty="0">
                <a:solidFill>
                  <a:srgbClr val="C00000"/>
                </a:solidFill>
                <a:latin typeface="微软雅黑" panose="020B0503020204020204" pitchFamily="34" charset="-122"/>
                <a:ea typeface="微软雅黑" panose="020B0503020204020204" pitchFamily="34" charset="-122"/>
              </a:rPr>
              <a:t>向用户明示并取得同意</a:t>
            </a:r>
            <a:r>
              <a:rPr lang="zh-CN" altLang="en-US" dirty="0">
                <a:latin typeface="微软雅黑" panose="020B0503020204020204" pitchFamily="34" charset="-122"/>
                <a:ea typeface="微软雅黑" panose="020B0503020204020204" pitchFamily="34" charset="-122"/>
              </a:rPr>
              <a:t>；涉及用户个人信息的，还应当遵守本法和有关法律、行政法规</a:t>
            </a:r>
            <a:r>
              <a:rPr lang="zh-CN" altLang="en-US" dirty="0">
                <a:solidFill>
                  <a:srgbClr val="C00000"/>
                </a:solidFill>
                <a:latin typeface="微软雅黑" panose="020B0503020204020204" pitchFamily="34" charset="-122"/>
                <a:ea typeface="微软雅黑" panose="020B0503020204020204" pitchFamily="34" charset="-122"/>
              </a:rPr>
              <a:t>关于个人信息保护的规定</a:t>
            </a:r>
            <a:r>
              <a:rPr lang="zh-CN" altLang="en-US" dirty="0">
                <a:latin typeface="微软雅黑" panose="020B0503020204020204" pitchFamily="34" charset="-122"/>
                <a:ea typeface="微软雅黑" panose="020B0503020204020204" pitchFamily="34" charset="-122"/>
              </a:rPr>
              <a:t>。（</a:t>
            </a:r>
            <a:r>
              <a:rPr lang="zh-CN" altLang="en-US" dirty="0">
                <a:solidFill>
                  <a:srgbClr val="00B0F0"/>
                </a:solidFill>
                <a:latin typeface="微软雅黑" panose="020B0503020204020204" pitchFamily="34" charset="-122"/>
                <a:ea typeface="微软雅黑" panose="020B0503020204020204" pitchFamily="34" charset="-122"/>
              </a:rPr>
              <a:t>参照国际惯例，在个人信息保护方面提出新要求，例如在收集用户信息时须先明示并征得用户同意。还应该尊重现有的相关规定，但目前国内的规定过于分散，有研究表明分布于</a:t>
            </a:r>
            <a:r>
              <a:rPr lang="en-US" altLang="zh-CN" dirty="0">
                <a:solidFill>
                  <a:srgbClr val="00B0F0"/>
                </a:solidFill>
                <a:latin typeface="微软雅黑" panose="020B0503020204020204" pitchFamily="34" charset="-122"/>
                <a:ea typeface="微软雅黑" panose="020B0503020204020204" pitchFamily="34" charset="-122"/>
              </a:rPr>
              <a:t>40</a:t>
            </a:r>
            <a:r>
              <a:rPr lang="zh-CN" altLang="en-US" dirty="0">
                <a:solidFill>
                  <a:srgbClr val="00B0F0"/>
                </a:solidFill>
                <a:latin typeface="微软雅黑" panose="020B0503020204020204" pitchFamily="34" charset="-122"/>
                <a:ea typeface="微软雅黑" panose="020B0503020204020204" pitchFamily="34" charset="-122"/>
              </a:rPr>
              <a:t>多个法律法规中。</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第二十七条 </a:t>
            </a:r>
            <a:r>
              <a:rPr lang="zh-CN" altLang="en-US" dirty="0">
                <a:latin typeface="微软雅黑" panose="020B0503020204020204" pitchFamily="34" charset="-122"/>
                <a:ea typeface="微软雅黑" panose="020B0503020204020204" pitchFamily="34" charset="-122"/>
              </a:rPr>
              <a:t>任何</a:t>
            </a:r>
            <a:r>
              <a:rPr lang="zh-CN" altLang="en-US" dirty="0">
                <a:solidFill>
                  <a:srgbClr val="C00000"/>
                </a:solidFill>
                <a:latin typeface="微软雅黑" panose="020B0503020204020204" pitchFamily="34" charset="-122"/>
                <a:ea typeface="微软雅黑" panose="020B0503020204020204" pitchFamily="34" charset="-122"/>
              </a:rPr>
              <a:t>个人和组织</a:t>
            </a:r>
            <a:r>
              <a:rPr lang="zh-CN" altLang="en-US" dirty="0">
                <a:latin typeface="微软雅黑" panose="020B0503020204020204" pitchFamily="34" charset="-122"/>
                <a:ea typeface="微软雅黑" panose="020B0503020204020204" pitchFamily="34" charset="-122"/>
              </a:rPr>
              <a:t>不得从事</a:t>
            </a:r>
            <a:r>
              <a:rPr lang="zh-CN" altLang="en-US" dirty="0">
                <a:solidFill>
                  <a:srgbClr val="C00000"/>
                </a:solidFill>
                <a:latin typeface="微软雅黑" panose="020B0503020204020204" pitchFamily="34" charset="-122"/>
                <a:ea typeface="微软雅黑" panose="020B0503020204020204" pitchFamily="34" charset="-122"/>
              </a:rPr>
              <a:t>非法侵入</a:t>
            </a:r>
            <a:r>
              <a:rPr lang="zh-CN" altLang="en-US" dirty="0">
                <a:latin typeface="微软雅黑" panose="020B0503020204020204" pitchFamily="34" charset="-122"/>
                <a:ea typeface="微软雅黑" panose="020B0503020204020204" pitchFamily="34" charset="-122"/>
              </a:rPr>
              <a:t>他人网络、</a:t>
            </a:r>
            <a:r>
              <a:rPr lang="zh-CN" altLang="en-US" dirty="0">
                <a:solidFill>
                  <a:srgbClr val="C00000"/>
                </a:solidFill>
                <a:latin typeface="微软雅黑" panose="020B0503020204020204" pitchFamily="34" charset="-122"/>
                <a:ea typeface="微软雅黑" panose="020B0503020204020204" pitchFamily="34" charset="-122"/>
              </a:rPr>
              <a:t>干扰</a:t>
            </a:r>
            <a:r>
              <a:rPr lang="zh-CN" altLang="en-US" dirty="0">
                <a:latin typeface="微软雅黑" panose="020B0503020204020204" pitchFamily="34" charset="-122"/>
                <a:ea typeface="微软雅黑" panose="020B0503020204020204" pitchFamily="34" charset="-122"/>
              </a:rPr>
              <a:t>他人网络</a:t>
            </a:r>
            <a:r>
              <a:rPr lang="zh-CN" altLang="en-US" dirty="0">
                <a:solidFill>
                  <a:srgbClr val="C00000"/>
                </a:solidFill>
                <a:latin typeface="微软雅黑" panose="020B0503020204020204" pitchFamily="34" charset="-122"/>
                <a:ea typeface="微软雅黑" panose="020B0503020204020204" pitchFamily="34" charset="-122"/>
              </a:rPr>
              <a:t>正常功能</a:t>
            </a:r>
            <a:r>
              <a:rPr lang="zh-CN" altLang="en-US" dirty="0">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窃取网络数据</a:t>
            </a:r>
            <a:r>
              <a:rPr lang="zh-CN" altLang="en-US" dirty="0">
                <a:latin typeface="微软雅黑" panose="020B0503020204020204" pitchFamily="34" charset="-122"/>
                <a:ea typeface="微软雅黑" panose="020B0503020204020204" pitchFamily="34" charset="-122"/>
              </a:rPr>
              <a:t>等危害网络安全的活动；不得提供专门用于从事侵入网络、干扰网络正常功能及防护措施、窃取网络数据等危害网络安全活动的</a:t>
            </a:r>
            <a:r>
              <a:rPr lang="zh-CN" altLang="en-US" dirty="0">
                <a:solidFill>
                  <a:srgbClr val="C00000"/>
                </a:solidFill>
                <a:latin typeface="微软雅黑" panose="020B0503020204020204" pitchFamily="34" charset="-122"/>
                <a:ea typeface="微软雅黑" panose="020B0503020204020204" pitchFamily="34" charset="-122"/>
              </a:rPr>
              <a:t>程序</a:t>
            </a:r>
            <a:r>
              <a:rPr lang="zh-CN" altLang="en-US" dirty="0">
                <a:latin typeface="微软雅黑" panose="020B0503020204020204" pitchFamily="34" charset="-122"/>
                <a:ea typeface="微软雅黑" panose="020B0503020204020204" pitchFamily="34" charset="-122"/>
              </a:rPr>
              <a:t>、</a:t>
            </a:r>
            <a:r>
              <a:rPr lang="zh-CN" altLang="en-US" dirty="0">
                <a:solidFill>
                  <a:srgbClr val="C00000"/>
                </a:solidFill>
                <a:latin typeface="微软雅黑" panose="020B0503020204020204" pitchFamily="34" charset="-122"/>
                <a:ea typeface="微软雅黑" panose="020B0503020204020204" pitchFamily="34" charset="-122"/>
              </a:rPr>
              <a:t>工具</a:t>
            </a:r>
            <a:r>
              <a:rPr lang="zh-CN" altLang="en-US" dirty="0">
                <a:latin typeface="微软雅黑" panose="020B0503020204020204" pitchFamily="34" charset="-122"/>
                <a:ea typeface="微软雅黑" panose="020B0503020204020204" pitchFamily="34" charset="-122"/>
              </a:rPr>
              <a:t>；明知他人从事危害网络安全的活动的，不得为其</a:t>
            </a:r>
            <a:r>
              <a:rPr lang="zh-CN" altLang="en-US" dirty="0">
                <a:solidFill>
                  <a:srgbClr val="C00000"/>
                </a:solidFill>
                <a:latin typeface="微软雅黑" panose="020B0503020204020204" pitchFamily="34" charset="-122"/>
                <a:ea typeface="微软雅黑" panose="020B0503020204020204" pitchFamily="34" charset="-122"/>
              </a:rPr>
              <a:t>提供技术支持、广告推广、支付结算</a:t>
            </a:r>
            <a:r>
              <a:rPr lang="zh-CN" altLang="en-US" dirty="0">
                <a:latin typeface="微软雅黑" panose="020B0503020204020204" pitchFamily="34" charset="-122"/>
                <a:ea typeface="微软雅黑" panose="020B0503020204020204" pitchFamily="34" charset="-122"/>
              </a:rPr>
              <a:t>等帮助。（</a:t>
            </a:r>
            <a:r>
              <a:rPr lang="zh-CN" altLang="en-US" dirty="0">
                <a:solidFill>
                  <a:srgbClr val="00B0F0"/>
                </a:solidFill>
                <a:latin typeface="微软雅黑" panose="020B0503020204020204" pitchFamily="34" charset="-122"/>
                <a:ea typeface="微软雅黑" panose="020B0503020204020204" pitchFamily="34" charset="-122"/>
              </a:rPr>
              <a:t>明确了任何社会成员不得进行的活动，以及与这些活动相关的辅助行为也是被禁止的。</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第二十八条 </a:t>
            </a:r>
            <a:r>
              <a:rPr lang="zh-CN" altLang="en-US" dirty="0">
                <a:solidFill>
                  <a:srgbClr val="C00000"/>
                </a:solidFill>
                <a:latin typeface="微软雅黑" panose="020B0503020204020204" pitchFamily="34" charset="-122"/>
                <a:ea typeface="微软雅黑" panose="020B0503020204020204" pitchFamily="34" charset="-122"/>
              </a:rPr>
              <a:t>网络运营者应当为公安机关、国家安全机关</a:t>
            </a:r>
            <a:r>
              <a:rPr lang="zh-CN" altLang="en-US" dirty="0">
                <a:latin typeface="微软雅黑" panose="020B0503020204020204" pitchFamily="34" charset="-122"/>
                <a:ea typeface="微软雅黑" panose="020B0503020204020204" pitchFamily="34" charset="-122"/>
              </a:rPr>
              <a:t>依法维护国家安全和侦查犯罪的活动提供</a:t>
            </a:r>
            <a:r>
              <a:rPr lang="zh-CN" altLang="en-US" dirty="0">
                <a:solidFill>
                  <a:srgbClr val="C00000"/>
                </a:solidFill>
                <a:latin typeface="微软雅黑" panose="020B0503020204020204" pitchFamily="34" charset="-122"/>
                <a:ea typeface="微软雅黑" panose="020B0503020204020204" pitchFamily="34" charset="-122"/>
              </a:rPr>
              <a:t>技术支持和协助</a:t>
            </a:r>
            <a:r>
              <a:rPr lang="zh-CN" altLang="en-US" dirty="0">
                <a:latin typeface="微软雅黑" panose="020B0503020204020204" pitchFamily="34" charset="-122"/>
                <a:ea typeface="微软雅黑" panose="020B0503020204020204" pitchFamily="34" charset="-122"/>
              </a:rPr>
              <a:t>。（</a:t>
            </a:r>
            <a:r>
              <a:rPr lang="zh-CN" altLang="en-US" dirty="0">
                <a:solidFill>
                  <a:srgbClr val="00B0F0"/>
                </a:solidFill>
                <a:latin typeface="微软雅黑" panose="020B0503020204020204" pitchFamily="34" charset="-122"/>
                <a:ea typeface="微软雅黑" panose="020B0503020204020204" pitchFamily="34" charset="-122"/>
              </a:rPr>
              <a:t>明确了网络运营者配合协助强力机关进行相关犯罪调查的义务</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endParaRPr lang="en-US" altLang="zh-CN" dirty="0"/>
          </a:p>
          <a:p>
            <a:endParaRPr lang="en-US" altLang="zh-CN" sz="1200" dirty="0"/>
          </a:p>
        </p:txBody>
      </p:sp>
    </p:spTree>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545328"/>
            <a:ext cx="6696744" cy="646331"/>
          </a:xfrm>
          <a:prstGeom prst="rect">
            <a:avLst/>
          </a:prstGeom>
          <a:effectLst>
            <a:outerShdw blurRad="50800" dist="38100" dir="8100000" algn="tr" rotWithShape="0">
              <a:prstClr val="black">
                <a:alpha val="40000"/>
              </a:prstClr>
            </a:outerShdw>
          </a:effectLst>
        </p:spPr>
        <p:txBody>
          <a:bodyPr wrap="square">
            <a:spAutoFit/>
          </a:bodyPr>
          <a:lstStyle/>
          <a:p>
            <a:r>
              <a:rPr lang="zh-CN" altLang="en-US" sz="3600" dirty="0">
                <a:latin typeface="微软雅黑" panose="020B0503020204020204" pitchFamily="34" charset="-122"/>
                <a:ea typeface="微软雅黑" panose="020B0503020204020204" pitchFamily="34" charset="-122"/>
                <a:sym typeface="时尚中黑简体" panose="01010104010101010101" pitchFamily="2" charset="-122"/>
              </a:rPr>
              <a:t>第三章 网络安全运行</a:t>
            </a:r>
            <a:endParaRPr lang="en-US" altLang="zh-CN" sz="3600" dirty="0">
              <a:latin typeface="微软雅黑" panose="020B0503020204020204" pitchFamily="34" charset="-122"/>
              <a:ea typeface="微软雅黑" panose="020B0503020204020204" pitchFamily="34" charset="-122"/>
              <a:sym typeface="时尚中黑简体" panose="01010104010101010101" pitchFamily="2" charset="-122"/>
            </a:endParaRPr>
          </a:p>
        </p:txBody>
      </p:sp>
      <p:sp>
        <p:nvSpPr>
          <p:cNvPr id="2" name="矩形 1"/>
          <p:cNvSpPr/>
          <p:nvPr/>
        </p:nvSpPr>
        <p:spPr>
          <a:xfrm>
            <a:off x="0" y="1436484"/>
            <a:ext cx="9036496" cy="1323439"/>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第三十七条 </a:t>
            </a:r>
            <a:r>
              <a:rPr lang="zh-CN" altLang="en-US" sz="2000" dirty="0">
                <a:latin typeface="微软雅黑" panose="020B0503020204020204" pitchFamily="34" charset="-122"/>
                <a:ea typeface="微软雅黑" panose="020B0503020204020204" pitchFamily="34" charset="-122"/>
              </a:rPr>
              <a:t>关键信息基础设施的运营者在中华人民共和国境内运营中</a:t>
            </a:r>
            <a:r>
              <a:rPr lang="zh-CN" altLang="en-US" sz="2000" dirty="0">
                <a:solidFill>
                  <a:srgbClr val="C00000"/>
                </a:solidFill>
                <a:latin typeface="微软雅黑" panose="020B0503020204020204" pitchFamily="34" charset="-122"/>
                <a:ea typeface="微软雅黑" panose="020B0503020204020204" pitchFamily="34" charset="-122"/>
              </a:rPr>
              <a:t>收集和产生的个人信息和重要数据</a:t>
            </a:r>
            <a:r>
              <a:rPr lang="zh-CN" altLang="en-US" sz="2000" dirty="0">
                <a:latin typeface="微软雅黑" panose="020B0503020204020204" pitchFamily="34" charset="-122"/>
                <a:ea typeface="微软雅黑" panose="020B0503020204020204" pitchFamily="34" charset="-122"/>
              </a:rPr>
              <a:t>应当在</a:t>
            </a:r>
            <a:r>
              <a:rPr lang="zh-CN" altLang="en-US" sz="2000" dirty="0">
                <a:solidFill>
                  <a:srgbClr val="C00000"/>
                </a:solidFill>
                <a:latin typeface="微软雅黑" panose="020B0503020204020204" pitchFamily="34" charset="-122"/>
                <a:ea typeface="微软雅黑" panose="020B0503020204020204" pitchFamily="34" charset="-122"/>
              </a:rPr>
              <a:t>境内存储</a:t>
            </a:r>
            <a:r>
              <a:rPr lang="zh-CN" altLang="en-US" sz="2000" dirty="0">
                <a:latin typeface="微软雅黑" panose="020B0503020204020204" pitchFamily="34" charset="-122"/>
                <a:ea typeface="微软雅黑" panose="020B0503020204020204" pitchFamily="34" charset="-122"/>
              </a:rPr>
              <a:t>。因业务需要，确需向境外提供的，应当按照国家网信部门会同国务院有关部门制定的办法进行</a:t>
            </a:r>
            <a:r>
              <a:rPr lang="zh-CN" altLang="en-US" sz="2000" dirty="0">
                <a:solidFill>
                  <a:srgbClr val="C00000"/>
                </a:solidFill>
                <a:latin typeface="微软雅黑" panose="020B0503020204020204" pitchFamily="34" charset="-122"/>
                <a:ea typeface="微软雅黑" panose="020B0503020204020204" pitchFamily="34" charset="-122"/>
              </a:rPr>
              <a:t>安全评估</a:t>
            </a:r>
            <a:r>
              <a:rPr lang="zh-CN" altLang="en-US" sz="2000" dirty="0">
                <a:latin typeface="微软雅黑" panose="020B0503020204020204" pitchFamily="34" charset="-122"/>
                <a:ea typeface="微软雅黑" panose="020B0503020204020204" pitchFamily="34" charset="-122"/>
              </a:rPr>
              <a:t>；法律、行政法规另有规定的，依照其规定。</a:t>
            </a:r>
            <a:endParaRPr lang="en-US" altLang="zh-CN" sz="1200" dirty="0"/>
          </a:p>
        </p:txBody>
      </p:sp>
    </p:spTree>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93995"/>
            <a:ext cx="3654648" cy="523220"/>
          </a:xfrm>
          <a:prstGeom prst="rect">
            <a:avLst/>
          </a:prstGeom>
          <a:effectLst>
            <a:outerShdw blurRad="50800" dist="38100" dir="8100000" algn="tr" rotWithShape="0">
              <a:prstClr val="black">
                <a:alpha val="40000"/>
              </a:prstClr>
            </a:outerShdw>
          </a:effectLst>
        </p:spPr>
        <p:txBody>
          <a:bodyPr wrap="square">
            <a:spAutoFit/>
          </a:bodyPr>
          <a:lstStyle/>
          <a:p>
            <a:r>
              <a:rPr lang="zh-CN" altLang="en-US" sz="2800" dirty="0">
                <a:latin typeface="微软雅黑" panose="020B0503020204020204" pitchFamily="34" charset="-122"/>
                <a:ea typeface="微软雅黑" panose="020B0503020204020204" pitchFamily="34" charset="-122"/>
                <a:sym typeface="时尚中黑简体" panose="01010104010101010101" pitchFamily="2" charset="-122"/>
              </a:rPr>
              <a:t>第四章 网络信息安全</a:t>
            </a:r>
            <a:endParaRPr lang="en-US" altLang="zh-CN" sz="2800" dirty="0">
              <a:latin typeface="微软雅黑" panose="020B0503020204020204" pitchFamily="34" charset="-122"/>
              <a:ea typeface="微软雅黑" panose="020B0503020204020204" pitchFamily="34" charset="-122"/>
              <a:sym typeface="时尚中黑简体" panose="01010104010101010101" pitchFamily="2" charset="-122"/>
            </a:endParaRPr>
          </a:p>
        </p:txBody>
      </p:sp>
      <p:sp>
        <p:nvSpPr>
          <p:cNvPr id="2" name="矩形 1"/>
          <p:cNvSpPr/>
          <p:nvPr/>
        </p:nvSpPr>
        <p:spPr>
          <a:xfrm>
            <a:off x="35496" y="629915"/>
            <a:ext cx="9036496" cy="4154984"/>
          </a:xfrm>
          <a:prstGeom prst="rect">
            <a:avLst/>
          </a:prstGeom>
        </p:spPr>
        <p:txBody>
          <a:bodyPr wrap="square">
            <a:spAutoFit/>
          </a:bodyPr>
          <a:lstStyle/>
          <a:p>
            <a:r>
              <a:rPr lang="zh-CN" altLang="en-US" sz="2000" b="1" dirty="0"/>
              <a:t>第四十条 </a:t>
            </a:r>
            <a:r>
              <a:rPr lang="zh-CN" altLang="en-US" sz="2000" dirty="0">
                <a:solidFill>
                  <a:srgbClr val="C00000"/>
                </a:solidFill>
              </a:rPr>
              <a:t>网络运营者</a:t>
            </a:r>
            <a:r>
              <a:rPr lang="zh-CN" altLang="en-US" sz="2000" dirty="0"/>
              <a:t>应当对其收集的</a:t>
            </a:r>
            <a:r>
              <a:rPr lang="zh-CN" altLang="en-US" sz="2000" dirty="0">
                <a:solidFill>
                  <a:srgbClr val="C00000"/>
                </a:solidFill>
              </a:rPr>
              <a:t>用户信息</a:t>
            </a:r>
            <a:r>
              <a:rPr lang="zh-CN" altLang="en-US" sz="2000" dirty="0"/>
              <a:t>严格保密，并建立</a:t>
            </a:r>
            <a:r>
              <a:rPr lang="zh-CN" altLang="en-US" sz="2000" dirty="0">
                <a:solidFill>
                  <a:srgbClr val="C00000"/>
                </a:solidFill>
              </a:rPr>
              <a:t>健全用户信息保护制度</a:t>
            </a:r>
            <a:r>
              <a:rPr lang="zh-CN" altLang="en-US" sz="2000" dirty="0"/>
              <a:t>。（</a:t>
            </a:r>
            <a:r>
              <a:rPr lang="zh-CN" altLang="en-US" sz="2000" dirty="0">
                <a:solidFill>
                  <a:srgbClr val="00B0F0"/>
                </a:solidFill>
                <a:latin typeface="华文楷体" panose="02010600040101010101" pitchFamily="2" charset="-122"/>
                <a:ea typeface="华文楷体" panose="02010600040101010101" pitchFamily="2" charset="-122"/>
              </a:rPr>
              <a:t>健全相关制度的要求</a:t>
            </a:r>
            <a:r>
              <a:rPr lang="zh-CN" altLang="en-US" sz="2000" dirty="0"/>
              <a:t>）</a:t>
            </a:r>
            <a:endParaRPr lang="en-US" altLang="zh-CN" sz="2000" dirty="0"/>
          </a:p>
          <a:p>
            <a:endParaRPr lang="zh-CN" altLang="en-US" sz="1200" dirty="0"/>
          </a:p>
          <a:p>
            <a:r>
              <a:rPr lang="zh-CN" altLang="en-US" sz="2000" b="1" dirty="0">
                <a:solidFill>
                  <a:srgbClr val="FF0000"/>
                </a:solidFill>
              </a:rPr>
              <a:t>第四十一条</a:t>
            </a:r>
            <a:r>
              <a:rPr lang="zh-CN" altLang="en-US" sz="2000" b="1" dirty="0"/>
              <a:t> </a:t>
            </a:r>
            <a:r>
              <a:rPr lang="zh-CN" altLang="en-US" sz="2000" dirty="0">
                <a:solidFill>
                  <a:srgbClr val="C00000"/>
                </a:solidFill>
              </a:rPr>
              <a:t>网络运营者</a:t>
            </a:r>
            <a:r>
              <a:rPr lang="zh-CN" altLang="en-US" sz="2000" dirty="0"/>
              <a:t>收集、使用个人信息，应当遵循合法、正当、必要的原则，公开收集、使用规则，</a:t>
            </a:r>
            <a:r>
              <a:rPr lang="zh-CN" altLang="en-US" sz="2000" dirty="0">
                <a:solidFill>
                  <a:srgbClr val="C00000"/>
                </a:solidFill>
              </a:rPr>
              <a:t>明示收集、使用信息的目的、方式和范围</a:t>
            </a:r>
            <a:r>
              <a:rPr lang="zh-CN" altLang="en-US" sz="2000" dirty="0"/>
              <a:t>，并经被收集者</a:t>
            </a:r>
            <a:r>
              <a:rPr lang="zh-CN" altLang="en-US" sz="2000" dirty="0">
                <a:solidFill>
                  <a:srgbClr val="C00000"/>
                </a:solidFill>
              </a:rPr>
              <a:t>同意</a:t>
            </a:r>
            <a:r>
              <a:rPr lang="zh-CN" altLang="en-US" sz="2000" dirty="0"/>
              <a:t>。（</a:t>
            </a:r>
            <a:r>
              <a:rPr lang="zh-CN" altLang="en-US" sz="2000" dirty="0">
                <a:solidFill>
                  <a:srgbClr val="00B0F0"/>
                </a:solidFill>
                <a:latin typeface="华文楷体" panose="02010600040101010101" pitchFamily="2" charset="-122"/>
                <a:ea typeface="华文楷体" panose="02010600040101010101" pitchFamily="2" charset="-122"/>
              </a:rPr>
              <a:t>明确对收集用户信息行为的具体规范性要求，与第</a:t>
            </a:r>
            <a:r>
              <a:rPr lang="en-US" altLang="zh-CN" sz="2000" dirty="0">
                <a:solidFill>
                  <a:srgbClr val="00B0F0"/>
                </a:solidFill>
                <a:latin typeface="华文楷体" panose="02010600040101010101" pitchFamily="2" charset="-122"/>
                <a:ea typeface="华文楷体" panose="02010600040101010101" pitchFamily="2" charset="-122"/>
              </a:rPr>
              <a:t>22</a:t>
            </a:r>
            <a:r>
              <a:rPr lang="zh-CN" altLang="en-US" sz="2000" dirty="0">
                <a:solidFill>
                  <a:srgbClr val="00B0F0"/>
                </a:solidFill>
                <a:latin typeface="华文楷体" panose="02010600040101010101" pitchFamily="2" charset="-122"/>
                <a:ea typeface="华文楷体" panose="02010600040101010101" pitchFamily="2" charset="-122"/>
              </a:rPr>
              <a:t>条有重复</a:t>
            </a:r>
            <a:r>
              <a:rPr lang="zh-CN" altLang="en-US" sz="2000" dirty="0"/>
              <a:t>）</a:t>
            </a:r>
            <a:endParaRPr lang="zh-CN" altLang="en-US" sz="2000" dirty="0"/>
          </a:p>
          <a:p>
            <a:r>
              <a:rPr lang="zh-CN" altLang="en-US" sz="2000" dirty="0"/>
              <a:t>网络运营者</a:t>
            </a:r>
            <a:r>
              <a:rPr lang="zh-CN" altLang="en-US" sz="2000" dirty="0">
                <a:solidFill>
                  <a:srgbClr val="C00000"/>
                </a:solidFill>
              </a:rPr>
              <a:t>不得收集</a:t>
            </a:r>
            <a:r>
              <a:rPr lang="zh-CN" altLang="en-US" sz="2000" dirty="0"/>
              <a:t>与其提供的</a:t>
            </a:r>
            <a:r>
              <a:rPr lang="zh-CN" altLang="en-US" sz="2000" dirty="0">
                <a:solidFill>
                  <a:srgbClr val="C00000"/>
                </a:solidFill>
              </a:rPr>
              <a:t>服务无关的个人信息</a:t>
            </a:r>
            <a:r>
              <a:rPr lang="zh-CN" altLang="en-US" sz="2000" dirty="0"/>
              <a:t>，不得违反法律、行政法规的规定和双方的约定收集、使用个人信息，并应当依照法律、行政法规的规定和与用户的约定，处理其保存的个人信息。</a:t>
            </a:r>
            <a:endParaRPr lang="en-US" altLang="zh-CN" sz="2000" dirty="0"/>
          </a:p>
          <a:p>
            <a:endParaRPr lang="zh-CN" altLang="en-US" sz="1200" dirty="0"/>
          </a:p>
          <a:p>
            <a:r>
              <a:rPr lang="zh-CN" altLang="en-US" sz="2000" b="1" dirty="0">
                <a:solidFill>
                  <a:srgbClr val="FF0000"/>
                </a:solidFill>
              </a:rPr>
              <a:t>第四十二条</a:t>
            </a:r>
            <a:r>
              <a:rPr lang="zh-CN" altLang="en-US" sz="2000" b="1" dirty="0"/>
              <a:t> </a:t>
            </a:r>
            <a:r>
              <a:rPr lang="zh-CN" altLang="en-US" sz="2000" dirty="0"/>
              <a:t>网络运营者</a:t>
            </a:r>
            <a:r>
              <a:rPr lang="zh-CN" altLang="en-US" sz="2000" dirty="0">
                <a:solidFill>
                  <a:srgbClr val="C00000"/>
                </a:solidFill>
              </a:rPr>
              <a:t>不得泄露、篡改、毁损</a:t>
            </a:r>
            <a:r>
              <a:rPr lang="zh-CN" altLang="en-US" sz="2000" dirty="0"/>
              <a:t>其收集的</a:t>
            </a:r>
            <a:r>
              <a:rPr lang="zh-CN" altLang="en-US" sz="2000" dirty="0">
                <a:solidFill>
                  <a:srgbClr val="C00000"/>
                </a:solidFill>
              </a:rPr>
              <a:t>个人信息</a:t>
            </a:r>
            <a:r>
              <a:rPr lang="zh-CN" altLang="en-US" sz="2000" dirty="0"/>
              <a:t>；未经被收集者同意，不得向他人提供个人信息。但是，经过处理</a:t>
            </a:r>
            <a:r>
              <a:rPr lang="zh-CN" altLang="en-US" sz="2000" dirty="0">
                <a:solidFill>
                  <a:srgbClr val="C00000"/>
                </a:solidFill>
              </a:rPr>
              <a:t>无法识别特定个人</a:t>
            </a:r>
            <a:r>
              <a:rPr lang="zh-CN" altLang="en-US" sz="2000" dirty="0"/>
              <a:t>且不能复原的除外。（</a:t>
            </a:r>
            <a:r>
              <a:rPr lang="zh-CN" altLang="en-US" sz="2000" dirty="0">
                <a:solidFill>
                  <a:srgbClr val="00B0F0"/>
                </a:solidFill>
                <a:latin typeface="华文楷体" panose="02010600040101010101" pitchFamily="2" charset="-122"/>
                <a:ea typeface="华文楷体" panose="02010600040101010101" pitchFamily="2" charset="-122"/>
              </a:rPr>
              <a:t>网络运营者将用户数据提供给第三方使用（科研、经营分析等）时，须进行“匿名化”以保证无法</a:t>
            </a:r>
            <a:r>
              <a:rPr lang="zh-CN" altLang="zh-CN" sz="2000" dirty="0">
                <a:solidFill>
                  <a:srgbClr val="00B0F0"/>
                </a:solidFill>
                <a:latin typeface="华文楷体" panose="02010600040101010101" pitchFamily="2" charset="-122"/>
                <a:ea typeface="华文楷体" panose="02010600040101010101" pitchFamily="2" charset="-122"/>
              </a:rPr>
              <a:t>从数据上判断是某个特定</a:t>
            </a:r>
            <a:r>
              <a:rPr lang="zh-CN" altLang="en-US" sz="2000" dirty="0">
                <a:solidFill>
                  <a:srgbClr val="00B0F0"/>
                </a:solidFill>
                <a:latin typeface="华文楷体" panose="02010600040101010101" pitchFamily="2" charset="-122"/>
                <a:ea typeface="华文楷体" panose="02010600040101010101" pitchFamily="2" charset="-122"/>
              </a:rPr>
              <a:t>个人</a:t>
            </a:r>
            <a:r>
              <a:rPr lang="zh-CN" altLang="en-US" sz="2000" dirty="0"/>
              <a:t>）</a:t>
            </a:r>
            <a:endParaRPr lang="zh-CN" altLang="en-US" sz="2000" dirty="0"/>
          </a:p>
        </p:txBody>
      </p:sp>
    </p:spTree>
  </p:cSld>
  <p:clrMapOvr>
    <a:masterClrMapping/>
  </p:clrMapOvr>
  <p:transition spd="slow" advTm="3000">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2377" y="355456"/>
            <a:ext cx="4211231" cy="461345"/>
          </a:xfrm>
          <a:prstGeom prst="rect">
            <a:avLst/>
          </a:prstGeom>
          <a:noFill/>
        </p:spPr>
        <p:txBody>
          <a:bodyPr wrap="square" rtlCol="0" anchor="t">
            <a:spAutoFit/>
          </a:bodyPr>
          <a:lstStyle/>
          <a:p>
            <a:r>
              <a:rPr lang="zh-CN" altLang="en-US" sz="2400" b="1" dirty="0">
                <a:solidFill>
                  <a:srgbClr val="1F2A66"/>
                </a:solidFill>
              </a:rPr>
              <a:t>典型</a:t>
            </a:r>
            <a:r>
              <a:rPr lang="en-US" altLang="zh-CN" sz="2400" b="1" dirty="0">
                <a:solidFill>
                  <a:srgbClr val="1F2A66"/>
                </a:solidFill>
              </a:rPr>
              <a:t>APT</a:t>
            </a:r>
            <a:r>
              <a:rPr lang="zh-CN" altLang="en-US" sz="2400" b="1" dirty="0">
                <a:solidFill>
                  <a:srgbClr val="1F2A66"/>
                </a:solidFill>
              </a:rPr>
              <a:t>攻击事件统计</a:t>
            </a:r>
            <a:endParaRPr lang="zh-CN" altLang="en-US" sz="2400" b="1" dirty="0">
              <a:solidFill>
                <a:srgbClr val="1F2A66"/>
              </a:solidFill>
            </a:endParaRPr>
          </a:p>
        </p:txBody>
      </p:sp>
      <p:grpSp>
        <p:nvGrpSpPr>
          <p:cNvPr id="28" name="组合 27"/>
          <p:cNvGrpSpPr/>
          <p:nvPr/>
        </p:nvGrpSpPr>
        <p:grpSpPr>
          <a:xfrm>
            <a:off x="390489" y="1470581"/>
            <a:ext cx="8600967" cy="3327214"/>
            <a:chOff x="427560" y="1508887"/>
            <a:chExt cx="8608931" cy="3330294"/>
          </a:xfrm>
        </p:grpSpPr>
        <p:cxnSp>
          <p:nvCxnSpPr>
            <p:cNvPr id="29" name="直接连接符 28"/>
            <p:cNvCxnSpPr/>
            <p:nvPr/>
          </p:nvCxnSpPr>
          <p:spPr>
            <a:xfrm>
              <a:off x="427560" y="3139484"/>
              <a:ext cx="8104880" cy="0"/>
            </a:xfrm>
            <a:prstGeom prst="line">
              <a:avLst/>
            </a:prstGeom>
            <a:solidFill>
              <a:schemeClr val="accent1"/>
            </a:solidFill>
            <a:ln w="50800" cap="flat" cmpd="sng" algn="ctr">
              <a:solidFill>
                <a:srgbClr val="1D2087"/>
              </a:solidFill>
              <a:prstDash val="solid"/>
              <a:round/>
              <a:headEnd type="none" w="med" len="med"/>
              <a:tailEnd type="triangle" w="med" len="med"/>
            </a:ln>
          </p:spPr>
        </p:cxnSp>
        <p:grpSp>
          <p:nvGrpSpPr>
            <p:cNvPr id="30" name="组合 29"/>
            <p:cNvGrpSpPr/>
            <p:nvPr/>
          </p:nvGrpSpPr>
          <p:grpSpPr>
            <a:xfrm>
              <a:off x="539552" y="2211710"/>
              <a:ext cx="578888" cy="996561"/>
              <a:chOff x="824760" y="2211710"/>
              <a:chExt cx="578888" cy="996561"/>
            </a:xfrm>
          </p:grpSpPr>
          <p:grpSp>
            <p:nvGrpSpPr>
              <p:cNvPr id="74" name="组合 73"/>
              <p:cNvGrpSpPr/>
              <p:nvPr/>
            </p:nvGrpSpPr>
            <p:grpSpPr>
              <a:xfrm>
                <a:off x="899592" y="2211710"/>
                <a:ext cx="504056" cy="927774"/>
                <a:chOff x="899592" y="2211710"/>
                <a:chExt cx="504056" cy="927774"/>
              </a:xfrm>
            </p:grpSpPr>
            <p:cxnSp>
              <p:nvCxnSpPr>
                <p:cNvPr id="76" name="直接连接符 75"/>
                <p:cNvCxnSpPr/>
                <p:nvPr/>
              </p:nvCxnSpPr>
              <p:spPr>
                <a:xfrm>
                  <a:off x="899592" y="2211710"/>
                  <a:ext cx="0" cy="927774"/>
                </a:xfrm>
                <a:prstGeom prst="line">
                  <a:avLst/>
                </a:prstGeom>
                <a:ln w="38100" cap="rnd">
                  <a:solidFill>
                    <a:srgbClr val="1D2089"/>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99592" y="2211710"/>
                  <a:ext cx="504056" cy="0"/>
                </a:xfrm>
                <a:prstGeom prst="line">
                  <a:avLst/>
                </a:prstGeom>
                <a:ln w="38100" cap="rnd">
                  <a:solidFill>
                    <a:srgbClr val="1D2089"/>
                  </a:solidFill>
                  <a:round/>
                </a:ln>
              </p:spPr>
              <p:style>
                <a:lnRef idx="1">
                  <a:schemeClr val="accent1"/>
                </a:lnRef>
                <a:fillRef idx="0">
                  <a:schemeClr val="accent1"/>
                </a:fillRef>
                <a:effectRef idx="0">
                  <a:schemeClr val="accent1"/>
                </a:effectRef>
                <a:fontRef idx="minor">
                  <a:schemeClr val="tx1"/>
                </a:fontRef>
              </p:style>
            </p:cxnSp>
          </p:grpSp>
          <p:sp>
            <p:nvSpPr>
              <p:cNvPr id="75" name="椭圆 74"/>
              <p:cNvSpPr/>
              <p:nvPr/>
            </p:nvSpPr>
            <p:spPr>
              <a:xfrm>
                <a:off x="824760" y="3066097"/>
                <a:ext cx="150212" cy="142174"/>
              </a:xfrm>
              <a:prstGeom prst="ellipse">
                <a:avLst/>
              </a:prstGeom>
              <a:solidFill>
                <a:schemeClr val="accent2"/>
              </a:solidFill>
              <a:ln w="9525" cap="flat" cmpd="sng" algn="ctr">
                <a:no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rot="10800000">
              <a:off x="1331640" y="3066097"/>
              <a:ext cx="651444" cy="996561"/>
              <a:chOff x="323528" y="2211710"/>
              <a:chExt cx="651444" cy="996561"/>
            </a:xfrm>
          </p:grpSpPr>
          <p:grpSp>
            <p:nvGrpSpPr>
              <p:cNvPr id="70" name="组合 69"/>
              <p:cNvGrpSpPr/>
              <p:nvPr/>
            </p:nvGrpSpPr>
            <p:grpSpPr>
              <a:xfrm>
                <a:off x="323528" y="2211710"/>
                <a:ext cx="576064" cy="927774"/>
                <a:chOff x="323528" y="2211710"/>
                <a:chExt cx="576064" cy="927774"/>
              </a:xfrm>
            </p:grpSpPr>
            <p:cxnSp>
              <p:nvCxnSpPr>
                <p:cNvPr id="72" name="直接连接符 71"/>
                <p:cNvCxnSpPr/>
                <p:nvPr/>
              </p:nvCxnSpPr>
              <p:spPr>
                <a:xfrm>
                  <a:off x="899592" y="2211710"/>
                  <a:ext cx="0" cy="927774"/>
                </a:xfrm>
                <a:prstGeom prst="line">
                  <a:avLst/>
                </a:prstGeom>
                <a:ln w="38100" cap="rnd">
                  <a:solidFill>
                    <a:srgbClr val="1D2089"/>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10800000">
                  <a:off x="323528" y="2211710"/>
                  <a:ext cx="576064" cy="0"/>
                </a:xfrm>
                <a:prstGeom prst="line">
                  <a:avLst/>
                </a:prstGeom>
                <a:ln w="38100" cap="rnd">
                  <a:solidFill>
                    <a:srgbClr val="1D2089"/>
                  </a:solidFill>
                  <a:round/>
                </a:ln>
              </p:spPr>
              <p:style>
                <a:lnRef idx="1">
                  <a:schemeClr val="accent1"/>
                </a:lnRef>
                <a:fillRef idx="0">
                  <a:schemeClr val="accent1"/>
                </a:fillRef>
                <a:effectRef idx="0">
                  <a:schemeClr val="accent1"/>
                </a:effectRef>
                <a:fontRef idx="minor">
                  <a:schemeClr val="tx1"/>
                </a:fontRef>
              </p:style>
            </p:cxnSp>
          </p:grpSp>
          <p:sp>
            <p:nvSpPr>
              <p:cNvPr id="71" name="椭圆 70"/>
              <p:cNvSpPr/>
              <p:nvPr/>
            </p:nvSpPr>
            <p:spPr>
              <a:xfrm>
                <a:off x="824760" y="3066097"/>
                <a:ext cx="150212" cy="142174"/>
              </a:xfrm>
              <a:prstGeom prst="ellipse">
                <a:avLst/>
              </a:prstGeom>
              <a:solidFill>
                <a:schemeClr val="accent2"/>
              </a:solidFill>
              <a:ln w="9525" cap="flat" cmpd="sng" algn="ctr">
                <a:no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2195736" y="2211710"/>
              <a:ext cx="578888" cy="996561"/>
              <a:chOff x="824760" y="2211710"/>
              <a:chExt cx="578888" cy="996561"/>
            </a:xfrm>
          </p:grpSpPr>
          <p:grpSp>
            <p:nvGrpSpPr>
              <p:cNvPr id="66" name="组合 65"/>
              <p:cNvGrpSpPr/>
              <p:nvPr/>
            </p:nvGrpSpPr>
            <p:grpSpPr>
              <a:xfrm>
                <a:off x="899592" y="2211710"/>
                <a:ext cx="504056" cy="927774"/>
                <a:chOff x="899592" y="2211710"/>
                <a:chExt cx="504056" cy="927774"/>
              </a:xfrm>
            </p:grpSpPr>
            <p:cxnSp>
              <p:nvCxnSpPr>
                <p:cNvPr id="68" name="直接连接符 67"/>
                <p:cNvCxnSpPr/>
                <p:nvPr/>
              </p:nvCxnSpPr>
              <p:spPr>
                <a:xfrm>
                  <a:off x="899592" y="2211710"/>
                  <a:ext cx="0" cy="927774"/>
                </a:xfrm>
                <a:prstGeom prst="line">
                  <a:avLst/>
                </a:prstGeom>
                <a:ln w="38100" cap="rnd">
                  <a:solidFill>
                    <a:srgbClr val="1D2089"/>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99592" y="2211710"/>
                  <a:ext cx="504056" cy="0"/>
                </a:xfrm>
                <a:prstGeom prst="line">
                  <a:avLst/>
                </a:prstGeom>
                <a:ln w="38100" cap="rnd">
                  <a:solidFill>
                    <a:srgbClr val="1D2089"/>
                  </a:solidFill>
                  <a:round/>
                </a:ln>
              </p:spPr>
              <p:style>
                <a:lnRef idx="1">
                  <a:schemeClr val="accent1"/>
                </a:lnRef>
                <a:fillRef idx="0">
                  <a:schemeClr val="accent1"/>
                </a:fillRef>
                <a:effectRef idx="0">
                  <a:schemeClr val="accent1"/>
                </a:effectRef>
                <a:fontRef idx="minor">
                  <a:schemeClr val="tx1"/>
                </a:fontRef>
              </p:style>
            </p:cxnSp>
          </p:grpSp>
          <p:sp>
            <p:nvSpPr>
              <p:cNvPr id="67" name="椭圆 66"/>
              <p:cNvSpPr/>
              <p:nvPr/>
            </p:nvSpPr>
            <p:spPr>
              <a:xfrm>
                <a:off x="824760" y="3066097"/>
                <a:ext cx="150212" cy="142174"/>
              </a:xfrm>
              <a:prstGeom prst="ellipse">
                <a:avLst/>
              </a:prstGeom>
              <a:solidFill>
                <a:schemeClr val="accent2"/>
              </a:solidFill>
              <a:ln w="9525" cap="flat" cmpd="sng" algn="ctr">
                <a:no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3995936" y="2211710"/>
              <a:ext cx="578888" cy="996561"/>
              <a:chOff x="824760" y="2211710"/>
              <a:chExt cx="578888" cy="996561"/>
            </a:xfrm>
          </p:grpSpPr>
          <p:grpSp>
            <p:nvGrpSpPr>
              <p:cNvPr id="62" name="组合 61"/>
              <p:cNvGrpSpPr/>
              <p:nvPr/>
            </p:nvGrpSpPr>
            <p:grpSpPr>
              <a:xfrm>
                <a:off x="899592" y="2211710"/>
                <a:ext cx="504056" cy="927774"/>
                <a:chOff x="899592" y="2211710"/>
                <a:chExt cx="504056" cy="927774"/>
              </a:xfrm>
            </p:grpSpPr>
            <p:cxnSp>
              <p:nvCxnSpPr>
                <p:cNvPr id="64" name="直接连接符 63"/>
                <p:cNvCxnSpPr/>
                <p:nvPr/>
              </p:nvCxnSpPr>
              <p:spPr>
                <a:xfrm>
                  <a:off x="899592" y="2211710"/>
                  <a:ext cx="0" cy="927774"/>
                </a:xfrm>
                <a:prstGeom prst="line">
                  <a:avLst/>
                </a:prstGeom>
                <a:ln w="38100" cap="rnd">
                  <a:solidFill>
                    <a:srgbClr val="1D2089"/>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899592" y="2211710"/>
                  <a:ext cx="504056" cy="0"/>
                </a:xfrm>
                <a:prstGeom prst="line">
                  <a:avLst/>
                </a:prstGeom>
                <a:ln w="38100" cap="rnd">
                  <a:solidFill>
                    <a:srgbClr val="1D2089"/>
                  </a:solidFill>
                  <a:round/>
                </a:ln>
              </p:spPr>
              <p:style>
                <a:lnRef idx="1">
                  <a:schemeClr val="accent1"/>
                </a:lnRef>
                <a:fillRef idx="0">
                  <a:schemeClr val="accent1"/>
                </a:fillRef>
                <a:effectRef idx="0">
                  <a:schemeClr val="accent1"/>
                </a:effectRef>
                <a:fontRef idx="minor">
                  <a:schemeClr val="tx1"/>
                </a:fontRef>
              </p:style>
            </p:cxnSp>
          </p:grpSp>
          <p:sp>
            <p:nvSpPr>
              <p:cNvPr id="63" name="椭圆 62"/>
              <p:cNvSpPr/>
              <p:nvPr/>
            </p:nvSpPr>
            <p:spPr>
              <a:xfrm>
                <a:off x="824760" y="3066097"/>
                <a:ext cx="150212" cy="142174"/>
              </a:xfrm>
              <a:prstGeom prst="ellipse">
                <a:avLst/>
              </a:prstGeom>
              <a:solidFill>
                <a:schemeClr val="accent2"/>
              </a:solidFill>
              <a:ln w="9525" cap="flat" cmpd="sng" algn="ctr">
                <a:no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rot="10800000">
              <a:off x="3072046" y="3066097"/>
              <a:ext cx="651444" cy="996561"/>
              <a:chOff x="323528" y="2211710"/>
              <a:chExt cx="651444" cy="996561"/>
            </a:xfrm>
          </p:grpSpPr>
          <p:grpSp>
            <p:nvGrpSpPr>
              <p:cNvPr id="58" name="组合 57"/>
              <p:cNvGrpSpPr/>
              <p:nvPr/>
            </p:nvGrpSpPr>
            <p:grpSpPr>
              <a:xfrm>
                <a:off x="323528" y="2211710"/>
                <a:ext cx="576064" cy="927774"/>
                <a:chOff x="323528" y="2211710"/>
                <a:chExt cx="576064" cy="927774"/>
              </a:xfrm>
            </p:grpSpPr>
            <p:cxnSp>
              <p:nvCxnSpPr>
                <p:cNvPr id="60" name="直接连接符 59"/>
                <p:cNvCxnSpPr/>
                <p:nvPr/>
              </p:nvCxnSpPr>
              <p:spPr>
                <a:xfrm>
                  <a:off x="899592" y="2211710"/>
                  <a:ext cx="0" cy="927774"/>
                </a:xfrm>
                <a:prstGeom prst="line">
                  <a:avLst/>
                </a:prstGeom>
                <a:ln w="38100" cap="rnd">
                  <a:solidFill>
                    <a:srgbClr val="1D2089"/>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10800000">
                  <a:off x="323528" y="2211710"/>
                  <a:ext cx="576064" cy="0"/>
                </a:xfrm>
                <a:prstGeom prst="line">
                  <a:avLst/>
                </a:prstGeom>
                <a:ln w="38100" cap="rnd">
                  <a:solidFill>
                    <a:srgbClr val="1D2089"/>
                  </a:solidFill>
                  <a:round/>
                </a:ln>
              </p:spPr>
              <p:style>
                <a:lnRef idx="1">
                  <a:schemeClr val="accent1"/>
                </a:lnRef>
                <a:fillRef idx="0">
                  <a:schemeClr val="accent1"/>
                </a:fillRef>
                <a:effectRef idx="0">
                  <a:schemeClr val="accent1"/>
                </a:effectRef>
                <a:fontRef idx="minor">
                  <a:schemeClr val="tx1"/>
                </a:fontRef>
              </p:style>
            </p:cxnSp>
          </p:grpSp>
          <p:sp>
            <p:nvSpPr>
              <p:cNvPr id="59" name="椭圆 58"/>
              <p:cNvSpPr/>
              <p:nvPr/>
            </p:nvSpPr>
            <p:spPr>
              <a:xfrm>
                <a:off x="824760" y="3066097"/>
                <a:ext cx="150212" cy="142174"/>
              </a:xfrm>
              <a:prstGeom prst="ellipse">
                <a:avLst/>
              </a:prstGeom>
              <a:solidFill>
                <a:schemeClr val="accent2"/>
              </a:solidFill>
              <a:ln w="9525" cap="flat" cmpd="sng" algn="ctr">
                <a:no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rot="10800000">
              <a:off x="4932041" y="3066097"/>
              <a:ext cx="651444" cy="996561"/>
              <a:chOff x="323528" y="2211710"/>
              <a:chExt cx="651444" cy="996561"/>
            </a:xfrm>
          </p:grpSpPr>
          <p:grpSp>
            <p:nvGrpSpPr>
              <p:cNvPr id="54" name="组合 53"/>
              <p:cNvGrpSpPr/>
              <p:nvPr/>
            </p:nvGrpSpPr>
            <p:grpSpPr>
              <a:xfrm>
                <a:off x="323528" y="2211710"/>
                <a:ext cx="576064" cy="927774"/>
                <a:chOff x="323528" y="2211710"/>
                <a:chExt cx="576064" cy="927774"/>
              </a:xfrm>
            </p:grpSpPr>
            <p:cxnSp>
              <p:nvCxnSpPr>
                <p:cNvPr id="56" name="直接连接符 55"/>
                <p:cNvCxnSpPr/>
                <p:nvPr/>
              </p:nvCxnSpPr>
              <p:spPr>
                <a:xfrm>
                  <a:off x="899592" y="2211710"/>
                  <a:ext cx="0" cy="927774"/>
                </a:xfrm>
                <a:prstGeom prst="line">
                  <a:avLst/>
                </a:prstGeom>
                <a:ln w="38100" cap="rnd">
                  <a:solidFill>
                    <a:srgbClr val="1D2089"/>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10800000">
                  <a:off x="323528" y="2211710"/>
                  <a:ext cx="576064" cy="0"/>
                </a:xfrm>
                <a:prstGeom prst="line">
                  <a:avLst/>
                </a:prstGeom>
                <a:ln w="38100" cap="rnd">
                  <a:solidFill>
                    <a:srgbClr val="1D2089"/>
                  </a:solidFill>
                  <a:round/>
                </a:ln>
              </p:spPr>
              <p:style>
                <a:lnRef idx="1">
                  <a:schemeClr val="accent1"/>
                </a:lnRef>
                <a:fillRef idx="0">
                  <a:schemeClr val="accent1"/>
                </a:fillRef>
                <a:effectRef idx="0">
                  <a:schemeClr val="accent1"/>
                </a:effectRef>
                <a:fontRef idx="minor">
                  <a:schemeClr val="tx1"/>
                </a:fontRef>
              </p:style>
            </p:cxnSp>
          </p:grpSp>
          <p:sp>
            <p:nvSpPr>
              <p:cNvPr id="55" name="椭圆 54"/>
              <p:cNvSpPr/>
              <p:nvPr/>
            </p:nvSpPr>
            <p:spPr>
              <a:xfrm>
                <a:off x="824760" y="3066097"/>
                <a:ext cx="150212" cy="142174"/>
              </a:xfrm>
              <a:prstGeom prst="ellipse">
                <a:avLst/>
              </a:prstGeom>
              <a:solidFill>
                <a:schemeClr val="accent2"/>
              </a:solidFill>
              <a:ln w="9525" cap="flat" cmpd="sng" algn="ctr">
                <a:no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796136" y="2211710"/>
              <a:ext cx="578888" cy="996561"/>
              <a:chOff x="824760" y="2211710"/>
              <a:chExt cx="578888" cy="996561"/>
            </a:xfrm>
          </p:grpSpPr>
          <p:grpSp>
            <p:nvGrpSpPr>
              <p:cNvPr id="50" name="组合 49"/>
              <p:cNvGrpSpPr/>
              <p:nvPr/>
            </p:nvGrpSpPr>
            <p:grpSpPr>
              <a:xfrm>
                <a:off x="899592" y="2211710"/>
                <a:ext cx="504056" cy="927774"/>
                <a:chOff x="899592" y="2211710"/>
                <a:chExt cx="504056" cy="927774"/>
              </a:xfrm>
            </p:grpSpPr>
            <p:cxnSp>
              <p:nvCxnSpPr>
                <p:cNvPr id="52" name="直接连接符 51"/>
                <p:cNvCxnSpPr/>
                <p:nvPr/>
              </p:nvCxnSpPr>
              <p:spPr>
                <a:xfrm>
                  <a:off x="899592" y="2211710"/>
                  <a:ext cx="0" cy="927774"/>
                </a:xfrm>
                <a:prstGeom prst="line">
                  <a:avLst/>
                </a:prstGeom>
                <a:ln w="38100" cap="rnd">
                  <a:solidFill>
                    <a:srgbClr val="1D2089"/>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899592" y="2211710"/>
                  <a:ext cx="504056" cy="0"/>
                </a:xfrm>
                <a:prstGeom prst="line">
                  <a:avLst/>
                </a:prstGeom>
                <a:ln w="38100" cap="rnd">
                  <a:solidFill>
                    <a:srgbClr val="1D2089"/>
                  </a:solidFill>
                  <a:round/>
                </a:ln>
              </p:spPr>
              <p:style>
                <a:lnRef idx="1">
                  <a:schemeClr val="accent1"/>
                </a:lnRef>
                <a:fillRef idx="0">
                  <a:schemeClr val="accent1"/>
                </a:fillRef>
                <a:effectRef idx="0">
                  <a:schemeClr val="accent1"/>
                </a:effectRef>
                <a:fontRef idx="minor">
                  <a:schemeClr val="tx1"/>
                </a:fontRef>
              </p:style>
            </p:cxnSp>
          </p:grpSp>
          <p:sp>
            <p:nvSpPr>
              <p:cNvPr id="51" name="椭圆 50"/>
              <p:cNvSpPr/>
              <p:nvPr/>
            </p:nvSpPr>
            <p:spPr>
              <a:xfrm>
                <a:off x="824760" y="3066097"/>
                <a:ext cx="150212" cy="142174"/>
              </a:xfrm>
              <a:prstGeom prst="ellipse">
                <a:avLst/>
              </a:prstGeom>
              <a:solidFill>
                <a:schemeClr val="accent2"/>
              </a:solidFill>
              <a:ln w="9525" cap="flat" cmpd="sng" algn="ctr">
                <a:no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7" name="文本框 36"/>
            <p:cNvSpPr txBox="1"/>
            <p:nvPr/>
          </p:nvSpPr>
          <p:spPr>
            <a:xfrm>
              <a:off x="614384" y="1508887"/>
              <a:ext cx="1273050" cy="687875"/>
            </a:xfrm>
            <a:prstGeom prst="rect">
              <a:avLst/>
            </a:prstGeom>
            <a:noFill/>
            <a:ln w="38100" cmpd="sng">
              <a:noFill/>
              <a:prstDash val="solid"/>
            </a:ln>
          </p:spPr>
          <p:txBody>
            <a:bodyPr wrap="square" rtlCol="0">
              <a:spAutoFit/>
            </a:bodyPr>
            <a:lstStyle/>
            <a:p>
              <a:pPr>
                <a:lnSpc>
                  <a:spcPct val="110000"/>
                </a:lnSpc>
              </a:pP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2009</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12</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Google</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“极光行动”</a:t>
              </a: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8" name="文本框 37"/>
            <p:cNvSpPr txBox="1"/>
            <p:nvPr/>
          </p:nvSpPr>
          <p:spPr>
            <a:xfrm>
              <a:off x="1331640" y="4151306"/>
              <a:ext cx="1273050" cy="687875"/>
            </a:xfrm>
            <a:prstGeom prst="rect">
              <a:avLst/>
            </a:prstGeom>
            <a:noFill/>
            <a:ln w="38100" cmpd="sng">
              <a:noFill/>
              <a:prstDash val="solid"/>
            </a:ln>
          </p:spPr>
          <p:txBody>
            <a:bodyPr wrap="square" rtlCol="0">
              <a:spAutoFit/>
            </a:bodyPr>
            <a:lstStyle/>
            <a:p>
              <a:pPr>
                <a:lnSpc>
                  <a:spcPct val="110000"/>
                </a:lnSpc>
              </a:pP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2010</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伊朗核电站</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Stuxnet</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9" name="文本框 38"/>
            <p:cNvSpPr txBox="1"/>
            <p:nvPr/>
          </p:nvSpPr>
          <p:spPr>
            <a:xfrm>
              <a:off x="4070768" y="1508887"/>
              <a:ext cx="1518351" cy="687875"/>
            </a:xfrm>
            <a:prstGeom prst="rect">
              <a:avLst/>
            </a:prstGeom>
            <a:noFill/>
            <a:ln w="38100" cmpd="sng">
              <a:noFill/>
              <a:prstDash val="solid"/>
            </a:ln>
          </p:spPr>
          <p:txBody>
            <a:bodyPr wrap="square" rtlCol="0">
              <a:spAutoFit/>
            </a:bodyPr>
            <a:lstStyle/>
            <a:p>
              <a:pPr>
                <a:lnSpc>
                  <a:spcPct val="110000"/>
                </a:lnSpc>
              </a:pP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2013</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韩国银行和媒体</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内网瘫痪</a:t>
              </a: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0" name="文本框 39"/>
            <p:cNvSpPr txBox="1"/>
            <p:nvPr/>
          </p:nvSpPr>
          <p:spPr>
            <a:xfrm>
              <a:off x="3059832" y="4138345"/>
              <a:ext cx="1273050" cy="687875"/>
            </a:xfrm>
            <a:prstGeom prst="rect">
              <a:avLst/>
            </a:prstGeom>
            <a:noFill/>
            <a:ln w="38100" cmpd="sng">
              <a:noFill/>
              <a:prstDash val="solid"/>
            </a:ln>
          </p:spPr>
          <p:txBody>
            <a:bodyPr wrap="square" rtlCol="0">
              <a:spAutoFit/>
            </a:bodyPr>
            <a:lstStyle/>
            <a:p>
              <a:pPr>
                <a:lnSpc>
                  <a:spcPct val="110000"/>
                </a:lnSpc>
              </a:pP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2012</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伊朗石油行业</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Flame</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文本框 40"/>
            <p:cNvSpPr txBox="1"/>
            <p:nvPr/>
          </p:nvSpPr>
          <p:spPr>
            <a:xfrm>
              <a:off x="2265867" y="1508888"/>
              <a:ext cx="1518351" cy="687875"/>
            </a:xfrm>
            <a:prstGeom prst="rect">
              <a:avLst/>
            </a:prstGeom>
            <a:noFill/>
            <a:ln w="38100" cmpd="sng">
              <a:noFill/>
              <a:prstDash val="solid"/>
            </a:ln>
          </p:spPr>
          <p:txBody>
            <a:bodyPr wrap="square" rtlCol="0">
              <a:spAutoFit/>
            </a:bodyPr>
            <a:lstStyle/>
            <a:p>
              <a:pPr>
                <a:lnSpc>
                  <a:spcPct val="110000"/>
                </a:lnSpc>
              </a:pP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2011</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72</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个组织和公司</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“暗鼠行动”</a:t>
              </a: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2" name="文本框 41"/>
            <p:cNvSpPr txBox="1"/>
            <p:nvPr/>
          </p:nvSpPr>
          <p:spPr>
            <a:xfrm>
              <a:off x="4932041" y="4104890"/>
              <a:ext cx="1273050" cy="687875"/>
            </a:xfrm>
            <a:prstGeom prst="rect">
              <a:avLst/>
            </a:prstGeom>
            <a:noFill/>
            <a:ln w="38100" cmpd="sng">
              <a:noFill/>
              <a:prstDash val="solid"/>
            </a:ln>
          </p:spPr>
          <p:txBody>
            <a:bodyPr wrap="square" rtlCol="0">
              <a:spAutoFit/>
            </a:bodyPr>
            <a:lstStyle/>
            <a:p>
              <a:pPr>
                <a:lnSpc>
                  <a:spcPct val="110000"/>
                </a:lnSpc>
              </a:pP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2015</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年平安夜</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乌克兰电网</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Killdisk</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3" name="文本框 42"/>
            <p:cNvSpPr txBox="1"/>
            <p:nvPr/>
          </p:nvSpPr>
          <p:spPr>
            <a:xfrm>
              <a:off x="5796135" y="1521849"/>
              <a:ext cx="3096337" cy="687875"/>
            </a:xfrm>
            <a:prstGeom prst="rect">
              <a:avLst/>
            </a:prstGeom>
            <a:noFill/>
            <a:ln w="38100" cmpd="sng">
              <a:noFill/>
              <a:prstDash val="solid"/>
            </a:ln>
          </p:spPr>
          <p:txBody>
            <a:bodyPr wrap="square" rtlCol="0">
              <a:spAutoFit/>
            </a:bodyPr>
            <a:lstStyle/>
            <a:p>
              <a:pPr>
                <a:lnSpc>
                  <a:spcPct val="110000"/>
                </a:lnSpc>
              </a:pP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中国等国的科研院所、军事院校、外交官员“丰收行动”</a:t>
              </a: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4" name="组合 43"/>
            <p:cNvGrpSpPr/>
            <p:nvPr/>
          </p:nvGrpSpPr>
          <p:grpSpPr>
            <a:xfrm rot="10800000">
              <a:off x="6635321" y="3078219"/>
              <a:ext cx="651444" cy="996561"/>
              <a:chOff x="323528" y="2211710"/>
              <a:chExt cx="651444" cy="996561"/>
            </a:xfrm>
          </p:grpSpPr>
          <p:grpSp>
            <p:nvGrpSpPr>
              <p:cNvPr id="46" name="组合 45"/>
              <p:cNvGrpSpPr/>
              <p:nvPr/>
            </p:nvGrpSpPr>
            <p:grpSpPr>
              <a:xfrm>
                <a:off x="323528" y="2211710"/>
                <a:ext cx="576064" cy="927774"/>
                <a:chOff x="323528" y="2211710"/>
                <a:chExt cx="576064" cy="927774"/>
              </a:xfrm>
            </p:grpSpPr>
            <p:cxnSp>
              <p:nvCxnSpPr>
                <p:cNvPr id="48" name="直接连接符 47"/>
                <p:cNvCxnSpPr/>
                <p:nvPr/>
              </p:nvCxnSpPr>
              <p:spPr>
                <a:xfrm>
                  <a:off x="899592" y="2211710"/>
                  <a:ext cx="0" cy="927774"/>
                </a:xfrm>
                <a:prstGeom prst="line">
                  <a:avLst/>
                </a:prstGeom>
                <a:ln w="38100" cap="rnd">
                  <a:solidFill>
                    <a:srgbClr val="1D2089"/>
                  </a:solidFill>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10800000">
                  <a:off x="323528" y="2211710"/>
                  <a:ext cx="576064" cy="0"/>
                </a:xfrm>
                <a:prstGeom prst="line">
                  <a:avLst/>
                </a:prstGeom>
                <a:ln w="38100" cap="rnd">
                  <a:solidFill>
                    <a:srgbClr val="1D2089"/>
                  </a:solidFill>
                  <a:round/>
                </a:ln>
              </p:spPr>
              <p:style>
                <a:lnRef idx="1">
                  <a:schemeClr val="accent1"/>
                </a:lnRef>
                <a:fillRef idx="0">
                  <a:schemeClr val="accent1"/>
                </a:fillRef>
                <a:effectRef idx="0">
                  <a:schemeClr val="accent1"/>
                </a:effectRef>
                <a:fontRef idx="minor">
                  <a:schemeClr val="tx1"/>
                </a:fontRef>
              </p:style>
            </p:cxnSp>
          </p:grpSp>
          <p:sp>
            <p:nvSpPr>
              <p:cNvPr id="47" name="椭圆 46"/>
              <p:cNvSpPr/>
              <p:nvPr/>
            </p:nvSpPr>
            <p:spPr>
              <a:xfrm>
                <a:off x="824760" y="3066097"/>
                <a:ext cx="150212" cy="142174"/>
              </a:xfrm>
              <a:prstGeom prst="ellipse">
                <a:avLst/>
              </a:prstGeom>
              <a:solidFill>
                <a:schemeClr val="accent2"/>
              </a:solidFill>
              <a:ln w="9525" cap="flat" cmpd="sng" algn="ctr">
                <a:noFill/>
                <a:prstDash val="solid"/>
                <a:round/>
                <a:headEnd type="none" w="med" len="med"/>
                <a:tailEnd type="none" w="med" len="med"/>
              </a:ln>
            </p:spPr>
            <p:txBody>
              <a:bodyPr vert="horz" wrap="square" lIns="91355" tIns="45678" rIns="91355" bIns="45678" numCol="1" anchor="t" anchorCtr="0" compatLnSpc="1"/>
              <a:lstStyle/>
              <a:p>
                <a:pPr defTabSz="913130" fontAlgn="base">
                  <a:spcBef>
                    <a:spcPct val="0"/>
                  </a:spcBef>
                  <a:spcAft>
                    <a:spcPct val="0"/>
                  </a:spcAft>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5" name="文本框 44"/>
            <p:cNvSpPr txBox="1"/>
            <p:nvPr/>
          </p:nvSpPr>
          <p:spPr>
            <a:xfrm>
              <a:off x="6635320" y="4117012"/>
              <a:ext cx="2401171" cy="687875"/>
            </a:xfrm>
            <a:prstGeom prst="rect">
              <a:avLst/>
            </a:prstGeom>
            <a:noFill/>
            <a:ln w="38100" cmpd="sng">
              <a:noFill/>
              <a:prstDash val="solid"/>
            </a:ln>
          </p:spPr>
          <p:txBody>
            <a:bodyPr wrap="square" rtlCol="0">
              <a:spAutoFit/>
            </a:bodyPr>
            <a:lstStyle/>
            <a:p>
              <a:pPr>
                <a:lnSpc>
                  <a:spcPct val="110000"/>
                </a:lnSpc>
              </a:pP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2016</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中国等国某部委、大型能源央企</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1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蔓灵花组织</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curtains"/>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386095"/>
            <a:ext cx="6696744" cy="523220"/>
          </a:xfrm>
          <a:prstGeom prst="rect">
            <a:avLst/>
          </a:prstGeom>
          <a:effectLst>
            <a:outerShdw blurRad="50800" dist="38100" dir="8100000" algn="tr" rotWithShape="0">
              <a:prstClr val="black">
                <a:alpha val="40000"/>
              </a:prstClr>
            </a:outerShdw>
          </a:effectLst>
        </p:spPr>
        <p:txBody>
          <a:bodyPr wrap="square">
            <a:spAutoFit/>
          </a:bodyPr>
          <a:lstStyle/>
          <a:p>
            <a:r>
              <a:rPr lang="zh-CN" altLang="en-US" sz="2800" dirty="0">
                <a:latin typeface="微软雅黑" panose="020B0503020204020204" pitchFamily="34" charset="-122"/>
                <a:ea typeface="微软雅黑" panose="020B0503020204020204" pitchFamily="34" charset="-122"/>
                <a:sym typeface="时尚中黑简体" panose="01010104010101010101" pitchFamily="2" charset="-122"/>
              </a:rPr>
              <a:t>第四章 网络信息安全</a:t>
            </a:r>
            <a:endParaRPr lang="en-US" altLang="zh-CN" sz="2800" dirty="0">
              <a:latin typeface="微软雅黑" panose="020B0503020204020204" pitchFamily="34" charset="-122"/>
              <a:ea typeface="微软雅黑" panose="020B0503020204020204" pitchFamily="34" charset="-122"/>
              <a:sym typeface="时尚中黑简体" panose="01010104010101010101" pitchFamily="2" charset="-122"/>
            </a:endParaRPr>
          </a:p>
        </p:txBody>
      </p:sp>
      <p:sp>
        <p:nvSpPr>
          <p:cNvPr id="2" name="矩形 1"/>
          <p:cNvSpPr/>
          <p:nvPr/>
        </p:nvSpPr>
        <p:spPr>
          <a:xfrm>
            <a:off x="35496" y="1201415"/>
            <a:ext cx="9108504" cy="3046988"/>
          </a:xfrm>
          <a:prstGeom prst="rect">
            <a:avLst/>
          </a:prstGeom>
        </p:spPr>
        <p:txBody>
          <a:bodyPr wrap="square">
            <a:spAutoFit/>
          </a:bodyPr>
          <a:lstStyle/>
          <a:p>
            <a:r>
              <a:rPr lang="zh-CN" altLang="en-US" sz="2000" dirty="0"/>
              <a:t>网络运营者应当采取</a:t>
            </a:r>
            <a:r>
              <a:rPr lang="zh-CN" altLang="en-US" sz="2000" dirty="0">
                <a:solidFill>
                  <a:srgbClr val="C00000"/>
                </a:solidFill>
              </a:rPr>
              <a:t>技术措施</a:t>
            </a:r>
            <a:r>
              <a:rPr lang="zh-CN" altLang="en-US" sz="2000" dirty="0"/>
              <a:t>和其他必要措施，</a:t>
            </a:r>
            <a:r>
              <a:rPr lang="zh-CN" altLang="en-US" sz="2000" dirty="0">
                <a:solidFill>
                  <a:srgbClr val="C00000"/>
                </a:solidFill>
              </a:rPr>
              <a:t>确保其收集的个人信息安全</a:t>
            </a:r>
            <a:r>
              <a:rPr lang="zh-CN" altLang="en-US" sz="2000" dirty="0"/>
              <a:t>，防止信息泄露、毁损、丢失。在发生或者可能发生个人信息泄露、毁损、丢失的情况时，应当</a:t>
            </a:r>
            <a:r>
              <a:rPr lang="zh-CN" altLang="en-US" sz="2000" dirty="0">
                <a:solidFill>
                  <a:srgbClr val="C00000"/>
                </a:solidFill>
              </a:rPr>
              <a:t>立即</a:t>
            </a:r>
            <a:r>
              <a:rPr lang="zh-CN" altLang="en-US" sz="2000" dirty="0"/>
              <a:t>采取</a:t>
            </a:r>
            <a:r>
              <a:rPr lang="zh-CN" altLang="en-US" sz="2000" dirty="0">
                <a:solidFill>
                  <a:srgbClr val="C00000"/>
                </a:solidFill>
              </a:rPr>
              <a:t>补救</a:t>
            </a:r>
            <a:r>
              <a:rPr lang="zh-CN" altLang="en-US" sz="2000" dirty="0"/>
              <a:t>措施，按照规定</a:t>
            </a:r>
            <a:r>
              <a:rPr lang="zh-CN" altLang="en-US" sz="2000" dirty="0">
                <a:solidFill>
                  <a:srgbClr val="C00000"/>
                </a:solidFill>
              </a:rPr>
              <a:t>及时告知用户</a:t>
            </a:r>
            <a:r>
              <a:rPr lang="zh-CN" altLang="en-US" sz="2000" dirty="0"/>
              <a:t>并向有关</a:t>
            </a:r>
            <a:r>
              <a:rPr lang="zh-CN" altLang="en-US" sz="2000" dirty="0">
                <a:solidFill>
                  <a:srgbClr val="C00000"/>
                </a:solidFill>
              </a:rPr>
              <a:t>主管部门</a:t>
            </a:r>
            <a:r>
              <a:rPr lang="zh-CN" altLang="en-US" sz="2000" dirty="0"/>
              <a:t>报告。</a:t>
            </a:r>
            <a:endParaRPr lang="en-US" altLang="zh-CN" sz="2000" dirty="0"/>
          </a:p>
          <a:p>
            <a:endParaRPr lang="zh-CN" altLang="en-US" sz="1200" dirty="0"/>
          </a:p>
          <a:p>
            <a:r>
              <a:rPr lang="zh-CN" altLang="en-US" sz="2000" b="1" dirty="0"/>
              <a:t>第四十三条 </a:t>
            </a:r>
            <a:r>
              <a:rPr lang="zh-CN" altLang="en-US" sz="2000" dirty="0"/>
              <a:t>个人发现网络运营者违反法律、行政法规的规定或者双方的约定收集、使用其个人信息的，</a:t>
            </a:r>
            <a:r>
              <a:rPr lang="zh-CN" altLang="en-US" sz="2000" dirty="0">
                <a:solidFill>
                  <a:srgbClr val="C00000"/>
                </a:solidFill>
              </a:rPr>
              <a:t>有权要求</a:t>
            </a:r>
            <a:r>
              <a:rPr lang="zh-CN" altLang="en-US" sz="2000" dirty="0"/>
              <a:t>网络运营者</a:t>
            </a:r>
            <a:r>
              <a:rPr lang="zh-CN" altLang="en-US" sz="2000" dirty="0">
                <a:solidFill>
                  <a:srgbClr val="C00000"/>
                </a:solidFill>
              </a:rPr>
              <a:t>删除其个人信息</a:t>
            </a:r>
            <a:r>
              <a:rPr lang="zh-CN" altLang="en-US" sz="2000" dirty="0"/>
              <a:t>；</a:t>
            </a:r>
            <a:endParaRPr lang="zh-CN" altLang="en-US" sz="2000" dirty="0"/>
          </a:p>
          <a:p>
            <a:r>
              <a:rPr lang="zh-CN" altLang="en-US" sz="2000" dirty="0"/>
              <a:t>发现网络运营者收集、存储的其</a:t>
            </a:r>
            <a:r>
              <a:rPr lang="zh-CN" altLang="en-US" sz="2000" dirty="0">
                <a:solidFill>
                  <a:srgbClr val="C00000"/>
                </a:solidFill>
              </a:rPr>
              <a:t>个人信息有错误</a:t>
            </a:r>
            <a:r>
              <a:rPr lang="zh-CN" altLang="en-US" sz="2000" dirty="0"/>
              <a:t>的，</a:t>
            </a:r>
            <a:r>
              <a:rPr lang="zh-CN" altLang="en-US" sz="2000" dirty="0">
                <a:solidFill>
                  <a:srgbClr val="C00000"/>
                </a:solidFill>
              </a:rPr>
              <a:t>有权要求</a:t>
            </a:r>
            <a:r>
              <a:rPr lang="zh-CN" altLang="en-US" sz="2000" dirty="0"/>
              <a:t>网络运营者</a:t>
            </a:r>
            <a:r>
              <a:rPr lang="zh-CN" altLang="en-US" sz="2000" dirty="0">
                <a:solidFill>
                  <a:srgbClr val="C00000"/>
                </a:solidFill>
              </a:rPr>
              <a:t>予以更正</a:t>
            </a:r>
            <a:r>
              <a:rPr lang="zh-CN" altLang="en-US" sz="2000" dirty="0"/>
              <a:t>。网络运营者应当采取措施予以删除或者更正。（</a:t>
            </a:r>
            <a:r>
              <a:rPr lang="zh-CN" altLang="en-US" sz="2000" dirty="0">
                <a:solidFill>
                  <a:srgbClr val="00B0F0"/>
                </a:solidFill>
                <a:latin typeface="华文楷体" panose="02010600040101010101" pitchFamily="2" charset="-122"/>
                <a:ea typeface="华文楷体" panose="02010600040101010101" pitchFamily="2" charset="-122"/>
              </a:rPr>
              <a:t>国外的相关法规规定了</a:t>
            </a:r>
            <a:r>
              <a:rPr lang="zh-CN" altLang="zh-CN" sz="2000" dirty="0">
                <a:solidFill>
                  <a:srgbClr val="00B0F0"/>
                </a:solidFill>
                <a:latin typeface="华文楷体" panose="02010600040101010101" pitchFamily="2" charset="-122"/>
                <a:ea typeface="华文楷体" panose="02010600040101010101" pitchFamily="2" charset="-122"/>
              </a:rPr>
              <a:t>用户</a:t>
            </a:r>
            <a:r>
              <a:rPr lang="zh-CN" altLang="en-US" sz="2000" dirty="0">
                <a:solidFill>
                  <a:srgbClr val="00B0F0"/>
                </a:solidFill>
                <a:latin typeface="华文楷体" panose="02010600040101010101" pitchFamily="2" charset="-122"/>
                <a:ea typeface="华文楷体" panose="02010600040101010101" pitchFamily="2" charset="-122"/>
              </a:rPr>
              <a:t>对个人</a:t>
            </a:r>
            <a:r>
              <a:rPr lang="zh-CN" altLang="zh-CN" sz="2000" dirty="0">
                <a:solidFill>
                  <a:srgbClr val="00B0F0"/>
                </a:solidFill>
                <a:latin typeface="华文楷体" panose="02010600040101010101" pitchFamily="2" charset="-122"/>
                <a:ea typeface="华文楷体" panose="02010600040101010101" pitchFamily="2" charset="-122"/>
              </a:rPr>
              <a:t>数据</a:t>
            </a:r>
            <a:r>
              <a:rPr lang="zh-CN" altLang="en-US" sz="2000" dirty="0">
                <a:solidFill>
                  <a:srgbClr val="00B0F0"/>
                </a:solidFill>
                <a:latin typeface="华文楷体" panose="02010600040101010101" pitchFamily="2" charset="-122"/>
                <a:ea typeface="华文楷体" panose="02010600040101010101" pitchFamily="2" charset="-122"/>
              </a:rPr>
              <a:t>具有</a:t>
            </a:r>
            <a:r>
              <a:rPr lang="zh-CN" altLang="zh-CN" sz="2000" dirty="0">
                <a:solidFill>
                  <a:srgbClr val="00B0F0"/>
                </a:solidFill>
                <a:latin typeface="华文楷体" panose="02010600040101010101" pitchFamily="2" charset="-122"/>
                <a:ea typeface="华文楷体" panose="02010600040101010101" pitchFamily="2" charset="-122"/>
              </a:rPr>
              <a:t>可携带权、</a:t>
            </a:r>
            <a:r>
              <a:rPr lang="zh-CN" altLang="zh-CN" sz="2000" b="1" dirty="0">
                <a:solidFill>
                  <a:srgbClr val="00B0F0"/>
                </a:solidFill>
                <a:latin typeface="华文楷体" panose="02010600040101010101" pitchFamily="2" charset="-122"/>
                <a:ea typeface="华文楷体" panose="02010600040101010101" pitchFamily="2" charset="-122"/>
              </a:rPr>
              <a:t>数据被遗忘权</a:t>
            </a:r>
            <a:r>
              <a:rPr lang="zh-CN" altLang="zh-CN" sz="2000" dirty="0">
                <a:solidFill>
                  <a:srgbClr val="00B0F0"/>
                </a:solidFill>
                <a:latin typeface="华文楷体" panose="02010600040101010101" pitchFamily="2" charset="-122"/>
                <a:ea typeface="华文楷体" panose="02010600040101010101" pitchFamily="2" charset="-122"/>
              </a:rPr>
              <a:t>和数据知情权</a:t>
            </a:r>
            <a:r>
              <a:rPr lang="zh-CN" altLang="en-US" sz="2000" dirty="0">
                <a:solidFill>
                  <a:srgbClr val="00B0F0"/>
                </a:solidFill>
                <a:latin typeface="华文楷体" panose="02010600040101010101" pitchFamily="2" charset="-122"/>
                <a:ea typeface="华文楷体" panose="02010600040101010101" pitchFamily="2" charset="-122"/>
              </a:rPr>
              <a:t>，此处明确个人的前两项权利</a:t>
            </a:r>
            <a:r>
              <a:rPr lang="zh-CN" altLang="en-US" sz="2000" dirty="0"/>
              <a:t>）</a:t>
            </a:r>
            <a:endParaRPr lang="en-US" altLang="zh-CN" sz="2000" dirty="0"/>
          </a:p>
        </p:txBody>
      </p:sp>
    </p:spTree>
  </p:cSld>
  <p:clrMapOvr>
    <a:masterClrMapping/>
  </p:clrMapOvr>
  <p:transition spd="slow" advTm="3000">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61687"/>
            <a:ext cx="3537396" cy="523220"/>
          </a:xfrm>
          <a:prstGeom prst="rect">
            <a:avLst/>
          </a:prstGeom>
          <a:effectLst>
            <a:outerShdw blurRad="50800" dist="38100" dir="8100000" algn="tr" rotWithShape="0">
              <a:prstClr val="black">
                <a:alpha val="40000"/>
              </a:prstClr>
            </a:outerShdw>
          </a:effectLst>
        </p:spPr>
        <p:txBody>
          <a:bodyPr wrap="square">
            <a:spAutoFit/>
          </a:bodyPr>
          <a:lstStyle/>
          <a:p>
            <a:r>
              <a:rPr lang="zh-CN" altLang="en-US" sz="2800" dirty="0">
                <a:latin typeface="微软雅黑" panose="020B0503020204020204" pitchFamily="34" charset="-122"/>
                <a:ea typeface="微软雅黑" panose="020B0503020204020204" pitchFamily="34" charset="-122"/>
                <a:sym typeface="时尚中黑简体" panose="01010104010101010101" pitchFamily="2" charset="-122"/>
              </a:rPr>
              <a:t>第四章 网络信息安全</a:t>
            </a:r>
            <a:endParaRPr lang="en-US" altLang="zh-CN" sz="2800" dirty="0">
              <a:latin typeface="微软雅黑" panose="020B0503020204020204" pitchFamily="34" charset="-122"/>
              <a:ea typeface="微软雅黑" panose="020B0503020204020204" pitchFamily="34" charset="-122"/>
              <a:sym typeface="时尚中黑简体" panose="01010104010101010101" pitchFamily="2" charset="-122"/>
            </a:endParaRPr>
          </a:p>
        </p:txBody>
      </p:sp>
      <p:sp>
        <p:nvSpPr>
          <p:cNvPr id="2" name="矩形 1"/>
          <p:cNvSpPr/>
          <p:nvPr/>
        </p:nvSpPr>
        <p:spPr>
          <a:xfrm>
            <a:off x="35496" y="888107"/>
            <a:ext cx="9108504" cy="3539430"/>
          </a:xfrm>
          <a:prstGeom prst="rect">
            <a:avLst/>
          </a:prstGeom>
        </p:spPr>
        <p:txBody>
          <a:bodyPr wrap="square">
            <a:spAutoFit/>
          </a:bodyPr>
          <a:lstStyle/>
          <a:p>
            <a:endParaRPr lang="en-US" altLang="zh-CN" sz="1200" dirty="0"/>
          </a:p>
          <a:p>
            <a:r>
              <a:rPr lang="zh-CN" altLang="en-US" sz="2000" b="1" dirty="0"/>
              <a:t>第四十六条 </a:t>
            </a:r>
            <a:r>
              <a:rPr lang="zh-CN" altLang="en-US" sz="2000" dirty="0"/>
              <a:t>任何</a:t>
            </a:r>
            <a:r>
              <a:rPr lang="zh-CN" altLang="en-US" sz="2000" dirty="0">
                <a:solidFill>
                  <a:srgbClr val="C00000"/>
                </a:solidFill>
              </a:rPr>
              <a:t>个人和组织</a:t>
            </a:r>
            <a:r>
              <a:rPr lang="zh-CN" altLang="en-US" sz="2000" dirty="0"/>
              <a:t>应当对其使用网络的行为负责，不得设立用于实施诈骗，传授犯罪方法，制作或者销售违禁物品、管制物品等违法犯罪活动的网站、通讯群组，不得</a:t>
            </a:r>
            <a:r>
              <a:rPr lang="zh-CN" altLang="en-US" sz="2000" dirty="0">
                <a:solidFill>
                  <a:srgbClr val="C00000"/>
                </a:solidFill>
              </a:rPr>
              <a:t>利用网络发布涉及</a:t>
            </a:r>
            <a:r>
              <a:rPr lang="zh-CN" altLang="en-US" sz="2000" dirty="0"/>
              <a:t>实施诈骗，制作或者销售违禁物品、管制物品以及其他</a:t>
            </a:r>
            <a:r>
              <a:rPr lang="zh-CN" altLang="en-US" sz="2000" dirty="0">
                <a:solidFill>
                  <a:srgbClr val="C00000"/>
                </a:solidFill>
              </a:rPr>
              <a:t>违法犯罪活动的信息</a:t>
            </a:r>
            <a:r>
              <a:rPr lang="zh-CN" altLang="en-US" sz="2000" dirty="0"/>
              <a:t>。（</a:t>
            </a:r>
            <a:r>
              <a:rPr lang="zh-CN" altLang="en-US" sz="2000" dirty="0">
                <a:solidFill>
                  <a:srgbClr val="00B0F0"/>
                </a:solidFill>
                <a:latin typeface="华文楷体" panose="02010600040101010101" pitchFamily="2" charset="-122"/>
                <a:ea typeface="华文楷体" panose="02010600040101010101" pitchFamily="2" charset="-122"/>
              </a:rPr>
              <a:t>明确规定通过网络发布违法信息的行为</a:t>
            </a:r>
            <a:r>
              <a:rPr lang="zh-CN" altLang="en-US" sz="2000" dirty="0"/>
              <a:t>）</a:t>
            </a:r>
            <a:endParaRPr lang="en-US" altLang="zh-CN" sz="2000" dirty="0"/>
          </a:p>
          <a:p>
            <a:endParaRPr lang="zh-CN" altLang="en-US" sz="1200" dirty="0"/>
          </a:p>
          <a:p>
            <a:r>
              <a:rPr lang="zh-CN" altLang="en-US" sz="2000" b="1" dirty="0">
                <a:solidFill>
                  <a:srgbClr val="FF0000"/>
                </a:solidFill>
              </a:rPr>
              <a:t>第四十七条 </a:t>
            </a:r>
            <a:r>
              <a:rPr lang="zh-CN" altLang="en-US" sz="2000" dirty="0">
                <a:solidFill>
                  <a:srgbClr val="C00000"/>
                </a:solidFill>
              </a:rPr>
              <a:t>网络运营者</a:t>
            </a:r>
            <a:r>
              <a:rPr lang="zh-CN" altLang="en-US" sz="2000" dirty="0"/>
              <a:t>应当加强对其</a:t>
            </a:r>
            <a:r>
              <a:rPr lang="zh-CN" altLang="en-US" sz="2000" dirty="0">
                <a:solidFill>
                  <a:srgbClr val="C00000"/>
                </a:solidFill>
              </a:rPr>
              <a:t>用户发布的信息的管理</a:t>
            </a:r>
            <a:r>
              <a:rPr lang="zh-CN" altLang="en-US" sz="2000" dirty="0"/>
              <a:t>，发现法律、行政法规禁止发布或者传输的信息的，应当立即停止传输该信息，采取消除等处置措施，防止信息扩散，保存有关记录，并向有关主管部门报告。（</a:t>
            </a:r>
            <a:r>
              <a:rPr lang="zh-CN" altLang="en-US" sz="2000" dirty="0">
                <a:solidFill>
                  <a:srgbClr val="00B0F0"/>
                </a:solidFill>
                <a:latin typeface="华文楷体" panose="02010600040101010101" pitchFamily="2" charset="-122"/>
                <a:ea typeface="华文楷体" panose="02010600040101010101" pitchFamily="2" charset="-122"/>
              </a:rPr>
              <a:t>明确网络管理者对其用户发布的信息负有管理义务</a:t>
            </a:r>
            <a:r>
              <a:rPr lang="zh-CN" altLang="en-US" sz="2000" dirty="0"/>
              <a:t>）</a:t>
            </a:r>
            <a:endParaRPr lang="en-US" altLang="zh-CN" sz="2000" dirty="0"/>
          </a:p>
          <a:p>
            <a:endParaRPr lang="en-US" altLang="zh-CN" sz="2000" dirty="0"/>
          </a:p>
          <a:p>
            <a:endParaRPr lang="zh-CN" altLang="en-US" sz="2000" dirty="0"/>
          </a:p>
        </p:txBody>
      </p:sp>
    </p:spTree>
  </p:cSld>
  <p:clrMapOvr>
    <a:masterClrMapping/>
  </p:clrMapOvr>
  <p:transition spd="slow" advTm="3000">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496" y="68596"/>
            <a:ext cx="3756248" cy="523220"/>
          </a:xfrm>
          <a:prstGeom prst="rect">
            <a:avLst/>
          </a:prstGeom>
          <a:effectLst>
            <a:outerShdw blurRad="50800" dist="38100" dir="8100000" algn="tr" rotWithShape="0">
              <a:prstClr val="black">
                <a:alpha val="40000"/>
              </a:prstClr>
            </a:outerShdw>
          </a:effectLst>
        </p:spPr>
        <p:txBody>
          <a:bodyPr wrap="square">
            <a:spAutoFit/>
          </a:bodyPr>
          <a:lstStyle/>
          <a:p>
            <a:r>
              <a:rPr lang="zh-CN" altLang="en-US" sz="2800" dirty="0">
                <a:latin typeface="微软雅黑" panose="020B0503020204020204" pitchFamily="34" charset="-122"/>
                <a:ea typeface="微软雅黑" panose="020B0503020204020204" pitchFamily="34" charset="-122"/>
                <a:sym typeface="时尚中黑简体" panose="01010104010101010101" pitchFamily="2" charset="-122"/>
              </a:rPr>
              <a:t>第四章 网络信息安全</a:t>
            </a:r>
            <a:endParaRPr lang="en-US" altLang="zh-CN" sz="2800" dirty="0">
              <a:latin typeface="微软雅黑" panose="020B0503020204020204" pitchFamily="34" charset="-122"/>
              <a:ea typeface="微软雅黑" panose="020B0503020204020204" pitchFamily="34" charset="-122"/>
              <a:sym typeface="时尚中黑简体" panose="01010104010101010101" pitchFamily="2" charset="-122"/>
            </a:endParaRPr>
          </a:p>
        </p:txBody>
      </p:sp>
      <p:sp>
        <p:nvSpPr>
          <p:cNvPr id="2" name="矩形 1"/>
          <p:cNvSpPr/>
          <p:nvPr/>
        </p:nvSpPr>
        <p:spPr>
          <a:xfrm>
            <a:off x="35496" y="998216"/>
            <a:ext cx="9108504" cy="3662541"/>
          </a:xfrm>
          <a:prstGeom prst="rect">
            <a:avLst/>
          </a:prstGeom>
        </p:spPr>
        <p:txBody>
          <a:bodyPr wrap="square">
            <a:spAutoFit/>
          </a:bodyPr>
          <a:lstStyle/>
          <a:p>
            <a:r>
              <a:rPr lang="zh-CN" altLang="en-US" sz="2000" b="1" dirty="0">
                <a:solidFill>
                  <a:srgbClr val="FF0000"/>
                </a:solidFill>
              </a:rPr>
              <a:t>第四十八条 </a:t>
            </a:r>
            <a:r>
              <a:rPr lang="zh-CN" altLang="en-US" sz="2000" dirty="0"/>
              <a:t>任何</a:t>
            </a:r>
            <a:r>
              <a:rPr lang="zh-CN" altLang="en-US" sz="2000" dirty="0">
                <a:solidFill>
                  <a:srgbClr val="C00000"/>
                </a:solidFill>
              </a:rPr>
              <a:t>个人和组织</a:t>
            </a:r>
            <a:r>
              <a:rPr lang="zh-CN" altLang="en-US" sz="2000" dirty="0"/>
              <a:t>发送的电子信息、提供的应用软件，</a:t>
            </a:r>
            <a:r>
              <a:rPr lang="zh-CN" altLang="en-US" sz="2000" dirty="0">
                <a:solidFill>
                  <a:srgbClr val="C00000"/>
                </a:solidFill>
              </a:rPr>
              <a:t>不得设置恶意程序</a:t>
            </a:r>
            <a:r>
              <a:rPr lang="zh-CN" altLang="en-US" sz="2000" dirty="0"/>
              <a:t>，不得含有法律、行政法规禁止发布或者传输的信息。</a:t>
            </a:r>
            <a:endParaRPr lang="zh-CN" altLang="en-US" sz="2000" dirty="0"/>
          </a:p>
          <a:p>
            <a:r>
              <a:rPr lang="zh-CN" altLang="en-US" sz="2000" dirty="0">
                <a:solidFill>
                  <a:srgbClr val="C00000"/>
                </a:solidFill>
              </a:rPr>
              <a:t>电子信息发送服务提供者</a:t>
            </a:r>
            <a:r>
              <a:rPr lang="zh-CN" altLang="en-US" sz="2000" dirty="0"/>
              <a:t>和</a:t>
            </a:r>
            <a:r>
              <a:rPr lang="zh-CN" altLang="en-US" sz="2000" dirty="0">
                <a:solidFill>
                  <a:srgbClr val="C00000"/>
                </a:solidFill>
              </a:rPr>
              <a:t>应用软件下载服务提供者</a:t>
            </a:r>
            <a:r>
              <a:rPr lang="zh-CN" altLang="en-US" sz="2000" dirty="0"/>
              <a:t>，应当履行</a:t>
            </a:r>
            <a:r>
              <a:rPr lang="zh-CN" altLang="en-US" sz="2000" dirty="0">
                <a:solidFill>
                  <a:srgbClr val="C00000"/>
                </a:solidFill>
              </a:rPr>
              <a:t>安全管理义务</a:t>
            </a:r>
            <a:r>
              <a:rPr lang="zh-CN" altLang="en-US" sz="2000" dirty="0"/>
              <a:t>，知道其用户有前款规定行为的，应当停止提供服务，采取消除等处置措施，保存有关记录，并向有关主管部门报告。（</a:t>
            </a:r>
            <a:r>
              <a:rPr lang="zh-CN" altLang="en-US" sz="2000" dirty="0">
                <a:solidFill>
                  <a:srgbClr val="00B0F0"/>
                </a:solidFill>
                <a:latin typeface="华文楷体" panose="02010600040101010101" pitchFamily="2" charset="-122"/>
                <a:ea typeface="华文楷体" panose="02010600040101010101" pitchFamily="2" charset="-122"/>
              </a:rPr>
              <a:t>此条涉及两类主体，其实还是网络运营者以及个人和组织，前者不能做违法的事，后者有信息安全的管理义务</a:t>
            </a:r>
            <a:r>
              <a:rPr lang="zh-CN" altLang="en-US" sz="2000" dirty="0"/>
              <a:t>）</a:t>
            </a:r>
            <a:endParaRPr lang="en-US" altLang="zh-CN" sz="2000" dirty="0"/>
          </a:p>
          <a:p>
            <a:endParaRPr lang="en-US" altLang="zh-CN" sz="1200" dirty="0"/>
          </a:p>
          <a:p>
            <a:r>
              <a:rPr lang="zh-CN" altLang="en-US" sz="2000" b="1" dirty="0"/>
              <a:t>第四十九条 </a:t>
            </a:r>
            <a:r>
              <a:rPr lang="zh-CN" altLang="en-US" sz="2000" dirty="0">
                <a:solidFill>
                  <a:srgbClr val="C00000"/>
                </a:solidFill>
              </a:rPr>
              <a:t>网络运营者</a:t>
            </a:r>
            <a:r>
              <a:rPr lang="zh-CN" altLang="en-US" sz="2000" dirty="0"/>
              <a:t>应当建立</a:t>
            </a:r>
            <a:r>
              <a:rPr lang="zh-CN" altLang="en-US" sz="2000" dirty="0">
                <a:solidFill>
                  <a:srgbClr val="C00000"/>
                </a:solidFill>
              </a:rPr>
              <a:t>网络信息安全投诉、举报制度</a:t>
            </a:r>
            <a:r>
              <a:rPr lang="zh-CN" altLang="en-US" sz="2000" dirty="0"/>
              <a:t>，</a:t>
            </a:r>
            <a:r>
              <a:rPr lang="zh-CN" altLang="en-US" sz="2000" dirty="0">
                <a:solidFill>
                  <a:srgbClr val="C00000"/>
                </a:solidFill>
              </a:rPr>
              <a:t>公布投诉、举报方式</a:t>
            </a:r>
            <a:r>
              <a:rPr lang="zh-CN" altLang="en-US" sz="2000" dirty="0"/>
              <a:t>等信息，及时受理并处理有关网络信息安全的投诉和举报。</a:t>
            </a:r>
            <a:endParaRPr lang="zh-CN" altLang="en-US" sz="2000" dirty="0"/>
          </a:p>
          <a:p>
            <a:r>
              <a:rPr lang="zh-CN" altLang="en-US" sz="2000" dirty="0"/>
              <a:t>网络运营者对网信部门和有关部门依法实施的</a:t>
            </a:r>
            <a:r>
              <a:rPr lang="zh-CN" altLang="en-US" sz="2000" dirty="0">
                <a:solidFill>
                  <a:srgbClr val="C00000"/>
                </a:solidFill>
              </a:rPr>
              <a:t>监督检查，应当予以配合</a:t>
            </a:r>
            <a:r>
              <a:rPr lang="zh-CN" altLang="en-US" sz="2000" dirty="0"/>
              <a:t>。（</a:t>
            </a:r>
            <a:r>
              <a:rPr lang="zh-CN" altLang="en-US" sz="2000" dirty="0">
                <a:solidFill>
                  <a:srgbClr val="00B0F0"/>
                </a:solidFill>
                <a:latin typeface="华文楷体" panose="02010600040101010101" pitchFamily="2" charset="-122"/>
                <a:ea typeface="华文楷体" panose="02010600040101010101" pitchFamily="2" charset="-122"/>
              </a:rPr>
              <a:t>网络运营者必须建立投诉举报制度，有受理投诉举报及配合监督检查的义务</a:t>
            </a:r>
            <a:r>
              <a:rPr lang="zh-CN" altLang="en-US" sz="2000" dirty="0"/>
              <a:t>）</a:t>
            </a:r>
            <a:endParaRPr lang="en-US" altLang="zh-CN" sz="2000" dirty="0"/>
          </a:p>
          <a:p>
            <a:endParaRPr lang="zh-CN" altLang="en-US" sz="2000" dirty="0"/>
          </a:p>
        </p:txBody>
      </p:sp>
    </p:spTree>
  </p:cSld>
  <p:clrMapOvr>
    <a:masterClrMapping/>
  </p:clrMapOvr>
  <p:transition spd="slow" advTm="3000">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41684"/>
            <a:ext cx="9144000" cy="769441"/>
          </a:xfrm>
          <a:prstGeom prst="rect">
            <a:avLst/>
          </a:prstGeom>
          <a:noFill/>
        </p:spPr>
        <p:txBody>
          <a:bodyPr wrap="square" rtlCol="0">
            <a:spAutoFit/>
          </a:bodyPr>
          <a:lstStyle/>
          <a:p>
            <a:pPr algn="ctr"/>
            <a:r>
              <a:rPr lang="zh-CN" altLang="en-US" sz="4400" dirty="0">
                <a:latin typeface="微软雅黑" panose="020B0503020204020204" pitchFamily="34" charset="-122"/>
                <a:ea typeface="微软雅黑" panose="020B0503020204020204" pitchFamily="34" charset="-122"/>
              </a:rPr>
              <a:t>如何做好信息安全工作</a:t>
            </a:r>
            <a:endParaRPr lang="zh-CN" altLang="en-US" sz="44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395536" y="1035556"/>
            <a:ext cx="8229600" cy="3739644"/>
          </a:xfrm>
        </p:spPr>
        <p:txBody>
          <a:bodyPr lIns="68580" tIns="34290" rIns="68580" bIns="34290"/>
          <a:lstStyle/>
          <a:p>
            <a:r>
              <a:rPr lang="zh-CN" altLang="en-US" sz="2000" dirty="0">
                <a:latin typeface="微软雅黑" panose="020B0503020204020204" pitchFamily="34" charset="-122"/>
                <a:ea typeface="微软雅黑" panose="020B0503020204020204" pitchFamily="34" charset="-122"/>
              </a:rPr>
              <a:t>组织高管全面负责信息安全管理</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建立有效的报告机制</a:t>
            </a:r>
            <a:endParaRPr lang="en-US" altLang="zh-CN" sz="2000" dirty="0">
              <a:latin typeface="微软雅黑" panose="020B0503020204020204" pitchFamily="34" charset="-122"/>
              <a:ea typeface="微软雅黑" panose="020B0503020204020204" pitchFamily="34" charset="-122"/>
            </a:endParaRPr>
          </a:p>
          <a:p>
            <a:pPr eaLnBrk="1" hangingPunct="1">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工作环境和人员安全</a:t>
            </a:r>
            <a:endParaRPr lang="en-US" altLang="zh-CN" sz="2000" dirty="0">
              <a:latin typeface="微软雅黑" panose="020B0503020204020204" pitchFamily="34" charset="-122"/>
              <a:ea typeface="微软雅黑" panose="020B0503020204020204" pitchFamily="34" charset="-122"/>
            </a:endParaRPr>
          </a:p>
          <a:p>
            <a:pPr eaLnBrk="1" hangingPunct="1">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数据分类与防护</a:t>
            </a:r>
            <a:endParaRPr lang="en-US" altLang="zh-CN" sz="2000" dirty="0">
              <a:latin typeface="微软雅黑" panose="020B0503020204020204" pitchFamily="34" charset="-122"/>
              <a:ea typeface="微软雅黑" panose="020B0503020204020204" pitchFamily="34" charset="-122"/>
            </a:endParaRPr>
          </a:p>
          <a:p>
            <a:pPr eaLnBrk="1" hangingPunct="1">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防范病毒与恶意代码</a:t>
            </a:r>
            <a:endParaRPr lang="en-US" altLang="zh-CN" sz="2000" dirty="0">
              <a:latin typeface="微软雅黑" panose="020B0503020204020204" pitchFamily="34" charset="-122"/>
              <a:ea typeface="微软雅黑" panose="020B0503020204020204" pitchFamily="34" charset="-122"/>
            </a:endParaRPr>
          </a:p>
          <a:p>
            <a:pPr eaLnBrk="1" hangingPunct="1">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个人计算机安全</a:t>
            </a:r>
            <a:endParaRPr lang="en-US" altLang="zh-CN" sz="2000" dirty="0">
              <a:latin typeface="微软雅黑" panose="020B0503020204020204" pitchFamily="34" charset="-122"/>
              <a:ea typeface="微软雅黑" panose="020B0503020204020204" pitchFamily="34" charset="-122"/>
            </a:endParaRPr>
          </a:p>
          <a:p>
            <a:pPr eaLnBrk="1" hangingPunct="1">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口令安全</a:t>
            </a:r>
            <a:endParaRPr lang="en-US" altLang="zh-CN" sz="2000" dirty="0">
              <a:latin typeface="微软雅黑" panose="020B0503020204020204" pitchFamily="34" charset="-122"/>
              <a:ea typeface="微软雅黑" panose="020B0503020204020204" pitchFamily="34" charset="-122"/>
            </a:endParaRPr>
          </a:p>
          <a:p>
            <a:pPr eaLnBrk="1" hangingPunct="1">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防范社会工程学</a:t>
            </a:r>
            <a:endParaRPr lang="en-US" altLang="zh-CN" sz="2000" dirty="0">
              <a:latin typeface="微软雅黑" panose="020B0503020204020204" pitchFamily="34" charset="-122"/>
              <a:ea typeface="微软雅黑" panose="020B0503020204020204" pitchFamily="34" charset="-122"/>
            </a:endParaRPr>
          </a:p>
          <a:p>
            <a:pPr eaLnBrk="1" hangingPunct="1">
              <a:buFont typeface="Arial" panose="020B0604020202090204" pitchFamily="34" charset="0"/>
              <a:buChar char="•"/>
            </a:pPr>
            <a:r>
              <a:rPr lang="zh-CN" altLang="en-US" sz="2000" dirty="0">
                <a:latin typeface="微软雅黑" panose="020B0503020204020204" pitchFamily="34" charset="-122"/>
                <a:ea typeface="微软雅黑" panose="020B0503020204020204" pitchFamily="34" charset="-122"/>
              </a:rPr>
              <a:t>养成良好的安全习惯和安全意识</a:t>
            </a:r>
            <a:endParaRPr lang="en-US" altLang="zh-CN" sz="2000" dirty="0">
              <a:latin typeface="微软雅黑" panose="020B0503020204020204" pitchFamily="34" charset="-122"/>
              <a:ea typeface="微软雅黑" panose="020B0503020204020204" pitchFamily="34" charset="-122"/>
            </a:endParaRPr>
          </a:p>
          <a:p>
            <a:pPr eaLnBrk="1" hangingPunct="1">
              <a:buFont typeface="Arial" panose="020B0604020202090204" pitchFamily="34" charset="0"/>
              <a:buChar char="•"/>
            </a:pPr>
            <a:r>
              <a:rPr lang="en-US"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7" name="标题 1"/>
          <p:cNvSpPr>
            <a:spLocks noGrp="1"/>
          </p:cNvSpPr>
          <p:nvPr>
            <p:ph type="title"/>
          </p:nvPr>
        </p:nvSpPr>
        <p:spPr>
          <a:xfrm>
            <a:off x="0" y="251460"/>
            <a:ext cx="9144000" cy="599607"/>
          </a:xfrm>
        </p:spPr>
        <p:txBody>
          <a:bodyPr/>
          <a:lstStyle/>
          <a:p>
            <a:pPr algn="l"/>
            <a:r>
              <a:rPr lang="zh-CN" altLang="en-US" sz="3600" b="0" dirty="0">
                <a:latin typeface="微软雅黑"/>
                <a:ea typeface="微软雅黑"/>
                <a:cs typeface="微软雅黑"/>
              </a:rPr>
              <a:t>如何做好信息安全</a:t>
            </a:r>
            <a:endParaRPr lang="zh-CN" altLang="en-US" sz="3600" b="0" dirty="0">
              <a:latin typeface="微软雅黑"/>
              <a:ea typeface="微软雅黑"/>
              <a:cs typeface="微软雅黑"/>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384107" y="893256"/>
            <a:ext cx="8280275" cy="4025717"/>
          </a:xfrm>
          <a:prstGeom prst="rect">
            <a:avLst/>
          </a:prstGeom>
          <a:noFill/>
          <a:ln w="9525" algn="ctr">
            <a:noFill/>
            <a:miter lim="800000"/>
          </a:ln>
          <a:effectLst/>
        </p:spPr>
        <p:txBody>
          <a:bodyPr wrap="square">
            <a:spAutoFit/>
          </a:bodyPr>
          <a:lstStyle/>
          <a:p>
            <a:pPr>
              <a:lnSpc>
                <a:spcPct val="90000"/>
              </a:lnSpc>
              <a:spcBef>
                <a:spcPct val="30000"/>
              </a:spcBef>
              <a:buFont typeface="Wingdings" panose="05000000000000000000" pitchFamily="2" charset="2"/>
              <a:buChar char="u"/>
              <a:defRPr/>
            </a:pPr>
            <a:r>
              <a:rPr lang="en-US" altLang="zh-CN" sz="24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关键安全区域包括服务器机房、财务部门和人力资源部门、法务部、安全监控室应具备门禁设施。</a:t>
            </a:r>
            <a:endParaRPr lang="zh-CN" altLang="en-US" sz="2000" dirty="0">
              <a:latin typeface="微软雅黑" panose="020B0503020204020204" pitchFamily="34" charset="-122"/>
              <a:ea typeface="微软雅黑" panose="020B0503020204020204" pitchFamily="34" charset="-122"/>
            </a:endParaRPr>
          </a:p>
          <a:p>
            <a:pPr>
              <a:lnSpc>
                <a:spcPct val="90000"/>
              </a:lnSpc>
              <a:spcBef>
                <a:spcPct val="30000"/>
              </a:spcBef>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 前台接待负责检查外来访客证件并进行登记，访客进入内部需持临时卡并由相关人员陪同。</a:t>
            </a:r>
            <a:endParaRPr lang="zh-CN" altLang="en-US" sz="2000" dirty="0">
              <a:latin typeface="微软雅黑" panose="020B0503020204020204" pitchFamily="34" charset="-122"/>
              <a:ea typeface="微软雅黑" panose="020B0503020204020204" pitchFamily="34" charset="-122"/>
            </a:endParaRPr>
          </a:p>
          <a:p>
            <a:pPr>
              <a:lnSpc>
                <a:spcPct val="90000"/>
              </a:lnSpc>
              <a:spcBef>
                <a:spcPct val="30000"/>
              </a:spcBef>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 实施</a:t>
            </a:r>
            <a:r>
              <a:rPr lang="en-US" altLang="zh-CN" sz="2000" dirty="0">
                <a:latin typeface="微软雅黑" panose="020B0503020204020204" pitchFamily="34" charset="-122"/>
                <a:ea typeface="微软雅黑" panose="020B0503020204020204" pitchFamily="34" charset="-122"/>
              </a:rPr>
              <a:t>7×24</a:t>
            </a:r>
            <a:r>
              <a:rPr lang="zh-CN" altLang="en-US" sz="2000" dirty="0">
                <a:latin typeface="微软雅黑" panose="020B0503020204020204" pitchFamily="34" charset="-122"/>
                <a:ea typeface="微软雅黑" panose="020B0503020204020204" pitchFamily="34" charset="-122"/>
              </a:rPr>
              <a:t>小时保安服务，检查保安记录。</a:t>
            </a:r>
            <a:endParaRPr lang="zh-CN" altLang="en-US" sz="2000" dirty="0">
              <a:latin typeface="微软雅黑" panose="020B0503020204020204" pitchFamily="34" charset="-122"/>
              <a:ea typeface="微软雅黑" panose="020B0503020204020204" pitchFamily="34" charset="-122"/>
            </a:endParaRPr>
          </a:p>
          <a:p>
            <a:pPr>
              <a:lnSpc>
                <a:spcPct val="90000"/>
              </a:lnSpc>
              <a:spcBef>
                <a:spcPct val="30000"/>
              </a:spcBef>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 所有入口和内部安全区都需部署有摄像头，大门及各楼层入口都被实时监控。</a:t>
            </a:r>
            <a:endParaRPr lang="zh-CN" altLang="en-US" sz="2000" dirty="0">
              <a:latin typeface="微软雅黑" panose="020B0503020204020204" pitchFamily="34" charset="-122"/>
              <a:ea typeface="微软雅黑" panose="020B0503020204020204" pitchFamily="34" charset="-122"/>
            </a:endParaRPr>
          </a:p>
          <a:p>
            <a:pPr>
              <a:lnSpc>
                <a:spcPct val="90000"/>
              </a:lnSpc>
              <a:spcBef>
                <a:spcPct val="30000"/>
              </a:spcBef>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 禁止随意放置或丢弃含有敏感信息的纸质文件，废弃文件需用碎纸机粉碎。</a:t>
            </a:r>
            <a:endParaRPr lang="zh-CN" altLang="en-US" sz="2000" dirty="0">
              <a:latin typeface="微软雅黑" panose="020B0503020204020204" pitchFamily="34" charset="-122"/>
              <a:ea typeface="微软雅黑" panose="020B0503020204020204" pitchFamily="34" charset="-122"/>
            </a:endParaRPr>
          </a:p>
          <a:p>
            <a:pPr>
              <a:lnSpc>
                <a:spcPct val="90000"/>
              </a:lnSpc>
              <a:spcBef>
                <a:spcPct val="30000"/>
              </a:spcBef>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 废弃或待修磁介质转交他人时应经</a:t>
            </a:r>
            <a:r>
              <a:rPr lang="en-US" altLang="zh-CN" sz="2000" dirty="0">
                <a:latin typeface="微软雅黑" panose="020B0503020204020204" pitchFamily="34" charset="-122"/>
                <a:ea typeface="微软雅黑" panose="020B0503020204020204" pitchFamily="34" charset="-122"/>
              </a:rPr>
              <a:t>IT</a:t>
            </a:r>
            <a:r>
              <a:rPr lang="zh-CN" altLang="en-US" sz="2000" dirty="0">
                <a:latin typeface="微软雅黑" panose="020B0503020204020204" pitchFamily="34" charset="-122"/>
                <a:ea typeface="微软雅黑" panose="020B0503020204020204" pitchFamily="34" charset="-122"/>
              </a:rPr>
              <a:t>管理部门消磁处理。</a:t>
            </a:r>
            <a:endParaRPr lang="en-US" altLang="zh-CN" sz="2000" dirty="0">
              <a:latin typeface="微软雅黑" panose="020B0503020204020204" pitchFamily="34" charset="-122"/>
              <a:ea typeface="微软雅黑" panose="020B0503020204020204" pitchFamily="34" charset="-122"/>
            </a:endParaRPr>
          </a:p>
          <a:p>
            <a:pPr>
              <a:lnSpc>
                <a:spcPct val="90000"/>
              </a:lnSpc>
              <a:spcBef>
                <a:spcPct val="30000"/>
              </a:spcBef>
              <a:buFont typeface="Wingdings" panose="05000000000000000000" pitchFamily="2" charset="2"/>
              <a:buChar char="u"/>
              <a:defRPr/>
            </a:pPr>
            <a:r>
              <a:rPr lang="zh-CN" altLang="en-US" sz="2000" dirty="0">
                <a:latin typeface="微软雅黑" panose="020B0503020204020204" pitchFamily="34" charset="-122"/>
                <a:ea typeface="微软雅黑" panose="020B0503020204020204" pitchFamily="34" charset="-122"/>
              </a:rPr>
              <a:t>离开座位时，应将贵重物品、含有机密信息的资料锁入柜中，并对使用的电脑桌面进行锁屏。</a:t>
            </a:r>
            <a:endParaRPr lang="en-US" altLang="zh-CN" sz="2000" dirty="0">
              <a:latin typeface="微软雅黑" panose="020B0503020204020204" pitchFamily="34" charset="-122"/>
              <a:ea typeface="微软雅黑" panose="020B0503020204020204" pitchFamily="34" charset="-122"/>
            </a:endParaRPr>
          </a:p>
        </p:txBody>
      </p:sp>
      <p:sp>
        <p:nvSpPr>
          <p:cNvPr id="7" name="标题 1"/>
          <p:cNvSpPr>
            <a:spLocks noGrp="1"/>
          </p:cNvSpPr>
          <p:nvPr>
            <p:ph type="title"/>
          </p:nvPr>
        </p:nvSpPr>
        <p:spPr>
          <a:xfrm>
            <a:off x="0" y="262890"/>
            <a:ext cx="9144000" cy="599607"/>
          </a:xfrm>
        </p:spPr>
        <p:txBody>
          <a:bodyPr/>
          <a:lstStyle/>
          <a:p>
            <a:pPr algn="l"/>
            <a:r>
              <a:rPr lang="zh-CN" altLang="en-US" sz="3600" b="0" dirty="0">
                <a:latin typeface="微软雅黑"/>
                <a:ea typeface="微软雅黑"/>
                <a:cs typeface="微软雅黑"/>
              </a:rPr>
              <a:t>工作环境安全</a:t>
            </a:r>
            <a:endParaRPr lang="zh-CN" altLang="en-US" sz="3600" b="0" dirty="0">
              <a:latin typeface="微软雅黑"/>
              <a:ea typeface="微软雅黑"/>
              <a:cs typeface="微软雅黑"/>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C:\Users\l\Desktop\a0000199693.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79754" y="734138"/>
            <a:ext cx="2673045" cy="378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descr="C:\Users\l\Desktop\领导力.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799" y="535521"/>
            <a:ext cx="3438401" cy="418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标题 9"/>
          <p:cNvSpPr>
            <a:spLocks noGrp="1"/>
          </p:cNvSpPr>
          <p:nvPr>
            <p:ph type="title"/>
          </p:nvPr>
        </p:nvSpPr>
        <p:spPr>
          <a:xfrm>
            <a:off x="55974" y="88900"/>
            <a:ext cx="5379458" cy="462390"/>
          </a:xfrm>
        </p:spPr>
        <p:txBody>
          <a:bodyPr/>
          <a:lstStyle/>
          <a:p>
            <a:r>
              <a:rPr lang="zh-CN" altLang="en-US" dirty="0"/>
              <a:t>敏于行</a:t>
            </a:r>
            <a:endParaRPr lang="zh-CN" altLang="en-US" dirty="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标题 1"/>
          <p:cNvSpPr>
            <a:spLocks noGrp="1"/>
          </p:cNvSpPr>
          <p:nvPr>
            <p:ph type="title"/>
          </p:nvPr>
        </p:nvSpPr>
        <p:spPr>
          <a:xfrm>
            <a:off x="0" y="335695"/>
            <a:ext cx="6874988" cy="462390"/>
          </a:xfrm>
        </p:spPr>
        <p:txBody>
          <a:bodyPr/>
          <a:lstStyle/>
          <a:p>
            <a:r>
              <a:rPr lang="en-US" altLang="zh-CN" dirty="0"/>
              <a:t>1</a:t>
            </a:r>
            <a:r>
              <a:rPr lang="zh-CN" altLang="en-US" dirty="0"/>
              <a:t>、确定公司级核心信息资产</a:t>
            </a:r>
            <a:endParaRPr lang="zh-CN" altLang="en-US" dirty="0"/>
          </a:p>
        </p:txBody>
      </p:sp>
      <p:sp>
        <p:nvSpPr>
          <p:cNvPr id="7" name="矩形 6"/>
          <p:cNvSpPr/>
          <p:nvPr/>
        </p:nvSpPr>
        <p:spPr>
          <a:xfrm>
            <a:off x="1203946" y="3103983"/>
            <a:ext cx="6435328" cy="461986"/>
          </a:xfrm>
          <a:prstGeom prst="rect">
            <a:avLst/>
          </a:prstGeom>
        </p:spPr>
        <p:txBody>
          <a:bodyPr>
            <a:spAutoFit/>
          </a:bodyPr>
          <a:lstStyle/>
          <a:p>
            <a:pPr algn="ctr">
              <a:defRPr/>
            </a:pPr>
            <a:r>
              <a:rPr lang="zh-CN" altLang="en-US" sz="2400" b="1" dirty="0">
                <a:latin typeface="+mn-ea"/>
              </a:rPr>
              <a:t>客户信息？公司战略？财务报告？知识产权？</a:t>
            </a:r>
            <a:endParaRPr lang="zh-CN" altLang="en-US" sz="2400" b="1" dirty="0">
              <a:latin typeface="+mn-ea"/>
            </a:endParaRPr>
          </a:p>
        </p:txBody>
      </p:sp>
      <p:sp>
        <p:nvSpPr>
          <p:cNvPr id="50181" name="矩形 12"/>
          <p:cNvSpPr>
            <a:spLocks noChangeArrowheads="1"/>
          </p:cNvSpPr>
          <p:nvPr/>
        </p:nvSpPr>
        <p:spPr bwMode="auto">
          <a:xfrm>
            <a:off x="2719473" y="3717005"/>
            <a:ext cx="2698175" cy="60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eaLnBrk="1" hangingPunct="1"/>
            <a:r>
              <a:rPr lang="en-US" altLang="zh-CN" sz="3305" b="1" dirty="0">
                <a:solidFill>
                  <a:srgbClr val="FF0000"/>
                </a:solidFill>
                <a:latin typeface="方正姚体" panose="02010601030101010101" pitchFamily="2" charset="-122"/>
                <a:ea typeface="方正姚体" panose="02010601030101010101" pitchFamily="2" charset="-122"/>
              </a:rPr>
              <a:t>TOP    SECRET</a:t>
            </a:r>
            <a:endParaRPr lang="zh-CN" altLang="en-US" sz="3305" dirty="0"/>
          </a:p>
        </p:txBody>
      </p:sp>
      <p:sp>
        <p:nvSpPr>
          <p:cNvPr id="2" name="矩形 1"/>
          <p:cNvSpPr/>
          <p:nvPr/>
        </p:nvSpPr>
        <p:spPr>
          <a:xfrm>
            <a:off x="2761152" y="1082980"/>
            <a:ext cx="2656496" cy="1569660"/>
          </a:xfrm>
          <a:prstGeom prst="rect">
            <a:avLst/>
          </a:prstGeom>
        </p:spPr>
        <p:txBody>
          <a:bodyPr wrap="none">
            <a:spAutoFit/>
          </a:bodyPr>
          <a:lstStyle/>
          <a:p>
            <a:pPr algn="ctr"/>
            <a:r>
              <a:rPr lang="zh-CN" altLang="en-US" sz="9600" b="1" dirty="0">
                <a:solidFill>
                  <a:srgbClr val="FF0000"/>
                </a:solidFill>
                <a:latin typeface="方正姚体" panose="02010601030101010101" pitchFamily="2" charset="-122"/>
                <a:ea typeface="方正姚体" panose="02010601030101010101" pitchFamily="2" charset="-122"/>
              </a:rPr>
              <a:t>機密</a:t>
            </a:r>
            <a:endParaRPr lang="en-US" altLang="zh-CN" sz="9600" b="1" dirty="0">
              <a:solidFill>
                <a:srgbClr val="FF0000"/>
              </a:solidFill>
              <a:latin typeface="方正姚体" panose="02010601030101010101" pitchFamily="2" charset="-122"/>
              <a:ea typeface="方正姚体" panose="02010601030101010101" pitchFamily="2" charset="-122"/>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xfrm>
            <a:off x="173512" y="213320"/>
            <a:ext cx="5379458" cy="462390"/>
          </a:xfrm>
        </p:spPr>
        <p:txBody>
          <a:bodyPr/>
          <a:lstStyle/>
          <a:p>
            <a:r>
              <a:rPr lang="en-US" altLang="zh-CN" dirty="0"/>
              <a:t>2</a:t>
            </a:r>
            <a:r>
              <a:rPr lang="zh-CN" altLang="en-US" dirty="0"/>
              <a:t>、确定风险承受的底线</a:t>
            </a:r>
            <a:endParaRPr lang="zh-CN" altLang="en-US" dirty="0"/>
          </a:p>
        </p:txBody>
      </p:sp>
      <p:pic>
        <p:nvPicPr>
          <p:cNvPr id="51203" name="Picture 2" descr="C:\Users\l\Desktop\102601hl5pw56oxvnr9b5n.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46941" y="1282700"/>
            <a:ext cx="4028734"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bwMode="auto">
          <a:xfrm>
            <a:off x="844609" y="444515"/>
            <a:ext cx="2418015" cy="4703748"/>
          </a:xfrm>
          <a:prstGeom prst="rect">
            <a:avLst/>
          </a:prstGeom>
          <a:noFill/>
          <a:ln w="9525" cap="flat" cmpd="sng" algn="ctr">
            <a:noFill/>
            <a:prstDash val="solid"/>
            <a:round/>
            <a:headEnd type="none" w="med" len="med"/>
            <a:tailEnd type="none" w="med" len="med"/>
          </a:ln>
          <a:effectLst/>
        </p:spPr>
        <p:txBody>
          <a:bodyPr lIns="57454" tIns="28728" rIns="57454" bIns="28728" anchor="ctr"/>
          <a:lstStyle/>
          <a:p>
            <a:pPr algn="ctr">
              <a:lnSpc>
                <a:spcPct val="150000"/>
              </a:lnSpc>
              <a:defRPr/>
            </a:pPr>
            <a:r>
              <a:rPr lang="zh-CN" altLang="en-US" sz="1050" dirty="0">
                <a:latin typeface="+mn-ea"/>
              </a:rPr>
              <a:t>业务中断的</a:t>
            </a:r>
            <a:r>
              <a:rPr lang="zh-CN" altLang="en-US" sz="2025" b="1" dirty="0">
                <a:solidFill>
                  <a:srgbClr val="FF0000"/>
                </a:solidFill>
                <a:latin typeface="+mn-ea"/>
              </a:rPr>
              <a:t>最短时间</a:t>
            </a:r>
            <a:endParaRPr lang="en-US" altLang="zh-CN" sz="2025" b="1" dirty="0">
              <a:solidFill>
                <a:srgbClr val="FF0000"/>
              </a:solidFill>
              <a:latin typeface="+mn-ea"/>
            </a:endParaRPr>
          </a:p>
          <a:p>
            <a:pPr algn="ctr">
              <a:lnSpc>
                <a:spcPct val="150000"/>
              </a:lnSpc>
              <a:defRPr/>
            </a:pPr>
            <a:r>
              <a:rPr lang="zh-CN" altLang="en-US" sz="1050" dirty="0">
                <a:latin typeface="+mn-ea"/>
              </a:rPr>
              <a:t>允许公开的</a:t>
            </a:r>
            <a:r>
              <a:rPr lang="zh-CN" altLang="en-US" sz="2025" b="1" dirty="0">
                <a:solidFill>
                  <a:srgbClr val="FF0000"/>
                </a:solidFill>
                <a:latin typeface="+mn-ea"/>
              </a:rPr>
              <a:t>文档密级</a:t>
            </a:r>
            <a:endParaRPr lang="en-US" altLang="zh-CN" sz="2025" b="1" dirty="0">
              <a:solidFill>
                <a:srgbClr val="FF0000"/>
              </a:solidFill>
              <a:latin typeface="+mn-ea"/>
            </a:endParaRPr>
          </a:p>
          <a:p>
            <a:pPr algn="ctr">
              <a:lnSpc>
                <a:spcPct val="150000"/>
              </a:lnSpc>
              <a:defRPr/>
            </a:pPr>
            <a:r>
              <a:rPr lang="zh-CN" altLang="en-US" sz="1050" dirty="0">
                <a:latin typeface="+mn-ea"/>
              </a:rPr>
              <a:t>应当关注的</a:t>
            </a:r>
            <a:r>
              <a:rPr lang="zh-CN" altLang="en-US" sz="2025" b="1" dirty="0">
                <a:solidFill>
                  <a:srgbClr val="FF0000"/>
                </a:solidFill>
                <a:latin typeface="+mn-ea"/>
              </a:rPr>
              <a:t>法律法规</a:t>
            </a:r>
            <a:endParaRPr lang="en-US" altLang="zh-CN" sz="2025" b="1" dirty="0">
              <a:solidFill>
                <a:srgbClr val="FF0000"/>
              </a:solidFill>
              <a:latin typeface="+mn-ea"/>
            </a:endParaRPr>
          </a:p>
          <a:p>
            <a:pPr algn="ctr">
              <a:lnSpc>
                <a:spcPct val="150000"/>
              </a:lnSpc>
              <a:defRPr/>
            </a:pPr>
            <a:r>
              <a:rPr lang="zh-CN" altLang="en-US" sz="1050" dirty="0">
                <a:latin typeface="+mn-ea"/>
              </a:rPr>
              <a:t>能够接受的</a:t>
            </a:r>
            <a:r>
              <a:rPr lang="zh-CN" altLang="en-US" sz="2025" b="1" dirty="0">
                <a:solidFill>
                  <a:srgbClr val="FF0000"/>
                </a:solidFill>
                <a:latin typeface="+mn-ea"/>
              </a:rPr>
              <a:t>风险程度</a:t>
            </a:r>
            <a:endParaRPr lang="en-US" altLang="zh-CN" sz="2025" b="1" dirty="0">
              <a:solidFill>
                <a:srgbClr val="FF0000"/>
              </a:solidFill>
              <a:latin typeface="+mn-ea"/>
            </a:endParaRPr>
          </a:p>
          <a:p>
            <a:pPr algn="ctr">
              <a:lnSpc>
                <a:spcPct val="150000"/>
              </a:lnSpc>
              <a:defRPr/>
            </a:pPr>
            <a:endParaRPr lang="en-US" altLang="zh-CN" sz="2025" b="1" dirty="0">
              <a:solidFill>
                <a:srgbClr val="FF0000"/>
              </a:solidFill>
              <a:latin typeface="+mn-ea"/>
            </a:endParaRPr>
          </a:p>
          <a:p>
            <a:pPr algn="ctr">
              <a:lnSpc>
                <a:spcPct val="150000"/>
              </a:lnSpc>
              <a:defRPr/>
            </a:pPr>
            <a:r>
              <a:rPr lang="zh-CN" altLang="en-US" sz="1050" dirty="0">
                <a:latin typeface="+mn-ea"/>
              </a:rPr>
              <a:t>安全损失的</a:t>
            </a:r>
            <a:r>
              <a:rPr lang="zh-CN" altLang="en-US" sz="2025" b="1" dirty="0">
                <a:solidFill>
                  <a:srgbClr val="FF0000"/>
                </a:solidFill>
                <a:latin typeface="+mn-ea"/>
              </a:rPr>
              <a:t>最小期望</a:t>
            </a:r>
            <a:endParaRPr lang="en-US" altLang="zh-CN" sz="2025" b="1" dirty="0">
              <a:solidFill>
                <a:srgbClr val="FF0000"/>
              </a:solidFill>
              <a:latin typeface="+mn-ea"/>
            </a:endParaRPr>
          </a:p>
          <a:p>
            <a:pPr algn="ctr">
              <a:lnSpc>
                <a:spcPct val="150000"/>
              </a:lnSpc>
              <a:defRPr/>
            </a:pPr>
            <a:r>
              <a:rPr lang="en-US" altLang="zh-CN" sz="2025" b="1" dirty="0">
                <a:solidFill>
                  <a:srgbClr val="FF0000"/>
                </a:solidFill>
                <a:latin typeface="+mn-ea"/>
              </a:rPr>
              <a:t>……</a:t>
            </a:r>
            <a:endParaRPr lang="en-US" altLang="zh-CN" sz="2025" b="1" dirty="0">
              <a:solidFill>
                <a:srgbClr val="FF0000"/>
              </a:solidFill>
              <a:latin typeface="+mn-ea"/>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xfrm>
            <a:off x="240901" y="206169"/>
            <a:ext cx="4432699" cy="441531"/>
          </a:xfrm>
        </p:spPr>
        <p:txBody>
          <a:bodyPr/>
          <a:lstStyle/>
          <a:p>
            <a:r>
              <a:rPr lang="en-US" altLang="zh-CN" sz="2400" dirty="0"/>
              <a:t>3</a:t>
            </a:r>
            <a:r>
              <a:rPr lang="zh-CN" altLang="en-US" sz="2400" dirty="0"/>
              <a:t>、明确安全建设的主要目标</a:t>
            </a:r>
            <a:endParaRPr lang="zh-CN" altLang="en-US" sz="2400" dirty="0"/>
          </a:p>
        </p:txBody>
      </p:sp>
      <p:pic>
        <p:nvPicPr>
          <p:cNvPr id="52227" name="Picture 2" descr="C:\Users\l\Desktop\dezai2011060906455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83208" y="1165813"/>
            <a:ext cx="4614692" cy="312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bwMode="auto">
          <a:xfrm>
            <a:off x="743859" y="965200"/>
            <a:ext cx="2723692" cy="3979864"/>
          </a:xfrm>
          <a:prstGeom prst="rect">
            <a:avLst/>
          </a:prstGeom>
          <a:solidFill>
            <a:schemeClr val="bg1">
              <a:lumMod val="95000"/>
              <a:alpha val="70980"/>
            </a:schemeClr>
          </a:solidFill>
          <a:ln w="9525" cap="flat" cmpd="sng" algn="ctr">
            <a:noFill/>
            <a:prstDash val="solid"/>
            <a:round/>
            <a:headEnd type="none" w="med" len="med"/>
            <a:tailEnd type="none" w="med" len="med"/>
          </a:ln>
          <a:effectLst>
            <a:softEdge rad="317500"/>
          </a:effectLst>
        </p:spPr>
        <p:txBody>
          <a:bodyPr lIns="57454" tIns="28728" rIns="57454" bIns="28728" anchor="ctr"/>
          <a:lstStyle/>
          <a:p>
            <a:pPr>
              <a:lnSpc>
                <a:spcPct val="150000"/>
              </a:lnSpc>
              <a:defRPr/>
            </a:pPr>
            <a:r>
              <a:rPr lang="zh-CN" altLang="en-US" sz="1350" dirty="0">
                <a:solidFill>
                  <a:srgbClr val="000000"/>
                </a:solidFill>
                <a:latin typeface="+mn-ea"/>
              </a:rPr>
              <a:t>例如：</a:t>
            </a:r>
            <a:endParaRPr lang="en-US" altLang="zh-CN" sz="1350" dirty="0">
              <a:solidFill>
                <a:srgbClr val="000000"/>
              </a:solidFill>
              <a:latin typeface="+mn-ea"/>
            </a:endParaRPr>
          </a:p>
          <a:p>
            <a:pPr algn="ctr">
              <a:lnSpc>
                <a:spcPct val="150000"/>
              </a:lnSpc>
              <a:defRPr/>
            </a:pPr>
            <a:r>
              <a:rPr lang="zh-CN" altLang="en-US" sz="1350" dirty="0">
                <a:solidFill>
                  <a:srgbClr val="000000"/>
                </a:solidFill>
                <a:latin typeface="+mn-ea"/>
              </a:rPr>
              <a:t>保障业务的</a:t>
            </a:r>
            <a:r>
              <a:rPr lang="zh-CN" altLang="en-US" sz="2025" b="1" dirty="0">
                <a:solidFill>
                  <a:srgbClr val="FF0000"/>
                </a:solidFill>
                <a:latin typeface="+mn-ea"/>
              </a:rPr>
              <a:t>连续运行</a:t>
            </a:r>
            <a:endParaRPr lang="en-US" altLang="zh-CN" sz="2025" b="1" dirty="0">
              <a:solidFill>
                <a:srgbClr val="FF0000"/>
              </a:solidFill>
              <a:latin typeface="+mn-ea"/>
            </a:endParaRPr>
          </a:p>
          <a:p>
            <a:pPr algn="ctr">
              <a:lnSpc>
                <a:spcPct val="150000"/>
              </a:lnSpc>
              <a:defRPr/>
            </a:pPr>
            <a:r>
              <a:rPr lang="zh-CN" altLang="en-US" sz="1350" dirty="0">
                <a:solidFill>
                  <a:srgbClr val="000000"/>
                </a:solidFill>
                <a:latin typeface="+mn-ea"/>
              </a:rPr>
              <a:t>维持公司的</a:t>
            </a:r>
            <a:r>
              <a:rPr lang="zh-CN" altLang="en-US" sz="2025" b="1" dirty="0">
                <a:solidFill>
                  <a:srgbClr val="FF0000"/>
                </a:solidFill>
                <a:latin typeface="+mn-ea"/>
              </a:rPr>
              <a:t>核心竞争力</a:t>
            </a:r>
            <a:endParaRPr lang="en-US" altLang="zh-CN" sz="2025" b="1" dirty="0">
              <a:solidFill>
                <a:srgbClr val="FF0000"/>
              </a:solidFill>
              <a:latin typeface="+mn-ea"/>
            </a:endParaRPr>
          </a:p>
          <a:p>
            <a:pPr algn="ctr">
              <a:lnSpc>
                <a:spcPct val="150000"/>
              </a:lnSpc>
              <a:defRPr/>
            </a:pPr>
            <a:r>
              <a:rPr lang="zh-CN" altLang="en-US" sz="1350" dirty="0">
                <a:solidFill>
                  <a:srgbClr val="000000"/>
                </a:solidFill>
                <a:latin typeface="+mn-ea"/>
              </a:rPr>
              <a:t>免受法律法规的</a:t>
            </a:r>
            <a:r>
              <a:rPr lang="zh-CN" altLang="en-US" sz="2025" b="1" dirty="0">
                <a:solidFill>
                  <a:srgbClr val="FF0000"/>
                </a:solidFill>
                <a:latin typeface="+mn-ea"/>
              </a:rPr>
              <a:t>责罚</a:t>
            </a:r>
            <a:endParaRPr lang="en-US" altLang="zh-CN" sz="2025" b="1" dirty="0">
              <a:solidFill>
                <a:srgbClr val="FF0000"/>
              </a:solidFill>
              <a:latin typeface="+mn-ea"/>
            </a:endParaRPr>
          </a:p>
          <a:p>
            <a:pPr algn="ctr">
              <a:lnSpc>
                <a:spcPct val="150000"/>
              </a:lnSpc>
              <a:defRPr/>
            </a:pPr>
            <a:r>
              <a:rPr lang="zh-CN" altLang="en-US" sz="1350" dirty="0">
                <a:solidFill>
                  <a:srgbClr val="000000"/>
                </a:solidFill>
                <a:latin typeface="+mn-ea"/>
              </a:rPr>
              <a:t>维护公司的</a:t>
            </a:r>
            <a:r>
              <a:rPr lang="zh-CN" altLang="en-US" sz="2025" b="1" dirty="0">
                <a:solidFill>
                  <a:srgbClr val="FF0000"/>
                </a:solidFill>
                <a:latin typeface="+mn-ea"/>
              </a:rPr>
              <a:t>品牌形象</a:t>
            </a:r>
            <a:endParaRPr lang="en-US" altLang="zh-CN" sz="2025" b="1" dirty="0">
              <a:solidFill>
                <a:srgbClr val="FF0000"/>
              </a:solidFill>
              <a:latin typeface="+mn-ea"/>
            </a:endParaRPr>
          </a:p>
          <a:p>
            <a:pPr algn="ctr">
              <a:lnSpc>
                <a:spcPct val="150000"/>
              </a:lnSpc>
              <a:defRPr/>
            </a:pPr>
            <a:r>
              <a:rPr lang="en-US" altLang="zh-CN" sz="2025" b="1" dirty="0">
                <a:solidFill>
                  <a:srgbClr val="FF0000"/>
                </a:solidFill>
                <a:latin typeface="+mn-ea"/>
              </a:rPr>
              <a:t>……</a:t>
            </a:r>
            <a:endParaRPr lang="en-US" altLang="zh-CN" sz="2025" b="1" dirty="0">
              <a:solidFill>
                <a:srgbClr val="FF0000"/>
              </a:solidFill>
              <a:latin typeface="+mn-ea"/>
            </a:endParaRPr>
          </a:p>
          <a:p>
            <a:pPr algn="ctr">
              <a:lnSpc>
                <a:spcPct val="150000"/>
              </a:lnSpc>
              <a:defRPr/>
            </a:pPr>
            <a:endParaRPr lang="en-US" altLang="zh-CN" sz="2025" b="1" dirty="0">
              <a:solidFill>
                <a:srgbClr val="FF0000"/>
              </a:solidFill>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462232" y="416981"/>
            <a:ext cx="3706073" cy="461345"/>
          </a:xfrm>
          <a:prstGeom prst="rect">
            <a:avLst/>
          </a:prstGeom>
          <a:noFill/>
        </p:spPr>
        <p:txBody>
          <a:bodyPr wrap="square" rtlCol="0" anchor="t">
            <a:spAutoFit/>
          </a:bodyPr>
          <a:lstStyle/>
          <a:p>
            <a:r>
              <a:rPr lang="zh-CN" altLang="en-US" sz="2400" b="1" dirty="0">
                <a:solidFill>
                  <a:srgbClr val="1F2A66"/>
                </a:solidFill>
              </a:rPr>
              <a:t>中国受到</a:t>
            </a:r>
            <a:r>
              <a:rPr lang="en-US" altLang="zh-CN" sz="2400" b="1" dirty="0">
                <a:solidFill>
                  <a:srgbClr val="1F2A66"/>
                </a:solidFill>
              </a:rPr>
              <a:t>APT</a:t>
            </a:r>
            <a:r>
              <a:rPr lang="zh-CN" altLang="en-US" sz="2400" b="1" dirty="0">
                <a:solidFill>
                  <a:srgbClr val="1F2A66"/>
                </a:solidFill>
              </a:rPr>
              <a:t>攻击的情况</a:t>
            </a:r>
            <a:endParaRPr lang="zh-CN" altLang="en-US" sz="2400" b="1" dirty="0">
              <a:solidFill>
                <a:srgbClr val="1F2A66"/>
              </a:solidFill>
            </a:endParaRPr>
          </a:p>
        </p:txBody>
      </p:sp>
      <p:grpSp>
        <p:nvGrpSpPr>
          <p:cNvPr id="69" name="组合 68"/>
          <p:cNvGrpSpPr/>
          <p:nvPr/>
        </p:nvGrpSpPr>
        <p:grpSpPr>
          <a:xfrm>
            <a:off x="407081" y="916534"/>
            <a:ext cx="8329838" cy="4011150"/>
            <a:chOff x="403225" y="805815"/>
            <a:chExt cx="8337550" cy="4014864"/>
          </a:xfrm>
        </p:grpSpPr>
        <p:grpSp>
          <p:nvGrpSpPr>
            <p:cNvPr id="70" name="组合 69"/>
            <p:cNvGrpSpPr/>
            <p:nvPr/>
          </p:nvGrpSpPr>
          <p:grpSpPr>
            <a:xfrm>
              <a:off x="1750695" y="1149953"/>
              <a:ext cx="5596473" cy="2449523"/>
              <a:chOff x="5125102" y="3427522"/>
              <a:chExt cx="13807464" cy="6056643"/>
            </a:xfrm>
          </p:grpSpPr>
          <p:cxnSp>
            <p:nvCxnSpPr>
              <p:cNvPr id="90" name="Straight Connector 8"/>
              <p:cNvCxnSpPr>
                <a:stCxn id="76" idx="5"/>
                <a:endCxn id="74" idx="1"/>
              </p:cNvCxnSpPr>
              <p:nvPr/>
            </p:nvCxnSpPr>
            <p:spPr>
              <a:xfrm>
                <a:off x="5125102" y="4823726"/>
                <a:ext cx="1801653" cy="249644"/>
              </a:xfrm>
              <a:prstGeom prst="line">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
              <p:cNvCxnSpPr>
                <a:stCxn id="74" idx="3"/>
                <a:endCxn id="77" idx="7"/>
              </p:cNvCxnSpPr>
              <p:nvPr/>
            </p:nvCxnSpPr>
            <p:spPr>
              <a:xfrm flipH="1">
                <a:off x="5312357" y="6782890"/>
                <a:ext cx="1613654" cy="1716107"/>
              </a:xfrm>
              <a:prstGeom prst="line">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10"/>
              <p:cNvCxnSpPr>
                <a:stCxn id="74" idx="5"/>
                <a:endCxn id="71" idx="1"/>
              </p:cNvCxnSpPr>
              <p:nvPr/>
            </p:nvCxnSpPr>
            <p:spPr>
              <a:xfrm>
                <a:off x="8637303" y="6782893"/>
                <a:ext cx="1229824" cy="2088218"/>
              </a:xfrm>
              <a:prstGeom prst="line">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11"/>
              <p:cNvCxnSpPr>
                <a:stCxn id="74" idx="7"/>
                <a:endCxn id="75" idx="2"/>
              </p:cNvCxnSpPr>
              <p:nvPr/>
            </p:nvCxnSpPr>
            <p:spPr>
              <a:xfrm flipV="1">
                <a:off x="8637303" y="3427522"/>
                <a:ext cx="1331656" cy="1645453"/>
              </a:xfrm>
              <a:prstGeom prst="line">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12"/>
              <p:cNvCxnSpPr>
                <a:stCxn id="75" idx="6"/>
                <a:endCxn id="72" idx="1"/>
              </p:cNvCxnSpPr>
              <p:nvPr/>
            </p:nvCxnSpPr>
            <p:spPr>
              <a:xfrm>
                <a:off x="11760365" y="3428274"/>
                <a:ext cx="3391807" cy="1565378"/>
              </a:xfrm>
              <a:prstGeom prst="line">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20"/>
              <p:cNvCxnSpPr>
                <a:stCxn id="87" idx="3"/>
                <a:endCxn id="72" idx="3"/>
              </p:cNvCxnSpPr>
              <p:nvPr/>
            </p:nvCxnSpPr>
            <p:spPr>
              <a:xfrm flipV="1">
                <a:off x="11263253" y="6703317"/>
                <a:ext cx="3888614" cy="2780848"/>
              </a:xfrm>
              <a:prstGeom prst="line">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25"/>
              <p:cNvCxnSpPr>
                <a:stCxn id="72" idx="5"/>
                <a:endCxn id="78" idx="1"/>
              </p:cNvCxnSpPr>
              <p:nvPr/>
            </p:nvCxnSpPr>
            <p:spPr>
              <a:xfrm>
                <a:off x="16863015" y="6702845"/>
                <a:ext cx="2069551" cy="1714537"/>
              </a:xfrm>
              <a:prstGeom prst="line">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26"/>
              <p:cNvCxnSpPr>
                <a:stCxn id="72" idx="7"/>
                <a:endCxn id="79" idx="2"/>
              </p:cNvCxnSpPr>
              <p:nvPr/>
            </p:nvCxnSpPr>
            <p:spPr>
              <a:xfrm flipV="1">
                <a:off x="16863023" y="4265980"/>
                <a:ext cx="1768753" cy="726951"/>
              </a:xfrm>
              <a:prstGeom prst="line">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27"/>
              <p:cNvCxnSpPr>
                <a:stCxn id="74" idx="6"/>
                <a:endCxn id="73" idx="2"/>
              </p:cNvCxnSpPr>
              <p:nvPr/>
            </p:nvCxnSpPr>
            <p:spPr>
              <a:xfrm flipV="1">
                <a:off x="8991538" y="5846738"/>
                <a:ext cx="1580754" cy="81645"/>
              </a:xfrm>
              <a:prstGeom prst="line">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28"/>
              <p:cNvCxnSpPr>
                <a:stCxn id="73" idx="6"/>
                <a:endCxn id="72" idx="2"/>
              </p:cNvCxnSpPr>
              <p:nvPr/>
            </p:nvCxnSpPr>
            <p:spPr>
              <a:xfrm>
                <a:off x="12991640" y="5847066"/>
                <a:ext cx="1806353" cy="1570"/>
              </a:xfrm>
              <a:prstGeom prst="line">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29"/>
              <p:cNvCxnSpPr>
                <a:stCxn id="73" idx="4"/>
                <a:endCxn id="71" idx="7"/>
              </p:cNvCxnSpPr>
              <p:nvPr/>
            </p:nvCxnSpPr>
            <p:spPr>
              <a:xfrm flipH="1">
                <a:off x="11088840" y="7056804"/>
                <a:ext cx="692461" cy="1815023"/>
              </a:xfrm>
              <a:prstGeom prst="line">
                <a:avLst/>
              </a:prstGeom>
              <a:ln w="952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71" name="Oval 16"/>
            <p:cNvSpPr/>
            <p:nvPr/>
          </p:nvSpPr>
          <p:spPr bwMode="auto">
            <a:xfrm>
              <a:off x="3569970" y="3249295"/>
              <a:ext cx="701040" cy="699770"/>
            </a:xfrm>
            <a:prstGeom prst="ellipse">
              <a:avLst/>
            </a:prstGeom>
            <a:no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243520" tIns="121760" rIns="243520" bIns="121760" anchor="ctr"/>
            <a:lstStyle/>
            <a:p>
              <a:pPr algn="ctr" defTabSz="407670">
                <a:defRPr/>
              </a:pP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72" name="Oval 22"/>
            <p:cNvSpPr/>
            <p:nvPr/>
          </p:nvSpPr>
          <p:spPr bwMode="auto">
            <a:xfrm>
              <a:off x="5671185" y="1639570"/>
              <a:ext cx="980440" cy="978535"/>
            </a:xfrm>
            <a:prstGeom prst="ellipse">
              <a:avLst/>
            </a:prstGeom>
            <a:no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243520" tIns="121760" rIns="243520" bIns="121760" anchor="ctr"/>
            <a:lstStyle/>
            <a:p>
              <a:pPr algn="ctr" defTabSz="407670">
                <a:defRPr/>
              </a:pP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73" name="Oval 21"/>
            <p:cNvSpPr/>
            <p:nvPr/>
          </p:nvSpPr>
          <p:spPr bwMode="auto">
            <a:xfrm>
              <a:off x="3958590" y="1638935"/>
              <a:ext cx="980440" cy="978535"/>
            </a:xfrm>
            <a:prstGeom prst="ellipse">
              <a:avLst/>
            </a:prstGeom>
            <a:no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243520" tIns="121760" rIns="243520" bIns="121760" anchor="ctr"/>
            <a:lstStyle/>
            <a:p>
              <a:pPr algn="ctr" defTabSz="407670">
                <a:defRPr/>
              </a:pP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74" name="Oval 15"/>
            <p:cNvSpPr/>
            <p:nvPr/>
          </p:nvSpPr>
          <p:spPr bwMode="auto">
            <a:xfrm>
              <a:off x="2337435" y="1671955"/>
              <a:ext cx="980440" cy="978535"/>
            </a:xfrm>
            <a:prstGeom prst="ellipse">
              <a:avLst/>
            </a:prstGeom>
            <a:no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243520" tIns="121760" rIns="243520" bIns="121760" anchor="ctr"/>
            <a:lstStyle/>
            <a:p>
              <a:pPr algn="ctr" defTabSz="407670">
                <a:defRPr/>
              </a:pP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75" name="Oval 18"/>
            <p:cNvSpPr/>
            <p:nvPr/>
          </p:nvSpPr>
          <p:spPr bwMode="auto">
            <a:xfrm>
              <a:off x="3714115" y="805815"/>
              <a:ext cx="725805" cy="687705"/>
            </a:xfrm>
            <a:prstGeom prst="ellipse">
              <a:avLst/>
            </a:prstGeom>
            <a:no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243520" tIns="121760" rIns="243520" bIns="121760" anchor="ctr"/>
            <a:lstStyle/>
            <a:p>
              <a:pPr algn="ctr" defTabSz="407670">
                <a:defRPr/>
              </a:pP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76" name="Oval 17"/>
            <p:cNvSpPr/>
            <p:nvPr/>
          </p:nvSpPr>
          <p:spPr bwMode="auto">
            <a:xfrm>
              <a:off x="1157605" y="1123950"/>
              <a:ext cx="694690" cy="691515"/>
            </a:xfrm>
            <a:prstGeom prst="ellipse">
              <a:avLst/>
            </a:prstGeom>
            <a:no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243520" tIns="121760" rIns="243520" bIns="121760" anchor="ctr"/>
            <a:lstStyle/>
            <a:p>
              <a:pPr algn="ctr" defTabSz="407670">
                <a:defRPr/>
              </a:pP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77" name="Oval 19"/>
            <p:cNvSpPr/>
            <p:nvPr/>
          </p:nvSpPr>
          <p:spPr bwMode="auto">
            <a:xfrm>
              <a:off x="1157605" y="3086100"/>
              <a:ext cx="784225" cy="782955"/>
            </a:xfrm>
            <a:prstGeom prst="ellipse">
              <a:avLst/>
            </a:prstGeom>
            <a:no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243520" tIns="121760" rIns="243520" bIns="121760" anchor="ctr"/>
            <a:lstStyle/>
            <a:p>
              <a:pPr algn="ctr" defTabSz="407670">
                <a:defRPr/>
              </a:pP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78" name="Oval 24"/>
            <p:cNvSpPr/>
            <p:nvPr/>
          </p:nvSpPr>
          <p:spPr bwMode="auto">
            <a:xfrm>
              <a:off x="7209790" y="3030855"/>
              <a:ext cx="937260" cy="935990"/>
            </a:xfrm>
            <a:prstGeom prst="ellipse">
              <a:avLst/>
            </a:prstGeom>
            <a:no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243520" tIns="121760" rIns="243520" bIns="121760" anchor="ctr"/>
            <a:lstStyle/>
            <a:p>
              <a:pPr algn="ctr" defTabSz="407670">
                <a:defRPr/>
              </a:pP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79" name="Oval 23"/>
            <p:cNvSpPr/>
            <p:nvPr/>
          </p:nvSpPr>
          <p:spPr bwMode="auto">
            <a:xfrm>
              <a:off x="7225030" y="1123950"/>
              <a:ext cx="734060" cy="730250"/>
            </a:xfrm>
            <a:prstGeom prst="ellipse">
              <a:avLst/>
            </a:prstGeom>
            <a:no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243520" tIns="121760" rIns="243520" bIns="121760" anchor="ctr"/>
            <a:lstStyle/>
            <a:p>
              <a:pPr algn="ctr" defTabSz="407670">
                <a:defRPr/>
              </a:pPr>
              <a:endParaRPr 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80" name="文本框 79"/>
            <p:cNvSpPr txBox="1"/>
            <p:nvPr/>
          </p:nvSpPr>
          <p:spPr>
            <a:xfrm>
              <a:off x="2509520" y="2007870"/>
              <a:ext cx="635635" cy="307933"/>
            </a:xfrm>
            <a:prstGeom prst="rect">
              <a:avLst/>
            </a:prstGeom>
            <a:noFill/>
            <a:ln>
              <a:noFill/>
            </a:ln>
          </p:spPr>
          <p:txBody>
            <a:bodyPr wrap="square"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政府</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3998595" y="1975485"/>
              <a:ext cx="900430" cy="307933"/>
            </a:xfrm>
            <a:prstGeom prst="rect">
              <a:avLst/>
            </a:prstGeom>
            <a:noFill/>
            <a:ln>
              <a:noFill/>
            </a:ln>
          </p:spPr>
          <p:txBody>
            <a:bodyPr wrap="squar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互联网</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5843905" y="1974850"/>
              <a:ext cx="635635" cy="307933"/>
            </a:xfrm>
            <a:prstGeom prst="rect">
              <a:avLst/>
            </a:prstGeom>
            <a:noFill/>
            <a:ln>
              <a:noFill/>
            </a:ln>
          </p:spPr>
          <p:txBody>
            <a:bodyPr wrap="square"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军队</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文本框 82"/>
            <p:cNvSpPr txBox="1"/>
            <p:nvPr/>
          </p:nvSpPr>
          <p:spPr>
            <a:xfrm>
              <a:off x="3759200" y="996315"/>
              <a:ext cx="635635" cy="307933"/>
            </a:xfrm>
            <a:prstGeom prst="rect">
              <a:avLst/>
            </a:prstGeom>
            <a:noFill/>
            <a:ln>
              <a:noFill/>
            </a:ln>
          </p:spPr>
          <p:txBody>
            <a:bodyPr wrap="square"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电信</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文本框 83"/>
            <p:cNvSpPr txBox="1"/>
            <p:nvPr/>
          </p:nvSpPr>
          <p:spPr>
            <a:xfrm>
              <a:off x="1186815" y="1313180"/>
              <a:ext cx="635635" cy="307933"/>
            </a:xfrm>
            <a:prstGeom prst="rect">
              <a:avLst/>
            </a:prstGeom>
            <a:noFill/>
            <a:ln>
              <a:noFill/>
            </a:ln>
          </p:spPr>
          <p:txBody>
            <a:bodyPr wrap="square"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媒体</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7274560" y="1336040"/>
              <a:ext cx="635635" cy="307933"/>
            </a:xfrm>
            <a:prstGeom prst="rect">
              <a:avLst/>
            </a:prstGeom>
            <a:noFill/>
            <a:ln>
              <a:noFill/>
            </a:ln>
          </p:spPr>
          <p:txBody>
            <a:bodyPr wrap="square"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航天</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1231900" y="3324225"/>
              <a:ext cx="635635" cy="307933"/>
            </a:xfrm>
            <a:prstGeom prst="rect">
              <a:avLst/>
            </a:prstGeom>
            <a:noFill/>
            <a:ln>
              <a:noFill/>
            </a:ln>
          </p:spPr>
          <p:txBody>
            <a:bodyPr wrap="square"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金融</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3602990" y="3445510"/>
              <a:ext cx="635635" cy="307933"/>
            </a:xfrm>
            <a:prstGeom prst="rect">
              <a:avLst/>
            </a:prstGeom>
            <a:noFill/>
            <a:ln>
              <a:noFill/>
            </a:ln>
          </p:spPr>
          <p:txBody>
            <a:bodyPr wrap="square"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科研</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272020" y="3237865"/>
              <a:ext cx="812165" cy="523448"/>
            </a:xfrm>
            <a:prstGeom prst="rect">
              <a:avLst/>
            </a:prstGeom>
            <a:noFill/>
            <a:ln>
              <a:noFill/>
            </a:ln>
          </p:spPr>
          <p:txBody>
            <a:bodyPr wrap="square" rtlCol="0">
              <a:spAutoFit/>
            </a:bodyPr>
            <a:lstStyle/>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关键基</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础设施</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9" name="矩形 88"/>
            <p:cNvSpPr/>
            <p:nvPr/>
          </p:nvSpPr>
          <p:spPr bwMode="auto">
            <a:xfrm>
              <a:off x="403225" y="3972319"/>
              <a:ext cx="8337550" cy="848360"/>
            </a:xfrm>
            <a:prstGeom prst="rect">
              <a:avLst/>
            </a:prstGeom>
            <a:noFill/>
            <a:ln w="12700">
              <a:noFill/>
              <a:miter lim="400000"/>
            </a:ln>
          </p:spPr>
          <p:txBody>
            <a:bodyPr lIns="35480" tIns="35480" rIns="35480" bIns="35480" anchor="ctr"/>
            <a:lstStyle/>
            <a:p>
              <a:pPr marL="317500" indent="-317500" defTabSz="913130" fontAlgn="base">
                <a:lnSpc>
                  <a:spcPct val="130000"/>
                </a:lnSpc>
                <a:spcBef>
                  <a:spcPct val="0"/>
                </a:spcBef>
                <a:spcAft>
                  <a:spcPct val="0"/>
                </a:spcAft>
                <a:buSzPct val="74000"/>
                <a:buFont typeface="Wingdings" panose="05000000000000000000" pitchFamily="2" charset="2"/>
                <a:buChar char="l"/>
                <a:defRPr/>
              </a:pPr>
              <a:endParaRPr kumimoji="1"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913130" fontAlgn="base">
                <a:lnSpc>
                  <a:spcPct val="130000"/>
                </a:lnSpc>
                <a:spcBef>
                  <a:spcPct val="0"/>
                </a:spcBef>
                <a:spcAft>
                  <a:spcPct val="0"/>
                </a:spcAft>
                <a:buSzPct val="74000"/>
                <a:defRPr/>
              </a:pPr>
              <a:r>
                <a:rPr kumimoji="1" 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201</a:t>
              </a:r>
              <a:r>
                <a:rPr kumimoji="1"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kumimoji="1"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中国是全球受到</a:t>
              </a:r>
              <a:r>
                <a:rPr kumimoji="1"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APT</a:t>
              </a:r>
              <a:r>
                <a:rPr kumimoji="1"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攻击第二多的国家</a:t>
              </a: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，仅次于美国，主要被攻击的领域涵盖</a:t>
              </a:r>
              <a:r>
                <a:rPr kumimoji="1"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政府、互联网、军队、电信、媒体、航天、金融、科研、关键基础设施</a:t>
              </a:r>
              <a:r>
                <a:rPr kumimoji="1"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等，九大领域。</a:t>
              </a:r>
              <a:endParaRPr kumimoji="1"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913130" fontAlgn="base">
                <a:spcBef>
                  <a:spcPct val="0"/>
                </a:spcBef>
                <a:spcAft>
                  <a:spcPct val="0"/>
                </a:spcAft>
                <a:buSzPct val="74000"/>
                <a:defRPr/>
              </a:pPr>
              <a:endParaRPr kumimoji="1"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curtains"/>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descr="C:\Users\l\Desktop\团队.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46690" y="1007263"/>
            <a:ext cx="4888832" cy="335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标题 1"/>
          <p:cNvSpPr>
            <a:spLocks noGrp="1"/>
          </p:cNvSpPr>
          <p:nvPr>
            <p:ph type="title"/>
          </p:nvPr>
        </p:nvSpPr>
        <p:spPr>
          <a:xfrm>
            <a:off x="173618" y="241300"/>
            <a:ext cx="5379458" cy="462390"/>
          </a:xfrm>
        </p:spPr>
        <p:txBody>
          <a:bodyPr/>
          <a:lstStyle/>
          <a:p>
            <a:r>
              <a:rPr lang="en-US" altLang="zh-CN" dirty="0"/>
              <a:t>4</a:t>
            </a:r>
            <a:r>
              <a:rPr lang="zh-CN" altLang="en-US" dirty="0"/>
              <a:t>、安全团队的重要性</a:t>
            </a:r>
            <a:endParaRPr lang="zh-CN" altLang="en-US" dirty="0"/>
          </a:p>
        </p:txBody>
      </p:sp>
      <p:sp>
        <p:nvSpPr>
          <p:cNvPr id="7" name="矩形 6"/>
          <p:cNvSpPr/>
          <p:nvPr/>
        </p:nvSpPr>
        <p:spPr bwMode="auto">
          <a:xfrm>
            <a:off x="569187" y="843739"/>
            <a:ext cx="2605414" cy="3677085"/>
          </a:xfrm>
          <a:prstGeom prst="rect">
            <a:avLst/>
          </a:prstGeom>
          <a:solidFill>
            <a:schemeClr val="bg1">
              <a:lumMod val="95000"/>
              <a:alpha val="70980"/>
            </a:schemeClr>
          </a:solidFill>
          <a:ln w="9525" cap="flat" cmpd="sng" algn="ctr">
            <a:noFill/>
            <a:prstDash val="solid"/>
            <a:round/>
            <a:headEnd type="none" w="med" len="med"/>
            <a:tailEnd type="none" w="med" len="med"/>
          </a:ln>
          <a:effectLst>
            <a:softEdge rad="317500"/>
          </a:effectLst>
        </p:spPr>
        <p:txBody>
          <a:bodyPr lIns="57454" tIns="28728" rIns="57454" bIns="28728" anchor="ctr"/>
          <a:lstStyle/>
          <a:p>
            <a:pPr algn="ctr">
              <a:lnSpc>
                <a:spcPct val="150000"/>
              </a:lnSpc>
              <a:defRPr/>
            </a:pPr>
            <a:r>
              <a:rPr lang="zh-CN" altLang="en-US" sz="1350" dirty="0">
                <a:solidFill>
                  <a:srgbClr val="000000"/>
                </a:solidFill>
                <a:latin typeface="+mn-ea"/>
              </a:rPr>
              <a:t>定义安全团队的</a:t>
            </a:r>
            <a:endParaRPr lang="en-US" altLang="zh-CN" sz="1350" dirty="0">
              <a:solidFill>
                <a:srgbClr val="000000"/>
              </a:solidFill>
              <a:latin typeface="+mn-ea"/>
            </a:endParaRPr>
          </a:p>
          <a:p>
            <a:pPr algn="ctr">
              <a:lnSpc>
                <a:spcPct val="150000"/>
              </a:lnSpc>
              <a:defRPr/>
            </a:pPr>
            <a:r>
              <a:rPr lang="zh-CN" altLang="en-US" sz="2250" b="1" dirty="0">
                <a:solidFill>
                  <a:srgbClr val="FF0000"/>
                </a:solidFill>
                <a:latin typeface="+mn-ea"/>
              </a:rPr>
              <a:t>规模和职能</a:t>
            </a:r>
            <a:endParaRPr lang="en-US" altLang="zh-CN" sz="1350" dirty="0">
              <a:solidFill>
                <a:srgbClr val="000000"/>
              </a:solidFill>
              <a:latin typeface="+mn-ea"/>
            </a:endParaRPr>
          </a:p>
          <a:p>
            <a:pPr algn="ctr">
              <a:lnSpc>
                <a:spcPct val="150000"/>
              </a:lnSpc>
              <a:defRPr/>
            </a:pPr>
            <a:r>
              <a:rPr lang="zh-CN" altLang="en-US" sz="1350" dirty="0">
                <a:solidFill>
                  <a:srgbClr val="000000"/>
                </a:solidFill>
                <a:latin typeface="+mn-ea"/>
              </a:rPr>
              <a:t>明确信息安全团队的</a:t>
            </a:r>
            <a:endParaRPr lang="en-US" altLang="zh-CN" sz="1350" dirty="0">
              <a:solidFill>
                <a:srgbClr val="000000"/>
              </a:solidFill>
              <a:latin typeface="+mn-ea"/>
            </a:endParaRPr>
          </a:p>
          <a:p>
            <a:pPr algn="ctr">
              <a:lnSpc>
                <a:spcPct val="150000"/>
              </a:lnSpc>
              <a:defRPr/>
            </a:pPr>
            <a:r>
              <a:rPr lang="zh-CN" altLang="en-US" sz="2250" b="1" dirty="0">
                <a:solidFill>
                  <a:srgbClr val="FF0000"/>
                </a:solidFill>
                <a:latin typeface="+mn-ea"/>
              </a:rPr>
              <a:t>主管和责任</a:t>
            </a:r>
            <a:endParaRPr lang="en-US" altLang="zh-CN" sz="2250" b="1" dirty="0">
              <a:solidFill>
                <a:srgbClr val="FF0000"/>
              </a:solidFill>
              <a:latin typeface="+mn-ea"/>
            </a:endParaRPr>
          </a:p>
          <a:p>
            <a:pPr algn="ctr">
              <a:lnSpc>
                <a:spcPct val="150000"/>
              </a:lnSpc>
              <a:defRPr/>
            </a:pPr>
            <a:r>
              <a:rPr lang="zh-CN" altLang="en-US" sz="1350" dirty="0">
                <a:solidFill>
                  <a:srgbClr val="000000"/>
                </a:solidFill>
                <a:latin typeface="+mn-ea"/>
              </a:rPr>
              <a:t>为安全团队的活动提供</a:t>
            </a:r>
            <a:endParaRPr lang="en-US" altLang="zh-CN" sz="1350" dirty="0">
              <a:solidFill>
                <a:srgbClr val="000000"/>
              </a:solidFill>
              <a:latin typeface="+mn-ea"/>
            </a:endParaRPr>
          </a:p>
          <a:p>
            <a:pPr algn="ctr">
              <a:lnSpc>
                <a:spcPct val="150000"/>
              </a:lnSpc>
              <a:defRPr/>
            </a:pPr>
            <a:r>
              <a:rPr lang="zh-CN" altLang="en-US" sz="2250" b="1" dirty="0">
                <a:solidFill>
                  <a:srgbClr val="FF0000"/>
                </a:solidFill>
                <a:latin typeface="+mn-ea"/>
              </a:rPr>
              <a:t>权利支撑</a:t>
            </a:r>
            <a:endParaRPr lang="en-US" altLang="zh-CN" sz="2250" b="1" dirty="0">
              <a:solidFill>
                <a:srgbClr val="FF0000"/>
              </a:solidFill>
              <a:latin typeface="+mn-ea"/>
            </a:endParaRPr>
          </a:p>
          <a:p>
            <a:pPr algn="ctr">
              <a:lnSpc>
                <a:spcPct val="150000"/>
              </a:lnSpc>
              <a:defRPr/>
            </a:pPr>
            <a:r>
              <a:rPr lang="en-US" altLang="zh-CN" sz="2250" b="1" dirty="0">
                <a:solidFill>
                  <a:srgbClr val="FF0000"/>
                </a:solidFill>
                <a:latin typeface="+mn-ea"/>
              </a:rPr>
              <a:t>……</a:t>
            </a:r>
            <a:endParaRPr lang="en-US" altLang="zh-CN" sz="2250" b="1" dirty="0">
              <a:solidFill>
                <a:srgbClr val="FF0000"/>
              </a:solidFill>
              <a:latin typeface="+mn-ea"/>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a:xfrm>
            <a:off x="0" y="203186"/>
            <a:ext cx="8004175" cy="462390"/>
          </a:xfrm>
        </p:spPr>
        <p:txBody>
          <a:bodyPr/>
          <a:lstStyle/>
          <a:p>
            <a:r>
              <a:rPr lang="en-US" altLang="zh-CN" sz="2400" dirty="0"/>
              <a:t>5</a:t>
            </a:r>
            <a:r>
              <a:rPr lang="zh-CN" altLang="en-US" sz="2400" dirty="0"/>
              <a:t>、把握成本的天平，为信息安全建设提供资金</a:t>
            </a:r>
            <a:endParaRPr lang="zh-CN" altLang="en-US" sz="2400" dirty="0"/>
          </a:p>
        </p:txBody>
      </p:sp>
      <p:grpSp>
        <p:nvGrpSpPr>
          <p:cNvPr id="2" name="组合 3"/>
          <p:cNvGrpSpPr/>
          <p:nvPr/>
        </p:nvGrpSpPr>
        <p:grpSpPr bwMode="auto">
          <a:xfrm>
            <a:off x="2867285" y="0"/>
            <a:ext cx="7231402" cy="3952960"/>
            <a:chOff x="-957872" y="272048"/>
            <a:chExt cx="10274235" cy="5618576"/>
          </a:xfrm>
        </p:grpSpPr>
        <p:sp>
          <p:nvSpPr>
            <p:cNvPr id="5" name="圆角矩形 4"/>
            <p:cNvSpPr/>
            <p:nvPr/>
          </p:nvSpPr>
          <p:spPr bwMode="auto">
            <a:xfrm>
              <a:off x="1563277" y="2072636"/>
              <a:ext cx="4825572" cy="3817988"/>
            </a:xfrm>
            <a:prstGeom prst="roundRect">
              <a:avLst>
                <a:gd name="adj" fmla="val 5357"/>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a:lstStyle/>
            <a:p>
              <a:pPr eaLnBrk="0" hangingPunct="0">
                <a:defRPr/>
              </a:pPr>
              <a:endParaRPr lang="zh-CN" altLang="en-US" sz="1350"/>
            </a:p>
          </p:txBody>
        </p:sp>
        <p:grpSp>
          <p:nvGrpSpPr>
            <p:cNvPr id="54281" name="组合 26"/>
            <p:cNvGrpSpPr/>
            <p:nvPr/>
          </p:nvGrpSpPr>
          <p:grpSpPr bwMode="auto">
            <a:xfrm>
              <a:off x="-957872" y="272048"/>
              <a:ext cx="10274235" cy="5516609"/>
              <a:chOff x="-1894303" y="1352547"/>
              <a:chExt cx="10274235" cy="5516609"/>
            </a:xfrm>
          </p:grpSpPr>
          <p:cxnSp>
            <p:nvCxnSpPr>
              <p:cNvPr id="54282" name="直接箭头连接符 3"/>
              <p:cNvCxnSpPr>
                <a:cxnSpLocks noChangeShapeType="1"/>
              </p:cNvCxnSpPr>
              <p:nvPr/>
            </p:nvCxnSpPr>
            <p:spPr bwMode="auto">
              <a:xfrm>
                <a:off x="1203117" y="6466887"/>
                <a:ext cx="4177914" cy="0"/>
              </a:xfrm>
              <a:prstGeom prst="straightConnector1">
                <a:avLst/>
              </a:prstGeom>
              <a:noFill/>
              <a:ln w="57150" algn="ctr">
                <a:solidFill>
                  <a:srgbClr val="000000"/>
                </a:solidFill>
                <a:round/>
                <a:tailEnd type="arrow" w="med" len="med"/>
              </a:ln>
              <a:extLst>
                <a:ext uri="{909E8E84-426E-40DD-AFC4-6F175D3DCCD1}">
                  <a14:hiddenFill xmlns:a14="http://schemas.microsoft.com/office/drawing/2010/main">
                    <a:noFill/>
                  </a14:hiddenFill>
                </a:ext>
              </a:extLst>
            </p:spPr>
          </p:cxnSp>
          <p:cxnSp>
            <p:nvCxnSpPr>
              <p:cNvPr id="54283" name="直接箭头连接符 7"/>
              <p:cNvCxnSpPr>
                <a:cxnSpLocks noChangeShapeType="1"/>
              </p:cNvCxnSpPr>
              <p:nvPr/>
            </p:nvCxnSpPr>
            <p:spPr bwMode="auto">
              <a:xfrm flipV="1">
                <a:off x="1203117" y="3576375"/>
                <a:ext cx="0" cy="2881321"/>
              </a:xfrm>
              <a:prstGeom prst="straightConnector1">
                <a:avLst/>
              </a:prstGeom>
              <a:noFill/>
              <a:ln w="57150" algn="ctr">
                <a:solidFill>
                  <a:srgbClr val="000000"/>
                </a:solidFill>
                <a:round/>
                <a:tailEnd type="arrow" w="med" len="med"/>
              </a:ln>
              <a:extLst>
                <a:ext uri="{909E8E84-426E-40DD-AFC4-6F175D3DCCD1}">
                  <a14:hiddenFill xmlns:a14="http://schemas.microsoft.com/office/drawing/2010/main">
                    <a:noFill/>
                  </a14:hiddenFill>
                </a:ext>
              </a:extLst>
            </p:spPr>
          </p:cxnSp>
          <p:sp>
            <p:nvSpPr>
              <p:cNvPr id="9" name="弧形 8"/>
              <p:cNvSpPr/>
              <p:nvPr/>
            </p:nvSpPr>
            <p:spPr bwMode="auto">
              <a:xfrm rot="5400000">
                <a:off x="-777755" y="235999"/>
                <a:ext cx="4681863" cy="6914960"/>
              </a:xfrm>
              <a:prstGeom prst="arc">
                <a:avLst/>
              </a:prstGeom>
              <a:noFill/>
              <a:ln w="57150" cap="flat" cmpd="sng" algn="ctr">
                <a:solidFill>
                  <a:srgbClr val="00B050"/>
                </a:solidFill>
                <a:prstDash val="solid"/>
                <a:round/>
                <a:headEnd type="triangle" w="med" len="med"/>
                <a:tailEnd type="none" w="med" len="med"/>
              </a:ln>
              <a:effectLst/>
            </p:spPr>
            <p:txBody>
              <a:bodyPr/>
              <a:lstStyle/>
              <a:p>
                <a:pPr eaLnBrk="0" hangingPunct="0">
                  <a:defRPr/>
                </a:pPr>
                <a:endParaRPr lang="zh-CN" altLang="en-US" sz="1350"/>
              </a:p>
            </p:txBody>
          </p:sp>
          <p:sp>
            <p:nvSpPr>
              <p:cNvPr id="10" name="弧形 9"/>
              <p:cNvSpPr/>
              <p:nvPr/>
            </p:nvSpPr>
            <p:spPr bwMode="auto">
              <a:xfrm rot="10800000">
                <a:off x="1634291" y="1569363"/>
                <a:ext cx="6745641" cy="4465047"/>
              </a:xfrm>
              <a:prstGeom prst="arc">
                <a:avLst/>
              </a:prstGeom>
              <a:noFill/>
              <a:ln w="57150" cap="flat" cmpd="sng" algn="ctr">
                <a:solidFill>
                  <a:srgbClr val="FF0000"/>
                </a:solidFill>
                <a:prstDash val="solid"/>
                <a:round/>
                <a:headEnd type="triangle" w="med" len="med"/>
                <a:tailEnd type="none" w="med" len="med"/>
              </a:ln>
              <a:effectLst/>
            </p:spPr>
            <p:txBody>
              <a:bodyPr/>
              <a:lstStyle/>
              <a:p>
                <a:pPr eaLnBrk="0" hangingPunct="0">
                  <a:defRPr/>
                </a:pPr>
                <a:endParaRPr lang="zh-CN" altLang="en-US" sz="1350"/>
              </a:p>
            </p:txBody>
          </p:sp>
          <p:sp>
            <p:nvSpPr>
              <p:cNvPr id="11" name="TextBox 10"/>
              <p:cNvSpPr txBox="1"/>
              <p:nvPr/>
            </p:nvSpPr>
            <p:spPr>
              <a:xfrm>
                <a:off x="672086" y="4557353"/>
                <a:ext cx="459330" cy="1115525"/>
              </a:xfrm>
              <a:prstGeom prst="rect">
                <a:avLst/>
              </a:prstGeom>
              <a:noFill/>
            </p:spPr>
            <p:txBody>
              <a:bodyPr vert="eaVert" wrap="none">
                <a:spAutoFit/>
              </a:bodyPr>
              <a:lstStyle/>
              <a:p>
                <a:pPr>
                  <a:defRPr/>
                </a:pPr>
                <a:r>
                  <a:rPr lang="zh-CN" altLang="en-US" sz="900" b="1" dirty="0">
                    <a:latin typeface="+mn-ea"/>
                  </a:rPr>
                  <a:t>安全事件损失</a:t>
                </a:r>
                <a:endParaRPr lang="zh-CN" altLang="en-US" sz="900" b="1" dirty="0">
                  <a:latin typeface="+mn-ea"/>
                </a:endParaRPr>
              </a:p>
            </p:txBody>
          </p:sp>
          <p:sp>
            <p:nvSpPr>
              <p:cNvPr id="12" name="TextBox 11"/>
              <p:cNvSpPr txBox="1"/>
              <p:nvPr/>
            </p:nvSpPr>
            <p:spPr>
              <a:xfrm>
                <a:off x="1994939" y="6540878"/>
                <a:ext cx="1738200" cy="328278"/>
              </a:xfrm>
              <a:prstGeom prst="rect">
                <a:avLst/>
              </a:prstGeom>
              <a:noFill/>
            </p:spPr>
            <p:txBody>
              <a:bodyPr wrap="none">
                <a:spAutoFit/>
              </a:bodyPr>
              <a:lstStyle/>
              <a:p>
                <a:pPr>
                  <a:defRPr/>
                </a:pPr>
                <a:r>
                  <a:rPr lang="zh-CN" altLang="en-US" sz="900" b="1" dirty="0">
                    <a:latin typeface="+mn-ea"/>
                  </a:rPr>
                  <a:t>安全投入和建设水平</a:t>
                </a:r>
                <a:endParaRPr lang="zh-CN" altLang="en-US" sz="900" b="1" dirty="0">
                  <a:latin typeface="+mn-ea"/>
                </a:endParaRPr>
              </a:p>
            </p:txBody>
          </p:sp>
          <p:sp>
            <p:nvSpPr>
              <p:cNvPr id="54288" name="爆炸形 1 12"/>
              <p:cNvSpPr>
                <a:spLocks noChangeArrowheads="1"/>
              </p:cNvSpPr>
              <p:nvPr/>
            </p:nvSpPr>
            <p:spPr bwMode="auto">
              <a:xfrm>
                <a:off x="2283612" y="5386392"/>
                <a:ext cx="2016924" cy="720330"/>
              </a:xfrm>
              <a:prstGeom prst="irregularSeal1">
                <a:avLst/>
              </a:prstGeom>
              <a:solidFill>
                <a:srgbClr val="FF0000"/>
              </a:solidFill>
              <a:ln w="9525" algn="ctr">
                <a:solidFill>
                  <a:schemeClr val="tx1"/>
                </a:solidFill>
                <a:round/>
              </a:ln>
            </p:spPr>
            <p:txBody>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r>
                  <a:rPr lang="zh-CN" altLang="en-US" sz="675" b="1">
                    <a:solidFill>
                      <a:schemeClr val="bg1"/>
                    </a:solidFill>
                  </a:rPr>
                  <a:t>最小化总成本</a:t>
                </a:r>
                <a:endParaRPr lang="zh-CN" altLang="en-US" sz="675" b="1">
                  <a:solidFill>
                    <a:schemeClr val="bg1"/>
                  </a:solidFill>
                </a:endParaRPr>
              </a:p>
            </p:txBody>
          </p:sp>
          <p:sp>
            <p:nvSpPr>
              <p:cNvPr id="14" name="TextBox 13"/>
              <p:cNvSpPr txBox="1"/>
              <p:nvPr/>
            </p:nvSpPr>
            <p:spPr>
              <a:xfrm>
                <a:off x="770767" y="6540878"/>
                <a:ext cx="426351" cy="328278"/>
              </a:xfrm>
              <a:prstGeom prst="rect">
                <a:avLst/>
              </a:prstGeom>
              <a:noFill/>
            </p:spPr>
            <p:txBody>
              <a:bodyPr wrap="none">
                <a:spAutoFit/>
              </a:bodyPr>
              <a:lstStyle/>
              <a:p>
                <a:pPr>
                  <a:defRPr/>
                </a:pPr>
                <a:r>
                  <a:rPr lang="zh-CN" altLang="en-US" sz="900" b="1" dirty="0">
                    <a:latin typeface="+mn-ea"/>
                  </a:rPr>
                  <a:t>低</a:t>
                </a:r>
                <a:endParaRPr lang="zh-CN" altLang="en-US" sz="900" b="1" dirty="0">
                  <a:latin typeface="+mn-ea"/>
                </a:endParaRPr>
              </a:p>
            </p:txBody>
          </p:sp>
          <p:sp>
            <p:nvSpPr>
              <p:cNvPr id="15" name="TextBox 14"/>
              <p:cNvSpPr txBox="1"/>
              <p:nvPr/>
            </p:nvSpPr>
            <p:spPr>
              <a:xfrm>
                <a:off x="770767" y="3729050"/>
                <a:ext cx="426351" cy="328278"/>
              </a:xfrm>
              <a:prstGeom prst="rect">
                <a:avLst/>
              </a:prstGeom>
              <a:noFill/>
            </p:spPr>
            <p:txBody>
              <a:bodyPr wrap="none">
                <a:spAutoFit/>
              </a:bodyPr>
              <a:lstStyle/>
              <a:p>
                <a:pPr>
                  <a:defRPr/>
                </a:pPr>
                <a:r>
                  <a:rPr lang="zh-CN" altLang="en-US" sz="900" b="1" dirty="0">
                    <a:latin typeface="+mn-ea"/>
                  </a:rPr>
                  <a:t>高</a:t>
                </a:r>
                <a:endParaRPr lang="zh-CN" altLang="en-US" sz="900" b="1" dirty="0">
                  <a:latin typeface="+mn-ea"/>
                </a:endParaRPr>
              </a:p>
            </p:txBody>
          </p:sp>
          <p:sp>
            <p:nvSpPr>
              <p:cNvPr id="16" name="TextBox 15"/>
              <p:cNvSpPr txBox="1"/>
              <p:nvPr/>
            </p:nvSpPr>
            <p:spPr>
              <a:xfrm>
                <a:off x="4749747" y="6540878"/>
                <a:ext cx="426351" cy="328278"/>
              </a:xfrm>
              <a:prstGeom prst="rect">
                <a:avLst/>
              </a:prstGeom>
              <a:noFill/>
            </p:spPr>
            <p:txBody>
              <a:bodyPr wrap="none">
                <a:spAutoFit/>
              </a:bodyPr>
              <a:lstStyle/>
              <a:p>
                <a:pPr>
                  <a:defRPr/>
                </a:pPr>
                <a:r>
                  <a:rPr lang="zh-CN" altLang="en-US" sz="900" b="1" dirty="0">
                    <a:latin typeface="+mn-ea"/>
                  </a:rPr>
                  <a:t>高</a:t>
                </a:r>
                <a:endParaRPr lang="zh-CN" altLang="en-US" sz="900" b="1" dirty="0">
                  <a:latin typeface="+mn-ea"/>
                </a:endParaRPr>
              </a:p>
            </p:txBody>
          </p:sp>
          <p:pic>
            <p:nvPicPr>
              <p:cNvPr id="54292" name="Picture 2" descr="C:\Users\l\Desktop\天平.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75824" y="3585568"/>
                <a:ext cx="2024712" cy="144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8" name="矩形 17"/>
          <p:cNvSpPr/>
          <p:nvPr/>
        </p:nvSpPr>
        <p:spPr bwMode="auto">
          <a:xfrm>
            <a:off x="933825" y="665576"/>
            <a:ext cx="2620609" cy="3839310"/>
          </a:xfrm>
          <a:prstGeom prst="rect">
            <a:avLst/>
          </a:prstGeom>
          <a:solidFill>
            <a:schemeClr val="bg1">
              <a:lumMod val="95000"/>
              <a:alpha val="70980"/>
            </a:schemeClr>
          </a:solidFill>
          <a:ln w="9525" cap="flat" cmpd="sng" algn="ctr">
            <a:noFill/>
            <a:prstDash val="solid"/>
            <a:round/>
            <a:headEnd type="none" w="med" len="med"/>
            <a:tailEnd type="none" w="med" len="med"/>
          </a:ln>
          <a:effectLst>
            <a:softEdge rad="317500"/>
          </a:effectLst>
        </p:spPr>
        <p:txBody>
          <a:bodyPr lIns="57454" tIns="28728" rIns="57454" bIns="28728" anchor="ctr"/>
          <a:lstStyle/>
          <a:p>
            <a:pPr algn="ctr">
              <a:lnSpc>
                <a:spcPct val="150000"/>
              </a:lnSpc>
              <a:defRPr/>
            </a:pPr>
            <a:r>
              <a:rPr lang="zh-CN" altLang="en-US" sz="1275" dirty="0">
                <a:solidFill>
                  <a:srgbClr val="000000"/>
                </a:solidFill>
                <a:latin typeface="+mn-ea"/>
              </a:rPr>
              <a:t>信息安全投资占比</a:t>
            </a:r>
            <a:endParaRPr lang="en-US" altLang="zh-CN" sz="1275" dirty="0">
              <a:solidFill>
                <a:srgbClr val="000000"/>
              </a:solidFill>
              <a:latin typeface="+mn-ea"/>
            </a:endParaRPr>
          </a:p>
          <a:p>
            <a:pPr algn="ctr">
              <a:lnSpc>
                <a:spcPct val="150000"/>
              </a:lnSpc>
              <a:defRPr/>
            </a:pPr>
            <a:r>
              <a:rPr lang="zh-CN" altLang="en-US" sz="1275" dirty="0">
                <a:solidFill>
                  <a:srgbClr val="000000"/>
                </a:solidFill>
                <a:latin typeface="+mn-ea"/>
              </a:rPr>
              <a:t>国际平均水平：</a:t>
            </a:r>
            <a:endParaRPr lang="en-US" altLang="zh-CN" sz="1275" dirty="0">
              <a:solidFill>
                <a:srgbClr val="000000"/>
              </a:solidFill>
              <a:latin typeface="+mn-ea"/>
            </a:endParaRPr>
          </a:p>
          <a:p>
            <a:pPr algn="ctr">
              <a:lnSpc>
                <a:spcPct val="150000"/>
              </a:lnSpc>
              <a:defRPr/>
            </a:pPr>
            <a:r>
              <a:rPr lang="en-US" altLang="zh-CN" sz="2475" b="1" dirty="0">
                <a:solidFill>
                  <a:srgbClr val="FF0000"/>
                </a:solidFill>
                <a:latin typeface="+mn-ea"/>
              </a:rPr>
              <a:t>14.5%</a:t>
            </a:r>
            <a:endParaRPr lang="en-US" altLang="zh-CN" sz="2475" b="1" dirty="0">
              <a:solidFill>
                <a:srgbClr val="FF0000"/>
              </a:solidFill>
              <a:latin typeface="+mn-ea"/>
            </a:endParaRPr>
          </a:p>
          <a:p>
            <a:pPr algn="ctr">
              <a:lnSpc>
                <a:spcPct val="150000"/>
              </a:lnSpc>
              <a:defRPr/>
            </a:pPr>
            <a:r>
              <a:rPr lang="zh-CN" altLang="en-US" sz="1275" dirty="0">
                <a:solidFill>
                  <a:srgbClr val="000000"/>
                </a:solidFill>
                <a:latin typeface="+mn-ea"/>
              </a:rPr>
              <a:t>我国信息安全投资占比：</a:t>
            </a:r>
            <a:endParaRPr lang="en-US" altLang="zh-CN" sz="1275" dirty="0">
              <a:solidFill>
                <a:srgbClr val="000000"/>
              </a:solidFill>
              <a:latin typeface="+mn-ea"/>
            </a:endParaRPr>
          </a:p>
          <a:p>
            <a:pPr algn="ctr">
              <a:lnSpc>
                <a:spcPct val="150000"/>
              </a:lnSpc>
              <a:defRPr/>
            </a:pPr>
            <a:r>
              <a:rPr lang="en-US" altLang="zh-CN" sz="2475" b="1" dirty="0">
                <a:solidFill>
                  <a:srgbClr val="FF0000"/>
                </a:solidFill>
                <a:latin typeface="+mn-ea"/>
              </a:rPr>
              <a:t>4.5%</a:t>
            </a:r>
            <a:endParaRPr lang="en-US" altLang="zh-CN" sz="2475" b="1" dirty="0">
              <a:solidFill>
                <a:srgbClr val="FF0000"/>
              </a:solidFill>
              <a:latin typeface="+mn-ea"/>
            </a:endParaRPr>
          </a:p>
          <a:p>
            <a:pPr algn="ctr">
              <a:lnSpc>
                <a:spcPct val="150000"/>
              </a:lnSpc>
              <a:defRPr/>
            </a:pPr>
            <a:r>
              <a:rPr lang="zh-CN" altLang="en-US" sz="1275" dirty="0">
                <a:solidFill>
                  <a:srgbClr val="000000"/>
                </a:solidFill>
                <a:latin typeface="+mn-ea"/>
              </a:rPr>
              <a:t>我国金融行业投资占比：</a:t>
            </a:r>
            <a:endParaRPr lang="en-US" altLang="zh-CN" sz="1275" dirty="0">
              <a:solidFill>
                <a:srgbClr val="000000"/>
              </a:solidFill>
              <a:latin typeface="+mn-ea"/>
            </a:endParaRPr>
          </a:p>
          <a:p>
            <a:pPr algn="ctr">
              <a:lnSpc>
                <a:spcPct val="150000"/>
              </a:lnSpc>
              <a:defRPr/>
            </a:pPr>
            <a:r>
              <a:rPr lang="en-US" altLang="zh-CN" sz="2475" b="1" dirty="0">
                <a:solidFill>
                  <a:srgbClr val="FF0000"/>
                </a:solidFill>
                <a:latin typeface="+mn-ea"/>
              </a:rPr>
              <a:t>6%</a:t>
            </a:r>
            <a:endParaRPr lang="en-US" altLang="zh-CN" sz="2475" b="1" dirty="0">
              <a:solidFill>
                <a:srgbClr val="FF0000"/>
              </a:solidFill>
              <a:latin typeface="+mn-ea"/>
            </a:endParaRPr>
          </a:p>
          <a:p>
            <a:pPr algn="ctr">
              <a:lnSpc>
                <a:spcPct val="150000"/>
              </a:lnSpc>
              <a:defRPr/>
            </a:pPr>
            <a:r>
              <a:rPr lang="en-US" altLang="zh-CN" sz="1050" b="1" dirty="0">
                <a:solidFill>
                  <a:srgbClr val="080808"/>
                </a:solidFill>
                <a:latin typeface="+mn-ea"/>
              </a:rPr>
              <a:t>IDC</a:t>
            </a:r>
            <a:r>
              <a:rPr lang="zh-CN" altLang="en-US" sz="1050" b="1" dirty="0">
                <a:solidFill>
                  <a:srgbClr val="080808"/>
                </a:solidFill>
                <a:latin typeface="+mn-ea"/>
              </a:rPr>
              <a:t>信息安全行业分析报告</a:t>
            </a:r>
            <a:endParaRPr lang="en-US" altLang="zh-CN" sz="1050" b="1" dirty="0">
              <a:solidFill>
                <a:srgbClr val="080808"/>
              </a:solidFill>
              <a:latin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7" descr="PPT"/>
          <p:cNvPicPr>
            <a:picLocks noChangeAspect="1"/>
          </p:cNvPicPr>
          <p:nvPr/>
        </p:nvPicPr>
        <p:blipFill>
          <a:blip r:embed="rId1"/>
          <a:stretch>
            <a:fillRect/>
          </a:stretch>
        </p:blipFill>
        <p:spPr>
          <a:xfrm>
            <a:off x="0" y="-1270"/>
            <a:ext cx="9144000" cy="5151120"/>
          </a:xfrm>
          <a:prstGeom prst="rect">
            <a:avLst/>
          </a:prstGeom>
        </p:spPr>
      </p:pic>
      <p:pic>
        <p:nvPicPr>
          <p:cNvPr id="11" name="图片 10" descr="PPT"/>
          <p:cNvPicPr>
            <a:picLocks noChangeAspect="1"/>
          </p:cNvPicPr>
          <p:nvPr/>
        </p:nvPicPr>
        <p:blipFill>
          <a:blip r:embed="rId2" cstate="print"/>
          <a:stretch>
            <a:fillRect/>
          </a:stretch>
        </p:blipFill>
        <p:spPr>
          <a:xfrm>
            <a:off x="737870" y="4595495"/>
            <a:ext cx="1505585" cy="113030"/>
          </a:xfrm>
          <a:prstGeom prst="rect">
            <a:avLst/>
          </a:prstGeom>
        </p:spPr>
      </p:pic>
      <p:sp>
        <p:nvSpPr>
          <p:cNvPr id="12" name="文本框 11"/>
          <p:cNvSpPr txBox="1"/>
          <p:nvPr/>
        </p:nvSpPr>
        <p:spPr>
          <a:xfrm>
            <a:off x="840740" y="2042795"/>
            <a:ext cx="2233930" cy="769441"/>
          </a:xfrm>
          <a:prstGeom prst="rect">
            <a:avLst/>
          </a:prstGeom>
          <a:noFill/>
        </p:spPr>
        <p:txBody>
          <a:bodyPr wrap="square" rtlCol="0" anchor="t">
            <a:spAutoFit/>
          </a:bodyPr>
          <a:lstStyle/>
          <a:p>
            <a:r>
              <a:rPr lang="zh-CN" altLang="en-US" sz="4400" b="1" dirty="0">
                <a:solidFill>
                  <a:srgbClr val="1F2A66"/>
                </a:solidFill>
              </a:rPr>
              <a:t>谢谢</a:t>
            </a:r>
            <a:endParaRPr lang="zh-CN" altLang="en-US" sz="4400" b="1" dirty="0">
              <a:solidFill>
                <a:srgbClr val="1F2A66"/>
              </a:solidFill>
            </a:endParaRPr>
          </a:p>
        </p:txBody>
      </p:sp>
      <p:sp>
        <p:nvSpPr>
          <p:cNvPr id="13" name="文本框 12"/>
          <p:cNvSpPr txBox="1"/>
          <p:nvPr/>
        </p:nvSpPr>
        <p:spPr>
          <a:xfrm>
            <a:off x="840740" y="2852420"/>
            <a:ext cx="4215130" cy="400110"/>
          </a:xfrm>
          <a:prstGeom prst="rect">
            <a:avLst/>
          </a:prstGeom>
          <a:noFill/>
        </p:spPr>
        <p:txBody>
          <a:bodyPr wrap="square" rtlCol="0" anchor="t">
            <a:spAutoFit/>
          </a:bodyPr>
          <a:lstStyle/>
          <a:p>
            <a:r>
              <a:rPr lang="zh-CN" altLang="en-US" sz="2000" dirty="0">
                <a:solidFill>
                  <a:srgbClr val="1F2A66"/>
                </a:solidFill>
              </a:rPr>
              <a:t>Thank  </a:t>
            </a:r>
            <a:r>
              <a:rPr lang="en-US" altLang="zh-CN" sz="2000" dirty="0">
                <a:solidFill>
                  <a:srgbClr val="1F2A66"/>
                </a:solidFill>
              </a:rPr>
              <a:t>you</a:t>
            </a:r>
            <a:endParaRPr lang="zh-CN" altLang="en-US" sz="2000" dirty="0">
              <a:solidFill>
                <a:srgbClr val="1F2A66"/>
              </a:solidFill>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74" y="397924"/>
            <a:ext cx="1283211" cy="499873"/>
          </a:xfrm>
          <a:prstGeom prst="rect">
            <a:avLst/>
          </a:prstGeom>
        </p:spPr>
      </p:pic>
      <p:pic>
        <p:nvPicPr>
          <p:cNvPr id="10" name="图片 9" descr="PPT调整"/>
          <p:cNvPicPr>
            <a:picLocks noChangeAspect="1"/>
          </p:cNvPicPr>
          <p:nvPr/>
        </p:nvPicPr>
        <p:blipFill>
          <a:blip r:embed="rId4" cstate="print"/>
          <a:stretch>
            <a:fillRect/>
          </a:stretch>
        </p:blipFill>
        <p:spPr>
          <a:xfrm>
            <a:off x="4492625" y="-1270"/>
            <a:ext cx="4651375" cy="5151120"/>
          </a:xfrm>
          <a:prstGeom prst="rect">
            <a:avLst/>
          </a:prstGeom>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462231" y="416981"/>
            <a:ext cx="3679099" cy="461345"/>
          </a:xfrm>
          <a:prstGeom prst="rect">
            <a:avLst/>
          </a:prstGeom>
          <a:noFill/>
        </p:spPr>
        <p:txBody>
          <a:bodyPr wrap="square" rtlCol="0" anchor="t">
            <a:spAutoFit/>
          </a:bodyPr>
          <a:lstStyle/>
          <a:p>
            <a:r>
              <a:rPr lang="en-US" altLang="zh-CN" sz="2400" b="1" dirty="0">
                <a:solidFill>
                  <a:srgbClr val="1F2A66"/>
                </a:solidFill>
              </a:rPr>
              <a:t>APT</a:t>
            </a:r>
            <a:r>
              <a:rPr lang="zh-CN" altLang="en-US" sz="2400" b="1" dirty="0">
                <a:solidFill>
                  <a:srgbClr val="1F2A66"/>
                </a:solidFill>
              </a:rPr>
              <a:t>组织的重点关注领域</a:t>
            </a:r>
            <a:endParaRPr lang="zh-CN" altLang="en-US" sz="2400" b="1" dirty="0">
              <a:solidFill>
                <a:srgbClr val="1F2A66"/>
              </a:solidFill>
            </a:endParaRPr>
          </a:p>
        </p:txBody>
      </p:sp>
      <p:grpSp>
        <p:nvGrpSpPr>
          <p:cNvPr id="4" name="组合 3"/>
          <p:cNvGrpSpPr/>
          <p:nvPr/>
        </p:nvGrpSpPr>
        <p:grpSpPr>
          <a:xfrm>
            <a:off x="521901" y="1010677"/>
            <a:ext cx="8069728" cy="3436341"/>
            <a:chOff x="2059" y="3871"/>
            <a:chExt cx="23093" cy="9833"/>
          </a:xfrm>
        </p:grpSpPr>
        <p:grpSp>
          <p:nvGrpSpPr>
            <p:cNvPr id="5" name="Group 2"/>
            <p:cNvGrpSpPr/>
            <p:nvPr/>
          </p:nvGrpSpPr>
          <p:grpSpPr>
            <a:xfrm>
              <a:off x="4507" y="5872"/>
              <a:ext cx="2360" cy="4602"/>
              <a:chOff x="5165562" y="4174426"/>
              <a:chExt cx="2141530" cy="5251876"/>
            </a:xfrm>
          </p:grpSpPr>
          <p:grpSp>
            <p:nvGrpSpPr>
              <p:cNvPr id="64" name="Group 107"/>
              <p:cNvGrpSpPr/>
              <p:nvPr/>
            </p:nvGrpSpPr>
            <p:grpSpPr>
              <a:xfrm>
                <a:off x="5357621" y="5380080"/>
                <a:ext cx="1656513" cy="3138523"/>
                <a:chOff x="5357621" y="6262550"/>
                <a:chExt cx="1656513" cy="2077813"/>
              </a:xfrm>
              <a:solidFill>
                <a:schemeClr val="accent2"/>
              </a:solidFill>
            </p:grpSpPr>
            <p:sp>
              <p:nvSpPr>
                <p:cNvPr id="67" name="Freeform 303"/>
                <p:cNvSpPr>
                  <a:spLocks noChangeArrowheads="1"/>
                </p:cNvSpPr>
                <p:nvPr/>
              </p:nvSpPr>
              <p:spPr bwMode="auto">
                <a:xfrm>
                  <a:off x="6258531" y="6262550"/>
                  <a:ext cx="755603" cy="2077813"/>
                </a:xfrm>
                <a:custGeom>
                  <a:avLst/>
                  <a:gdLst>
                    <a:gd name="T0" fmla="*/ 0 w 274"/>
                    <a:gd name="T1" fmla="*/ 0 h 675"/>
                    <a:gd name="T2" fmla="*/ 0 w 274"/>
                    <a:gd name="T3" fmla="*/ 674 h 675"/>
                    <a:gd name="T4" fmla="*/ 273 w 274"/>
                    <a:gd name="T5" fmla="*/ 674 h 675"/>
                    <a:gd name="T6" fmla="*/ 0 w 274"/>
                    <a:gd name="T7" fmla="*/ 0 h 675"/>
                  </a:gdLst>
                  <a:ahLst/>
                  <a:cxnLst>
                    <a:cxn ang="0">
                      <a:pos x="T0" y="T1"/>
                    </a:cxn>
                    <a:cxn ang="0">
                      <a:pos x="T2" y="T3"/>
                    </a:cxn>
                    <a:cxn ang="0">
                      <a:pos x="T4" y="T5"/>
                    </a:cxn>
                    <a:cxn ang="0">
                      <a:pos x="T6" y="T7"/>
                    </a:cxn>
                  </a:cxnLst>
                  <a:rect l="0" t="0" r="r" b="b"/>
                  <a:pathLst>
                    <a:path w="274" h="675">
                      <a:moveTo>
                        <a:pt x="0" y="0"/>
                      </a:moveTo>
                      <a:lnTo>
                        <a:pt x="0" y="674"/>
                      </a:lnTo>
                      <a:lnTo>
                        <a:pt x="273" y="674"/>
                      </a:lnTo>
                      <a:lnTo>
                        <a:pt x="0" y="0"/>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68" name="Freeform 304"/>
                <p:cNvSpPr>
                  <a:spLocks noChangeArrowheads="1"/>
                </p:cNvSpPr>
                <p:nvPr/>
              </p:nvSpPr>
              <p:spPr bwMode="auto">
                <a:xfrm>
                  <a:off x="5357621" y="6262550"/>
                  <a:ext cx="755603" cy="2077813"/>
                </a:xfrm>
                <a:custGeom>
                  <a:avLst/>
                  <a:gdLst>
                    <a:gd name="T0" fmla="*/ 0 w 274"/>
                    <a:gd name="T1" fmla="*/ 674 h 675"/>
                    <a:gd name="T2" fmla="*/ 273 w 274"/>
                    <a:gd name="T3" fmla="*/ 674 h 675"/>
                    <a:gd name="T4" fmla="*/ 273 w 274"/>
                    <a:gd name="T5" fmla="*/ 0 h 675"/>
                    <a:gd name="T6" fmla="*/ 0 w 274"/>
                    <a:gd name="T7" fmla="*/ 674 h 675"/>
                  </a:gdLst>
                  <a:ahLst/>
                  <a:cxnLst>
                    <a:cxn ang="0">
                      <a:pos x="T0" y="T1"/>
                    </a:cxn>
                    <a:cxn ang="0">
                      <a:pos x="T2" y="T3"/>
                    </a:cxn>
                    <a:cxn ang="0">
                      <a:pos x="T4" y="T5"/>
                    </a:cxn>
                    <a:cxn ang="0">
                      <a:pos x="T6" y="T7"/>
                    </a:cxn>
                  </a:cxnLst>
                  <a:rect l="0" t="0" r="r" b="b"/>
                  <a:pathLst>
                    <a:path w="274" h="675">
                      <a:moveTo>
                        <a:pt x="0" y="674"/>
                      </a:moveTo>
                      <a:lnTo>
                        <a:pt x="273" y="674"/>
                      </a:lnTo>
                      <a:lnTo>
                        <a:pt x="273" y="0"/>
                      </a:lnTo>
                      <a:lnTo>
                        <a:pt x="0" y="674"/>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grpSp>
          <p:sp>
            <p:nvSpPr>
              <p:cNvPr id="65" name="TextBox 157"/>
              <p:cNvSpPr txBox="1"/>
              <p:nvPr/>
            </p:nvSpPr>
            <p:spPr>
              <a:xfrm>
                <a:off x="5165562" y="4174426"/>
                <a:ext cx="2141530" cy="904130"/>
              </a:xfrm>
              <a:prstGeom prst="rect">
                <a:avLst/>
              </a:prstGeom>
              <a:noFill/>
              <a:ln>
                <a:noFill/>
              </a:ln>
            </p:spPr>
            <p:txBody>
              <a:bodyPr wrap="square" rtlCol="0">
                <a:spAutoFit/>
              </a:bodyPr>
              <a:lstStyle/>
              <a:p>
                <a:pPr algn="ctr" defTabSz="407670"/>
                <a:r>
                  <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25.0%</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sp>
            <p:nvSpPr>
              <p:cNvPr id="66" name="TextBox 158"/>
              <p:cNvSpPr txBox="1"/>
              <p:nvPr/>
            </p:nvSpPr>
            <p:spPr>
              <a:xfrm>
                <a:off x="5324362" y="8522172"/>
                <a:ext cx="1711409" cy="904130"/>
              </a:xfrm>
              <a:prstGeom prst="rect">
                <a:avLst/>
              </a:prstGeom>
              <a:noFill/>
              <a:ln>
                <a:noFill/>
              </a:ln>
            </p:spPr>
            <p:txBody>
              <a:bodyPr wrap="square" rtlCol="0">
                <a:spAutoFit/>
              </a:bodyPr>
              <a:lstStyle/>
              <a:p>
                <a:pPr algn="ctr" defTabSz="407670"/>
                <a:r>
                  <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能源</a:t>
                </a:r>
                <a:endPar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grpSp>
        <p:grpSp>
          <p:nvGrpSpPr>
            <p:cNvPr id="6" name="Group 4"/>
            <p:cNvGrpSpPr/>
            <p:nvPr/>
          </p:nvGrpSpPr>
          <p:grpSpPr>
            <a:xfrm>
              <a:off x="6692" y="6732"/>
              <a:ext cx="2398" cy="3754"/>
              <a:chOff x="7204031" y="5347960"/>
              <a:chExt cx="2176614" cy="4023289"/>
            </a:xfrm>
          </p:grpSpPr>
          <p:grpSp>
            <p:nvGrpSpPr>
              <p:cNvPr id="59" name="Group 110"/>
              <p:cNvGrpSpPr/>
              <p:nvPr/>
            </p:nvGrpSpPr>
            <p:grpSpPr>
              <a:xfrm>
                <a:off x="7362876" y="6272888"/>
                <a:ext cx="1656514" cy="2260235"/>
                <a:chOff x="7362876" y="5201840"/>
                <a:chExt cx="1656514" cy="3153043"/>
              </a:xfrm>
              <a:solidFill>
                <a:schemeClr val="accent3"/>
              </a:solidFill>
            </p:grpSpPr>
            <p:sp>
              <p:nvSpPr>
                <p:cNvPr id="62" name="Freeform 305"/>
                <p:cNvSpPr>
                  <a:spLocks noChangeArrowheads="1"/>
                </p:cNvSpPr>
                <p:nvPr/>
              </p:nvSpPr>
              <p:spPr bwMode="auto">
                <a:xfrm>
                  <a:off x="8263787" y="5201840"/>
                  <a:ext cx="755603" cy="3153043"/>
                </a:xfrm>
                <a:custGeom>
                  <a:avLst/>
                  <a:gdLst>
                    <a:gd name="T0" fmla="*/ 0 w 274"/>
                    <a:gd name="T1" fmla="*/ 0 h 1000"/>
                    <a:gd name="T2" fmla="*/ 0 w 274"/>
                    <a:gd name="T3" fmla="*/ 999 h 1000"/>
                    <a:gd name="T4" fmla="*/ 273 w 274"/>
                    <a:gd name="T5" fmla="*/ 999 h 1000"/>
                    <a:gd name="T6" fmla="*/ 0 w 274"/>
                    <a:gd name="T7" fmla="*/ 0 h 1000"/>
                  </a:gdLst>
                  <a:ahLst/>
                  <a:cxnLst>
                    <a:cxn ang="0">
                      <a:pos x="T0" y="T1"/>
                    </a:cxn>
                    <a:cxn ang="0">
                      <a:pos x="T2" y="T3"/>
                    </a:cxn>
                    <a:cxn ang="0">
                      <a:pos x="T4" y="T5"/>
                    </a:cxn>
                    <a:cxn ang="0">
                      <a:pos x="T6" y="T7"/>
                    </a:cxn>
                  </a:cxnLst>
                  <a:rect l="0" t="0" r="r" b="b"/>
                  <a:pathLst>
                    <a:path w="274" h="1000">
                      <a:moveTo>
                        <a:pt x="0" y="0"/>
                      </a:moveTo>
                      <a:lnTo>
                        <a:pt x="0" y="999"/>
                      </a:lnTo>
                      <a:lnTo>
                        <a:pt x="273" y="999"/>
                      </a:lnTo>
                      <a:lnTo>
                        <a:pt x="0" y="0"/>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63" name="Freeform 306"/>
                <p:cNvSpPr>
                  <a:spLocks noChangeArrowheads="1"/>
                </p:cNvSpPr>
                <p:nvPr/>
              </p:nvSpPr>
              <p:spPr bwMode="auto">
                <a:xfrm>
                  <a:off x="7362876" y="5201840"/>
                  <a:ext cx="755603" cy="3153043"/>
                </a:xfrm>
                <a:custGeom>
                  <a:avLst/>
                  <a:gdLst>
                    <a:gd name="T0" fmla="*/ 0 w 275"/>
                    <a:gd name="T1" fmla="*/ 999 h 1000"/>
                    <a:gd name="T2" fmla="*/ 274 w 275"/>
                    <a:gd name="T3" fmla="*/ 999 h 1000"/>
                    <a:gd name="T4" fmla="*/ 274 w 275"/>
                    <a:gd name="T5" fmla="*/ 0 h 1000"/>
                    <a:gd name="T6" fmla="*/ 0 w 275"/>
                    <a:gd name="T7" fmla="*/ 999 h 1000"/>
                  </a:gdLst>
                  <a:ahLst/>
                  <a:cxnLst>
                    <a:cxn ang="0">
                      <a:pos x="T0" y="T1"/>
                    </a:cxn>
                    <a:cxn ang="0">
                      <a:pos x="T2" y="T3"/>
                    </a:cxn>
                    <a:cxn ang="0">
                      <a:pos x="T4" y="T5"/>
                    </a:cxn>
                    <a:cxn ang="0">
                      <a:pos x="T6" y="T7"/>
                    </a:cxn>
                  </a:cxnLst>
                  <a:rect l="0" t="0" r="r" b="b"/>
                  <a:pathLst>
                    <a:path w="275" h="1000">
                      <a:moveTo>
                        <a:pt x="0" y="999"/>
                      </a:moveTo>
                      <a:lnTo>
                        <a:pt x="274" y="999"/>
                      </a:lnTo>
                      <a:lnTo>
                        <a:pt x="274" y="0"/>
                      </a:lnTo>
                      <a:lnTo>
                        <a:pt x="0" y="999"/>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grpSp>
          <p:sp>
            <p:nvSpPr>
              <p:cNvPr id="60" name="TextBox 163"/>
              <p:cNvSpPr txBox="1"/>
              <p:nvPr/>
            </p:nvSpPr>
            <p:spPr>
              <a:xfrm>
                <a:off x="7204031" y="5347960"/>
                <a:ext cx="2176614" cy="849078"/>
              </a:xfrm>
              <a:prstGeom prst="rect">
                <a:avLst/>
              </a:prstGeom>
              <a:noFill/>
              <a:ln>
                <a:noFill/>
              </a:ln>
            </p:spPr>
            <p:txBody>
              <a:bodyPr wrap="square" rtlCol="0">
                <a:spAutoFit/>
              </a:bodyPr>
              <a:lstStyle/>
              <a:p>
                <a:pPr algn="ctr" defTabSz="407670"/>
                <a:r>
                  <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22.2%</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sp>
            <p:nvSpPr>
              <p:cNvPr id="61" name="TextBox 164"/>
              <p:cNvSpPr txBox="1"/>
              <p:nvPr/>
            </p:nvSpPr>
            <p:spPr>
              <a:xfrm>
                <a:off x="7553105" y="8522171"/>
                <a:ext cx="1287681" cy="849078"/>
              </a:xfrm>
              <a:prstGeom prst="rect">
                <a:avLst/>
              </a:prstGeom>
              <a:noFill/>
              <a:ln>
                <a:noFill/>
              </a:ln>
            </p:spPr>
            <p:txBody>
              <a:bodyPr wrap="square" rtlCol="0">
                <a:spAutoFit/>
              </a:bodyPr>
              <a:lstStyle/>
              <a:p>
                <a:pPr algn="ctr" defTabSz="407670"/>
                <a:r>
                  <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金融</a:t>
                </a:r>
                <a:endPar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grpSp>
        <p:grpSp>
          <p:nvGrpSpPr>
            <p:cNvPr id="7" name="组合 6"/>
            <p:cNvGrpSpPr/>
            <p:nvPr/>
          </p:nvGrpSpPr>
          <p:grpSpPr>
            <a:xfrm>
              <a:off x="2303" y="3871"/>
              <a:ext cx="2256" cy="6600"/>
              <a:chOff x="3165717" y="4209225"/>
              <a:chExt cx="2047234" cy="4901291"/>
            </a:xfrm>
          </p:grpSpPr>
          <p:grpSp>
            <p:nvGrpSpPr>
              <p:cNvPr id="53" name="Group 1"/>
              <p:cNvGrpSpPr/>
              <p:nvPr/>
            </p:nvGrpSpPr>
            <p:grpSpPr>
              <a:xfrm>
                <a:off x="3165717" y="4209225"/>
                <a:ext cx="2047234" cy="4309379"/>
                <a:chOff x="3165717" y="4209225"/>
                <a:chExt cx="2047234" cy="4309379"/>
              </a:xfrm>
            </p:grpSpPr>
            <p:grpSp>
              <p:nvGrpSpPr>
                <p:cNvPr id="55" name="Group 104"/>
                <p:cNvGrpSpPr/>
                <p:nvPr/>
              </p:nvGrpSpPr>
              <p:grpSpPr>
                <a:xfrm>
                  <a:off x="3366892" y="4813416"/>
                  <a:ext cx="1611954" cy="3705188"/>
                  <a:chOff x="3366892" y="4635176"/>
                  <a:chExt cx="1611954" cy="3705188"/>
                </a:xfrm>
                <a:solidFill>
                  <a:schemeClr val="accent1"/>
                </a:solidFill>
              </p:grpSpPr>
              <p:sp>
                <p:nvSpPr>
                  <p:cNvPr id="57" name="Freeform 301"/>
                  <p:cNvSpPr>
                    <a:spLocks noChangeArrowheads="1"/>
                  </p:cNvSpPr>
                  <p:nvPr/>
                </p:nvSpPr>
                <p:spPr bwMode="auto">
                  <a:xfrm>
                    <a:off x="3366892" y="4635176"/>
                    <a:ext cx="755603" cy="3705188"/>
                  </a:xfrm>
                  <a:custGeom>
                    <a:avLst/>
                    <a:gdLst>
                      <a:gd name="T0" fmla="*/ 273 w 274"/>
                      <a:gd name="T1" fmla="*/ 0 h 1170"/>
                      <a:gd name="T2" fmla="*/ 0 w 274"/>
                      <a:gd name="T3" fmla="*/ 1169 h 1170"/>
                      <a:gd name="T4" fmla="*/ 273 w 274"/>
                      <a:gd name="T5" fmla="*/ 1169 h 1170"/>
                      <a:gd name="T6" fmla="*/ 273 w 274"/>
                      <a:gd name="T7" fmla="*/ 0 h 1170"/>
                    </a:gdLst>
                    <a:ahLst/>
                    <a:cxnLst>
                      <a:cxn ang="0">
                        <a:pos x="T0" y="T1"/>
                      </a:cxn>
                      <a:cxn ang="0">
                        <a:pos x="T2" y="T3"/>
                      </a:cxn>
                      <a:cxn ang="0">
                        <a:pos x="T4" y="T5"/>
                      </a:cxn>
                      <a:cxn ang="0">
                        <a:pos x="T6" y="T7"/>
                      </a:cxn>
                    </a:cxnLst>
                    <a:rect l="0" t="0" r="r" b="b"/>
                    <a:pathLst>
                      <a:path w="274" h="1170">
                        <a:moveTo>
                          <a:pt x="273" y="0"/>
                        </a:moveTo>
                        <a:lnTo>
                          <a:pt x="0" y="1169"/>
                        </a:lnTo>
                        <a:lnTo>
                          <a:pt x="273" y="1169"/>
                        </a:lnTo>
                        <a:lnTo>
                          <a:pt x="273" y="0"/>
                        </a:lnTo>
                      </a:path>
                    </a:pathLst>
                  </a:custGeom>
                  <a:noFill/>
                  <a:ln w="25400">
                    <a:solidFill>
                      <a:srgbClr val="1D2087"/>
                    </a:solidFill>
                  </a:ln>
                  <a:effec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58" name="Freeform 302"/>
                  <p:cNvSpPr>
                    <a:spLocks noChangeArrowheads="1"/>
                  </p:cNvSpPr>
                  <p:nvPr/>
                </p:nvSpPr>
                <p:spPr bwMode="auto">
                  <a:xfrm>
                    <a:off x="4223243" y="4635176"/>
                    <a:ext cx="755603" cy="3705188"/>
                  </a:xfrm>
                  <a:custGeom>
                    <a:avLst/>
                    <a:gdLst>
                      <a:gd name="T0" fmla="*/ 0 w 274"/>
                      <a:gd name="T1" fmla="*/ 0 h 1170"/>
                      <a:gd name="T2" fmla="*/ 0 w 274"/>
                      <a:gd name="T3" fmla="*/ 1169 h 1170"/>
                      <a:gd name="T4" fmla="*/ 273 w 274"/>
                      <a:gd name="T5" fmla="*/ 1169 h 1170"/>
                      <a:gd name="T6" fmla="*/ 0 w 274"/>
                      <a:gd name="T7" fmla="*/ 0 h 1170"/>
                    </a:gdLst>
                    <a:ahLst/>
                    <a:cxnLst>
                      <a:cxn ang="0">
                        <a:pos x="T0" y="T1"/>
                      </a:cxn>
                      <a:cxn ang="0">
                        <a:pos x="T2" y="T3"/>
                      </a:cxn>
                      <a:cxn ang="0">
                        <a:pos x="T4" y="T5"/>
                      </a:cxn>
                      <a:cxn ang="0">
                        <a:pos x="T6" y="T7"/>
                      </a:cxn>
                    </a:cxnLst>
                    <a:rect l="0" t="0" r="r" b="b"/>
                    <a:pathLst>
                      <a:path w="274" h="1170">
                        <a:moveTo>
                          <a:pt x="0" y="0"/>
                        </a:moveTo>
                        <a:lnTo>
                          <a:pt x="0" y="1169"/>
                        </a:lnTo>
                        <a:lnTo>
                          <a:pt x="273" y="1169"/>
                        </a:lnTo>
                        <a:lnTo>
                          <a:pt x="0" y="0"/>
                        </a:lnTo>
                      </a:path>
                    </a:pathLst>
                  </a:custGeom>
                  <a:noFill/>
                  <a:ln w="25400">
                    <a:solidFill>
                      <a:srgbClr val="1D2087"/>
                    </a:solidFill>
                  </a:ln>
                  <a:effec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grpSp>
            <p:sp>
              <p:nvSpPr>
                <p:cNvPr id="56" name="TextBox 152"/>
                <p:cNvSpPr txBox="1"/>
                <p:nvPr/>
              </p:nvSpPr>
              <p:spPr>
                <a:xfrm>
                  <a:off x="3165717" y="4209225"/>
                  <a:ext cx="2047234" cy="588342"/>
                </a:xfrm>
                <a:prstGeom prst="rect">
                  <a:avLst/>
                </a:prstGeom>
                <a:noFill/>
                <a:ln>
                  <a:noFill/>
                </a:ln>
              </p:spPr>
              <p:txBody>
                <a:bodyPr wrap="square" rtlCol="0">
                  <a:spAutoFit/>
                </a:bodyPr>
                <a:lstStyle/>
                <a:p>
                  <a:pPr algn="ctr" defTabSz="407670"/>
                  <a:r>
                    <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50.0%</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grpSp>
          <p:sp>
            <p:nvSpPr>
              <p:cNvPr id="54" name="TextBox 170"/>
              <p:cNvSpPr txBox="1"/>
              <p:nvPr/>
            </p:nvSpPr>
            <p:spPr>
              <a:xfrm>
                <a:off x="3420556" y="8522174"/>
                <a:ext cx="1516722" cy="588342"/>
              </a:xfrm>
              <a:prstGeom prst="rect">
                <a:avLst/>
              </a:prstGeom>
              <a:noFill/>
              <a:ln>
                <a:noFill/>
              </a:ln>
            </p:spPr>
            <p:txBody>
              <a:bodyPr wrap="square" rtlCol="0">
                <a:spAutoFit/>
              </a:bodyPr>
              <a:lstStyle/>
              <a:p>
                <a:pPr algn="ctr" defTabSz="407670"/>
                <a:r>
                  <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政府</a:t>
                </a:r>
                <a:endPar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grpSp>
        <p:grpSp>
          <p:nvGrpSpPr>
            <p:cNvPr id="8" name="Group 5"/>
            <p:cNvGrpSpPr/>
            <p:nvPr/>
          </p:nvGrpSpPr>
          <p:grpSpPr>
            <a:xfrm>
              <a:off x="8951" y="6766"/>
              <a:ext cx="2256" cy="3728"/>
              <a:chOff x="9198949" y="6272888"/>
              <a:chExt cx="2047235" cy="2856241"/>
            </a:xfrm>
          </p:grpSpPr>
          <p:grpSp>
            <p:nvGrpSpPr>
              <p:cNvPr id="48" name="Group 82"/>
              <p:cNvGrpSpPr/>
              <p:nvPr/>
            </p:nvGrpSpPr>
            <p:grpSpPr>
              <a:xfrm>
                <a:off x="9388495" y="7109169"/>
                <a:ext cx="1656513" cy="1409428"/>
                <a:chOff x="14678676" y="6930929"/>
                <a:chExt cx="1656513" cy="1409428"/>
              </a:xfrm>
              <a:solidFill>
                <a:schemeClr val="accent4"/>
              </a:solidFill>
            </p:grpSpPr>
            <p:sp>
              <p:nvSpPr>
                <p:cNvPr id="51"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52"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grpSp>
          <p:sp>
            <p:nvSpPr>
              <p:cNvPr id="49" name="TextBox 173"/>
              <p:cNvSpPr txBox="1"/>
              <p:nvPr/>
            </p:nvSpPr>
            <p:spPr>
              <a:xfrm>
                <a:off x="9198949" y="6272888"/>
                <a:ext cx="2047235" cy="606987"/>
              </a:xfrm>
              <a:prstGeom prst="rect">
                <a:avLst/>
              </a:prstGeom>
              <a:noFill/>
              <a:ln>
                <a:noFill/>
              </a:ln>
            </p:spPr>
            <p:txBody>
              <a:bodyPr wrap="square" rtlCol="0">
                <a:spAutoFit/>
              </a:bodyPr>
              <a:lstStyle/>
              <a:p>
                <a:pPr algn="ctr" defTabSz="407670"/>
                <a:r>
                  <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19.4%</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sp>
            <p:nvSpPr>
              <p:cNvPr id="50" name="TextBox 174"/>
              <p:cNvSpPr txBox="1"/>
              <p:nvPr/>
            </p:nvSpPr>
            <p:spPr>
              <a:xfrm>
                <a:off x="9593694" y="8522142"/>
                <a:ext cx="1335786" cy="606987"/>
              </a:xfrm>
              <a:prstGeom prst="rect">
                <a:avLst/>
              </a:prstGeom>
              <a:noFill/>
              <a:ln>
                <a:noFill/>
              </a:ln>
            </p:spPr>
            <p:txBody>
              <a:bodyPr wrap="square" rtlCol="0">
                <a:spAutoFit/>
              </a:bodyPr>
              <a:lstStyle/>
              <a:p>
                <a:pPr algn="ctr" defTabSz="407670"/>
                <a:r>
                  <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国防</a:t>
                </a:r>
                <a:endPar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grpSp>
        <p:grpSp>
          <p:nvGrpSpPr>
            <p:cNvPr id="9" name="Group 5"/>
            <p:cNvGrpSpPr/>
            <p:nvPr/>
          </p:nvGrpSpPr>
          <p:grpSpPr>
            <a:xfrm>
              <a:off x="11215" y="6771"/>
              <a:ext cx="2256" cy="3728"/>
              <a:chOff x="9198949" y="6272888"/>
              <a:chExt cx="2047235" cy="2856239"/>
            </a:xfrm>
          </p:grpSpPr>
          <p:grpSp>
            <p:nvGrpSpPr>
              <p:cNvPr id="43" name="Group 82"/>
              <p:cNvGrpSpPr/>
              <p:nvPr/>
            </p:nvGrpSpPr>
            <p:grpSpPr>
              <a:xfrm>
                <a:off x="9388495" y="7109169"/>
                <a:ext cx="1656513" cy="1409428"/>
                <a:chOff x="14678676" y="6930929"/>
                <a:chExt cx="1656513" cy="1409428"/>
              </a:xfrm>
              <a:solidFill>
                <a:schemeClr val="accent4"/>
              </a:solidFill>
            </p:grpSpPr>
            <p:sp>
              <p:nvSpPr>
                <p:cNvPr id="46"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47"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grpSp>
          <p:sp>
            <p:nvSpPr>
              <p:cNvPr id="44" name="TextBox 173"/>
              <p:cNvSpPr txBox="1"/>
              <p:nvPr/>
            </p:nvSpPr>
            <p:spPr>
              <a:xfrm>
                <a:off x="9198949" y="6272888"/>
                <a:ext cx="2047235" cy="606987"/>
              </a:xfrm>
              <a:prstGeom prst="rect">
                <a:avLst/>
              </a:prstGeom>
              <a:noFill/>
              <a:ln>
                <a:noFill/>
              </a:ln>
            </p:spPr>
            <p:txBody>
              <a:bodyPr wrap="square" rtlCol="0">
                <a:spAutoFit/>
              </a:bodyPr>
              <a:lstStyle/>
              <a:p>
                <a:pPr algn="ctr" defTabSz="407670"/>
                <a:r>
                  <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19.4%</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sp>
            <p:nvSpPr>
              <p:cNvPr id="45" name="TextBox 174"/>
              <p:cNvSpPr txBox="1"/>
              <p:nvPr/>
            </p:nvSpPr>
            <p:spPr>
              <a:xfrm>
                <a:off x="9300585" y="8522140"/>
                <a:ext cx="1744144" cy="606987"/>
              </a:xfrm>
              <a:prstGeom prst="rect">
                <a:avLst/>
              </a:prstGeom>
              <a:noFill/>
              <a:ln>
                <a:noFill/>
              </a:ln>
            </p:spPr>
            <p:txBody>
              <a:bodyPr wrap="square" rtlCol="0">
                <a:spAutoFit/>
              </a:bodyPr>
              <a:lstStyle/>
              <a:p>
                <a:pPr algn="ctr" defTabSz="407670"/>
                <a:r>
                  <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互联网</a:t>
                </a:r>
                <a:endPar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grpSp>
        <p:grpSp>
          <p:nvGrpSpPr>
            <p:cNvPr id="10" name="Group 5"/>
            <p:cNvGrpSpPr/>
            <p:nvPr/>
          </p:nvGrpSpPr>
          <p:grpSpPr>
            <a:xfrm>
              <a:off x="13422" y="7146"/>
              <a:ext cx="2427" cy="3357"/>
              <a:chOff x="9198949" y="6272888"/>
              <a:chExt cx="2202689" cy="2943851"/>
            </a:xfrm>
          </p:grpSpPr>
          <p:grpSp>
            <p:nvGrpSpPr>
              <p:cNvPr id="38" name="Group 82"/>
              <p:cNvGrpSpPr/>
              <p:nvPr/>
            </p:nvGrpSpPr>
            <p:grpSpPr>
              <a:xfrm>
                <a:off x="9388495" y="7109169"/>
                <a:ext cx="1656513" cy="1409428"/>
                <a:chOff x="14678676" y="6930929"/>
                <a:chExt cx="1656513" cy="1409428"/>
              </a:xfrm>
              <a:solidFill>
                <a:schemeClr val="accent4"/>
              </a:solidFill>
            </p:grpSpPr>
            <p:sp>
              <p:nvSpPr>
                <p:cNvPr id="41"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42"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grpSp>
          <p:sp>
            <p:nvSpPr>
              <p:cNvPr id="39" name="TextBox 173"/>
              <p:cNvSpPr txBox="1"/>
              <p:nvPr/>
            </p:nvSpPr>
            <p:spPr>
              <a:xfrm>
                <a:off x="9198949" y="6272888"/>
                <a:ext cx="2047236" cy="694744"/>
              </a:xfrm>
              <a:prstGeom prst="rect">
                <a:avLst/>
              </a:prstGeom>
              <a:noFill/>
              <a:ln>
                <a:noFill/>
              </a:ln>
            </p:spPr>
            <p:txBody>
              <a:bodyPr wrap="square" rtlCol="0">
                <a:spAutoFit/>
              </a:bodyPr>
              <a:lstStyle/>
              <a:p>
                <a:pPr algn="ctr" defTabSz="407670"/>
                <a:r>
                  <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16.7%</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sp>
            <p:nvSpPr>
              <p:cNvPr id="40" name="TextBox 174"/>
              <p:cNvSpPr txBox="1"/>
              <p:nvPr/>
            </p:nvSpPr>
            <p:spPr>
              <a:xfrm>
                <a:off x="9198949" y="8521995"/>
                <a:ext cx="2202689" cy="694744"/>
              </a:xfrm>
              <a:prstGeom prst="rect">
                <a:avLst/>
              </a:prstGeom>
              <a:noFill/>
              <a:ln>
                <a:noFill/>
              </a:ln>
            </p:spPr>
            <p:txBody>
              <a:bodyPr wrap="square" rtlCol="0">
                <a:spAutoFit/>
              </a:bodyPr>
              <a:lstStyle/>
              <a:p>
                <a:pPr algn="ctr" defTabSz="407670"/>
                <a:r>
                  <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航空航天</a:t>
                </a:r>
                <a:endPar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grpSp>
        <p:grpSp>
          <p:nvGrpSpPr>
            <p:cNvPr id="11" name="Group 5"/>
            <p:cNvGrpSpPr/>
            <p:nvPr/>
          </p:nvGrpSpPr>
          <p:grpSpPr>
            <a:xfrm>
              <a:off x="15679" y="7153"/>
              <a:ext cx="2257" cy="3358"/>
              <a:chOff x="9198949" y="6272888"/>
              <a:chExt cx="2048142" cy="2943474"/>
            </a:xfrm>
          </p:grpSpPr>
          <p:grpSp>
            <p:nvGrpSpPr>
              <p:cNvPr id="33" name="Group 82"/>
              <p:cNvGrpSpPr/>
              <p:nvPr/>
            </p:nvGrpSpPr>
            <p:grpSpPr>
              <a:xfrm>
                <a:off x="9388495" y="7109169"/>
                <a:ext cx="1656513" cy="1409428"/>
                <a:chOff x="14678676" y="6930929"/>
                <a:chExt cx="1656513" cy="1409428"/>
              </a:xfrm>
              <a:solidFill>
                <a:schemeClr val="accent4"/>
              </a:solidFill>
            </p:grpSpPr>
            <p:sp>
              <p:nvSpPr>
                <p:cNvPr id="36"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37"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grpSp>
          <p:sp>
            <p:nvSpPr>
              <p:cNvPr id="34" name="TextBox 173"/>
              <p:cNvSpPr txBox="1"/>
              <p:nvPr/>
            </p:nvSpPr>
            <p:spPr>
              <a:xfrm>
                <a:off x="9198949" y="6272888"/>
                <a:ext cx="2047233" cy="694453"/>
              </a:xfrm>
              <a:prstGeom prst="rect">
                <a:avLst/>
              </a:prstGeom>
              <a:noFill/>
              <a:ln>
                <a:noFill/>
              </a:ln>
            </p:spPr>
            <p:txBody>
              <a:bodyPr wrap="square" rtlCol="0">
                <a:spAutoFit/>
              </a:bodyPr>
              <a:lstStyle/>
              <a:p>
                <a:pPr algn="ctr" defTabSz="407670"/>
                <a:r>
                  <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16.7%</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sp>
            <p:nvSpPr>
              <p:cNvPr id="35" name="TextBox 174"/>
              <p:cNvSpPr txBox="1"/>
              <p:nvPr/>
            </p:nvSpPr>
            <p:spPr>
              <a:xfrm>
                <a:off x="9198949" y="8521909"/>
                <a:ext cx="2048142" cy="694453"/>
              </a:xfrm>
              <a:prstGeom prst="rect">
                <a:avLst/>
              </a:prstGeom>
              <a:noFill/>
              <a:ln>
                <a:noFill/>
              </a:ln>
            </p:spPr>
            <p:txBody>
              <a:bodyPr wrap="square" rtlCol="0">
                <a:spAutoFit/>
              </a:bodyPr>
              <a:lstStyle/>
              <a:p>
                <a:pPr algn="ctr" defTabSz="407670"/>
                <a:r>
                  <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媒体</a:t>
                </a:r>
                <a:endPar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grpSp>
        <p:grpSp>
          <p:nvGrpSpPr>
            <p:cNvPr id="12" name="Group 5"/>
            <p:cNvGrpSpPr/>
            <p:nvPr/>
          </p:nvGrpSpPr>
          <p:grpSpPr>
            <a:xfrm>
              <a:off x="17867" y="7381"/>
              <a:ext cx="2257" cy="3090"/>
              <a:chOff x="9198949" y="6156536"/>
              <a:chExt cx="2048142" cy="3180942"/>
            </a:xfrm>
          </p:grpSpPr>
          <p:grpSp>
            <p:nvGrpSpPr>
              <p:cNvPr id="28" name="Group 82"/>
              <p:cNvGrpSpPr/>
              <p:nvPr/>
            </p:nvGrpSpPr>
            <p:grpSpPr>
              <a:xfrm>
                <a:off x="9388495" y="7109169"/>
                <a:ext cx="1656513" cy="1409428"/>
                <a:chOff x="14678676" y="6930929"/>
                <a:chExt cx="1656513" cy="1409428"/>
              </a:xfrm>
              <a:solidFill>
                <a:schemeClr val="accent4"/>
              </a:solidFill>
            </p:grpSpPr>
            <p:sp>
              <p:nvSpPr>
                <p:cNvPr id="31"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32"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grpSp>
          <p:sp>
            <p:nvSpPr>
              <p:cNvPr id="29" name="TextBox 173"/>
              <p:cNvSpPr txBox="1"/>
              <p:nvPr/>
            </p:nvSpPr>
            <p:spPr>
              <a:xfrm>
                <a:off x="9198949" y="6156536"/>
                <a:ext cx="2047233" cy="815567"/>
              </a:xfrm>
              <a:prstGeom prst="rect">
                <a:avLst/>
              </a:prstGeom>
              <a:noFill/>
              <a:ln>
                <a:noFill/>
              </a:ln>
            </p:spPr>
            <p:txBody>
              <a:bodyPr wrap="square" rtlCol="0">
                <a:spAutoFit/>
              </a:bodyPr>
              <a:lstStyle/>
              <a:p>
                <a:pPr algn="ctr" defTabSz="407670"/>
                <a:r>
                  <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11.1%</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sp>
            <p:nvSpPr>
              <p:cNvPr id="30" name="TextBox 174"/>
              <p:cNvSpPr txBox="1"/>
              <p:nvPr/>
            </p:nvSpPr>
            <p:spPr>
              <a:xfrm>
                <a:off x="9198949" y="8521911"/>
                <a:ext cx="2048142" cy="815567"/>
              </a:xfrm>
              <a:prstGeom prst="rect">
                <a:avLst/>
              </a:prstGeom>
              <a:noFill/>
              <a:ln>
                <a:noFill/>
              </a:ln>
            </p:spPr>
            <p:txBody>
              <a:bodyPr wrap="square" rtlCol="0">
                <a:spAutoFit/>
              </a:bodyPr>
              <a:lstStyle/>
              <a:p>
                <a:pPr algn="ctr" defTabSz="407670"/>
                <a:r>
                  <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电信</a:t>
                </a:r>
                <a:endPar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grpSp>
        <p:grpSp>
          <p:nvGrpSpPr>
            <p:cNvPr id="13" name="Group 5"/>
            <p:cNvGrpSpPr/>
            <p:nvPr/>
          </p:nvGrpSpPr>
          <p:grpSpPr>
            <a:xfrm>
              <a:off x="20199" y="7575"/>
              <a:ext cx="2257" cy="2901"/>
              <a:chOff x="9198949" y="6145528"/>
              <a:chExt cx="2048142" cy="3269179"/>
            </a:xfrm>
          </p:grpSpPr>
          <p:grpSp>
            <p:nvGrpSpPr>
              <p:cNvPr id="23" name="Group 82"/>
              <p:cNvGrpSpPr/>
              <p:nvPr/>
            </p:nvGrpSpPr>
            <p:grpSpPr>
              <a:xfrm>
                <a:off x="9388495" y="7109169"/>
                <a:ext cx="1656513" cy="1409428"/>
                <a:chOff x="14678676" y="6930929"/>
                <a:chExt cx="1656513" cy="1409428"/>
              </a:xfrm>
              <a:solidFill>
                <a:schemeClr val="accent4"/>
              </a:solidFill>
            </p:grpSpPr>
            <p:sp>
              <p:nvSpPr>
                <p:cNvPr id="26"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27"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grpSp>
          <p:sp>
            <p:nvSpPr>
              <p:cNvPr id="24" name="TextBox 173"/>
              <p:cNvSpPr txBox="1"/>
              <p:nvPr/>
            </p:nvSpPr>
            <p:spPr>
              <a:xfrm>
                <a:off x="9198949" y="6145528"/>
                <a:ext cx="2047233" cy="892798"/>
              </a:xfrm>
              <a:prstGeom prst="rect">
                <a:avLst/>
              </a:prstGeom>
              <a:noFill/>
              <a:ln>
                <a:noFill/>
              </a:ln>
            </p:spPr>
            <p:txBody>
              <a:bodyPr wrap="square" rtlCol="0">
                <a:spAutoFit/>
              </a:bodyPr>
              <a:lstStyle/>
              <a:p>
                <a:pPr algn="ctr" defTabSz="407670"/>
                <a:r>
                  <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8.3%</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sp>
            <p:nvSpPr>
              <p:cNvPr id="25" name="TextBox 174"/>
              <p:cNvSpPr txBox="1"/>
              <p:nvPr/>
            </p:nvSpPr>
            <p:spPr>
              <a:xfrm>
                <a:off x="9198949" y="8521909"/>
                <a:ext cx="2048142" cy="892798"/>
              </a:xfrm>
              <a:prstGeom prst="rect">
                <a:avLst/>
              </a:prstGeom>
              <a:noFill/>
              <a:ln>
                <a:noFill/>
              </a:ln>
            </p:spPr>
            <p:txBody>
              <a:bodyPr wrap="square" rtlCol="0">
                <a:spAutoFit/>
              </a:bodyPr>
              <a:lstStyle/>
              <a:p>
                <a:pPr algn="ctr" defTabSz="407670"/>
                <a:r>
                  <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医疗</a:t>
                </a:r>
                <a:endPar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grpSp>
        <p:grpSp>
          <p:nvGrpSpPr>
            <p:cNvPr id="14" name="Group 5"/>
            <p:cNvGrpSpPr/>
            <p:nvPr/>
          </p:nvGrpSpPr>
          <p:grpSpPr>
            <a:xfrm>
              <a:off x="22456" y="7627"/>
              <a:ext cx="2257" cy="2837"/>
              <a:chOff x="9198949" y="5993416"/>
              <a:chExt cx="2048142" cy="3508170"/>
            </a:xfrm>
          </p:grpSpPr>
          <p:grpSp>
            <p:nvGrpSpPr>
              <p:cNvPr id="17" name="Group 82"/>
              <p:cNvGrpSpPr/>
              <p:nvPr/>
            </p:nvGrpSpPr>
            <p:grpSpPr>
              <a:xfrm>
                <a:off x="9388495" y="7109169"/>
                <a:ext cx="1656513" cy="1409428"/>
                <a:chOff x="14678676" y="6930929"/>
                <a:chExt cx="1656513" cy="1409428"/>
              </a:xfrm>
              <a:solidFill>
                <a:schemeClr val="accent4"/>
              </a:solidFill>
            </p:grpSpPr>
            <p:sp>
              <p:nvSpPr>
                <p:cNvPr id="21" name="Freeform 307"/>
                <p:cNvSpPr>
                  <a:spLocks noChangeArrowheads="1"/>
                </p:cNvSpPr>
                <p:nvPr/>
              </p:nvSpPr>
              <p:spPr bwMode="auto">
                <a:xfrm>
                  <a:off x="14678676" y="6930929"/>
                  <a:ext cx="755603" cy="1409428"/>
                </a:xfrm>
                <a:custGeom>
                  <a:avLst/>
                  <a:gdLst>
                    <a:gd name="T0" fmla="*/ 0 w 275"/>
                    <a:gd name="T1" fmla="*/ 471 h 472"/>
                    <a:gd name="T2" fmla="*/ 274 w 275"/>
                    <a:gd name="T3" fmla="*/ 471 h 472"/>
                    <a:gd name="T4" fmla="*/ 274 w 275"/>
                    <a:gd name="T5" fmla="*/ 0 h 472"/>
                    <a:gd name="T6" fmla="*/ 0 w 275"/>
                    <a:gd name="T7" fmla="*/ 471 h 472"/>
                  </a:gdLst>
                  <a:ahLst/>
                  <a:cxnLst>
                    <a:cxn ang="0">
                      <a:pos x="T0" y="T1"/>
                    </a:cxn>
                    <a:cxn ang="0">
                      <a:pos x="T2" y="T3"/>
                    </a:cxn>
                    <a:cxn ang="0">
                      <a:pos x="T4" y="T5"/>
                    </a:cxn>
                    <a:cxn ang="0">
                      <a:pos x="T6" y="T7"/>
                    </a:cxn>
                  </a:cxnLst>
                  <a:rect l="0" t="0" r="r" b="b"/>
                  <a:pathLst>
                    <a:path w="275" h="472">
                      <a:moveTo>
                        <a:pt x="0" y="471"/>
                      </a:moveTo>
                      <a:lnTo>
                        <a:pt x="274" y="471"/>
                      </a:lnTo>
                      <a:lnTo>
                        <a:pt x="274" y="0"/>
                      </a:lnTo>
                      <a:lnTo>
                        <a:pt x="0" y="471"/>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sp>
              <p:nvSpPr>
                <p:cNvPr id="22" name="Freeform 308"/>
                <p:cNvSpPr>
                  <a:spLocks noChangeArrowheads="1"/>
                </p:cNvSpPr>
                <p:nvPr/>
              </p:nvSpPr>
              <p:spPr bwMode="auto">
                <a:xfrm>
                  <a:off x="15579586" y="6930929"/>
                  <a:ext cx="755603" cy="1409428"/>
                </a:xfrm>
                <a:custGeom>
                  <a:avLst/>
                  <a:gdLst>
                    <a:gd name="T0" fmla="*/ 0 w 274"/>
                    <a:gd name="T1" fmla="*/ 0 h 472"/>
                    <a:gd name="T2" fmla="*/ 0 w 274"/>
                    <a:gd name="T3" fmla="*/ 0 h 472"/>
                    <a:gd name="T4" fmla="*/ 0 w 274"/>
                    <a:gd name="T5" fmla="*/ 471 h 472"/>
                    <a:gd name="T6" fmla="*/ 273 w 274"/>
                    <a:gd name="T7" fmla="*/ 471 h 472"/>
                    <a:gd name="T8" fmla="*/ 0 w 274"/>
                    <a:gd name="T9" fmla="*/ 0 h 472"/>
                  </a:gdLst>
                  <a:ahLst/>
                  <a:cxnLst>
                    <a:cxn ang="0">
                      <a:pos x="T0" y="T1"/>
                    </a:cxn>
                    <a:cxn ang="0">
                      <a:pos x="T2" y="T3"/>
                    </a:cxn>
                    <a:cxn ang="0">
                      <a:pos x="T4" y="T5"/>
                    </a:cxn>
                    <a:cxn ang="0">
                      <a:pos x="T6" y="T7"/>
                    </a:cxn>
                    <a:cxn ang="0">
                      <a:pos x="T8" y="T9"/>
                    </a:cxn>
                  </a:cxnLst>
                  <a:rect l="0" t="0" r="r" b="b"/>
                  <a:pathLst>
                    <a:path w="274" h="472">
                      <a:moveTo>
                        <a:pt x="0" y="0"/>
                      </a:moveTo>
                      <a:lnTo>
                        <a:pt x="0" y="0"/>
                      </a:lnTo>
                      <a:lnTo>
                        <a:pt x="0" y="471"/>
                      </a:lnTo>
                      <a:lnTo>
                        <a:pt x="273" y="471"/>
                      </a:lnTo>
                      <a:lnTo>
                        <a:pt x="0" y="0"/>
                      </a:lnTo>
                    </a:path>
                  </a:pathLst>
                </a:custGeom>
                <a:noFill/>
                <a:ln w="25400" cap="flat">
                  <a:solidFill>
                    <a:srgbClr val="1D2087"/>
                  </a:solidFill>
                  <a:rou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43505" tIns="121752" rIns="243505" bIns="121752" anchor="ctr"/>
                <a:lstStyle/>
                <a:p>
                  <a:pPr algn="ctr" defTabSz="407670">
                    <a:defRPr/>
                  </a:pP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sym typeface="Helvetica Light"/>
                  </a:endParaRPr>
                </a:p>
              </p:txBody>
            </p:sp>
          </p:grpSp>
          <p:sp>
            <p:nvSpPr>
              <p:cNvPr id="18" name="TextBox 173"/>
              <p:cNvSpPr txBox="1"/>
              <p:nvPr/>
            </p:nvSpPr>
            <p:spPr>
              <a:xfrm>
                <a:off x="9198949" y="5993416"/>
                <a:ext cx="2047233" cy="979678"/>
              </a:xfrm>
              <a:prstGeom prst="rect">
                <a:avLst/>
              </a:prstGeom>
              <a:noFill/>
              <a:ln>
                <a:noFill/>
              </a:ln>
            </p:spPr>
            <p:txBody>
              <a:bodyPr wrap="square" rtlCol="0">
                <a:spAutoFit/>
              </a:bodyPr>
              <a:lstStyle/>
              <a:p>
                <a:pPr algn="ctr" defTabSz="407670"/>
                <a:r>
                  <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5.6%</a:t>
                </a:r>
                <a:endParaRPr lang="en-US" sz="1200"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sp>
            <p:nvSpPr>
              <p:cNvPr id="20" name="TextBox 174"/>
              <p:cNvSpPr txBox="1"/>
              <p:nvPr/>
            </p:nvSpPr>
            <p:spPr>
              <a:xfrm>
                <a:off x="9198949" y="8521908"/>
                <a:ext cx="2048142" cy="979678"/>
              </a:xfrm>
              <a:prstGeom prst="rect">
                <a:avLst/>
              </a:prstGeom>
              <a:noFill/>
              <a:ln>
                <a:noFill/>
              </a:ln>
            </p:spPr>
            <p:txBody>
              <a:bodyPr wrap="square" rtlCol="0">
                <a:spAutoFit/>
              </a:bodyPr>
              <a:lstStyle/>
              <a:p>
                <a:pPr algn="ctr" defTabSz="407670"/>
                <a:r>
                  <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rPr>
                  <a:t>化工</a:t>
                </a:r>
                <a:endParaRPr lang="zh-CN" altLang="id-ID" sz="1200" b="1" dirty="0">
                  <a:solidFill>
                    <a:schemeClr val="tx1">
                      <a:lumMod val="65000"/>
                      <a:lumOff val="35000"/>
                    </a:schemeClr>
                  </a:solidFill>
                  <a:latin typeface="微软雅黑" panose="020B0503020204020204" pitchFamily="34" charset="-122"/>
                  <a:ea typeface="微软雅黑" panose="020B0503020204020204" pitchFamily="34" charset="-122"/>
                  <a:cs typeface="Lato Regular"/>
                  <a:sym typeface="Helvetica Light"/>
                </a:endParaRPr>
              </a:p>
            </p:txBody>
          </p:sp>
        </p:grpSp>
        <p:sp>
          <p:nvSpPr>
            <p:cNvPr id="15" name="矩形 14"/>
            <p:cNvSpPr/>
            <p:nvPr/>
          </p:nvSpPr>
          <p:spPr bwMode="auto">
            <a:xfrm>
              <a:off x="2059" y="11397"/>
              <a:ext cx="23093" cy="2307"/>
            </a:xfrm>
            <a:prstGeom prst="rect">
              <a:avLst/>
            </a:prstGeom>
            <a:noFill/>
            <a:ln w="12700">
              <a:noFill/>
              <a:miter lim="400000"/>
            </a:ln>
          </p:spPr>
          <p:txBody>
            <a:bodyPr lIns="35480" tIns="35480" rIns="35480" bIns="35480" anchor="ctr"/>
            <a:lstStyle/>
            <a:p>
              <a:pPr marL="317500" indent="-317500" defTabSz="913130" fontAlgn="base">
                <a:lnSpc>
                  <a:spcPct val="120000"/>
                </a:lnSpc>
                <a:spcBef>
                  <a:spcPct val="0"/>
                </a:spcBef>
                <a:spcAft>
                  <a:spcPct val="0"/>
                </a:spcAft>
                <a:buSzPct val="74000"/>
                <a:buFont typeface="Wingdings" panose="05000000000000000000" pitchFamily="2" charset="2"/>
                <a:buChar char="l"/>
                <a:defRPr/>
              </a:pPr>
              <a:endParaRPr kumimoji="1"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defTabSz="913130" fontAlgn="base">
                <a:lnSpc>
                  <a:spcPct val="120000"/>
                </a:lnSpc>
                <a:spcBef>
                  <a:spcPct val="0"/>
                </a:spcBef>
                <a:spcAft>
                  <a:spcPct val="0"/>
                </a:spcAft>
                <a:buSzPct val="74000"/>
                <a:defRPr/>
              </a:pPr>
              <a:r>
                <a:rPr kumimoji="1" 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1"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201</a:t>
              </a:r>
              <a:r>
                <a:rPr kumimoji="1"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a:t>
              </a:r>
              <a:r>
                <a:rPr kumimoji="1"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年，APT组织最为关注的机构类型是</a:t>
              </a:r>
              <a:r>
                <a:rPr kumimoji="1"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政府</a:t>
              </a:r>
              <a:r>
                <a:rPr kumimoji="1"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50% 的APT组织以政府为攻击目标；其次是</a:t>
              </a:r>
              <a:r>
                <a:rPr kumimoji="1"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能源</a:t>
              </a:r>
              <a:r>
                <a:rPr kumimoji="1"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行业，受到25% 的 APT组织关注。排在 APT组织攻击目标前十位的重要领域还有</a:t>
              </a:r>
              <a:r>
                <a:rPr kumimoji="1"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金融、国防、互联网、航空航天、媒体、电信、医疗、化工</a:t>
              </a:r>
              <a:r>
                <a:rPr kumimoji="1"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等。</a:t>
              </a:r>
              <a:endParaRPr kumimoji="1"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17500" indent="-317500" defTabSz="913130" fontAlgn="base">
                <a:spcBef>
                  <a:spcPct val="0"/>
                </a:spcBef>
                <a:spcAft>
                  <a:spcPct val="0"/>
                </a:spcAft>
                <a:buSzPct val="74000"/>
                <a:buFont typeface="Wingdings" panose="05000000000000000000" pitchFamily="2" charset="2"/>
                <a:buChar char="l"/>
                <a:defRPr/>
              </a:pPr>
              <a:endParaRPr kumimoji="1"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文本框 13"/>
          <p:cNvSpPr txBox="1"/>
          <p:nvPr/>
        </p:nvSpPr>
        <p:spPr>
          <a:xfrm>
            <a:off x="917517" y="774802"/>
            <a:ext cx="4215130" cy="521970"/>
          </a:xfrm>
          <a:prstGeom prst="rect">
            <a:avLst/>
          </a:prstGeom>
          <a:noFill/>
        </p:spPr>
        <p:txBody>
          <a:bodyPr wrap="square" rtlCol="0" anchor="t">
            <a:spAutoFit/>
          </a:bodyPr>
          <a:lstStyle/>
          <a:p>
            <a:r>
              <a:rPr lang="zh-CN" altLang="en-US" sz="2800" b="1" dirty="0">
                <a:solidFill>
                  <a:srgbClr val="1F2A66"/>
                </a:solidFill>
              </a:rPr>
              <a:t>目  录</a:t>
            </a:r>
            <a:endParaRPr lang="zh-CN" altLang="en-US" sz="2800" b="1" dirty="0">
              <a:solidFill>
                <a:srgbClr val="1F2A66"/>
              </a:solidFill>
            </a:endParaRPr>
          </a:p>
        </p:txBody>
      </p:sp>
      <p:grpSp>
        <p:nvGrpSpPr>
          <p:cNvPr id="17" name="组合 16"/>
          <p:cNvGrpSpPr/>
          <p:nvPr/>
        </p:nvGrpSpPr>
        <p:grpSpPr>
          <a:xfrm>
            <a:off x="2043430" y="1534795"/>
            <a:ext cx="4407535" cy="387350"/>
            <a:chOff x="4448" y="2628"/>
            <a:chExt cx="6941" cy="610"/>
          </a:xfrm>
        </p:grpSpPr>
        <p:pic>
          <p:nvPicPr>
            <p:cNvPr id="5" name="图片 4" descr="PPT调整"/>
            <p:cNvPicPr>
              <a:picLocks noChangeAspect="1"/>
            </p:cNvPicPr>
            <p:nvPr/>
          </p:nvPicPr>
          <p:blipFill>
            <a:blip r:embed="rId1" cstate="print"/>
            <a:stretch>
              <a:fillRect/>
            </a:stretch>
          </p:blipFill>
          <p:spPr>
            <a:xfrm>
              <a:off x="4448" y="2628"/>
              <a:ext cx="6941" cy="610"/>
            </a:xfrm>
            <a:prstGeom prst="rect">
              <a:avLst/>
            </a:prstGeom>
          </p:spPr>
        </p:pic>
        <p:sp>
          <p:nvSpPr>
            <p:cNvPr id="6" name="文本框 5"/>
            <p:cNvSpPr txBox="1"/>
            <p:nvPr/>
          </p:nvSpPr>
          <p:spPr>
            <a:xfrm>
              <a:off x="4831" y="2658"/>
              <a:ext cx="857" cy="580"/>
            </a:xfrm>
            <a:prstGeom prst="rect">
              <a:avLst/>
            </a:prstGeom>
            <a:noFill/>
          </p:spPr>
          <p:txBody>
            <a:bodyPr wrap="square" rtlCol="0" anchor="t">
              <a:spAutoFit/>
            </a:bodyPr>
            <a:lstStyle/>
            <a:p>
              <a:r>
                <a:rPr lang="en-US" altLang="zh-CN" b="1" dirty="0">
                  <a:solidFill>
                    <a:schemeClr val="bg1"/>
                  </a:solidFill>
                  <a:latin typeface="+mj-ea"/>
                  <a:ea typeface="+mj-ea"/>
                </a:rPr>
                <a:t>01</a:t>
              </a:r>
              <a:endParaRPr lang="en-US" altLang="zh-CN" b="1" dirty="0">
                <a:solidFill>
                  <a:schemeClr val="bg1"/>
                </a:solidFill>
                <a:latin typeface="+mj-ea"/>
                <a:ea typeface="+mj-ea"/>
              </a:endParaRPr>
            </a:p>
          </p:txBody>
        </p:sp>
        <p:sp>
          <p:nvSpPr>
            <p:cNvPr id="9" name="文本框 8"/>
            <p:cNvSpPr txBox="1"/>
            <p:nvPr/>
          </p:nvSpPr>
          <p:spPr>
            <a:xfrm>
              <a:off x="5941" y="2658"/>
              <a:ext cx="4861" cy="533"/>
            </a:xfrm>
            <a:prstGeom prst="rect">
              <a:avLst/>
            </a:prstGeom>
            <a:noFill/>
          </p:spPr>
          <p:txBody>
            <a:bodyPr wrap="square" rtlCol="0"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重大信息泄漏事件</a:t>
              </a:r>
              <a:endParaRPr lang="zh-CN" altLang="en-US" sz="1500" dirty="0">
                <a:solidFill>
                  <a:schemeClr val="bg1"/>
                </a:solidFill>
              </a:endParaRPr>
            </a:p>
          </p:txBody>
        </p:sp>
      </p:grpSp>
      <p:grpSp>
        <p:nvGrpSpPr>
          <p:cNvPr id="24" name="组合 23"/>
          <p:cNvGrpSpPr/>
          <p:nvPr/>
        </p:nvGrpSpPr>
        <p:grpSpPr>
          <a:xfrm>
            <a:off x="2043430" y="2028825"/>
            <a:ext cx="4407535" cy="692785"/>
            <a:chOff x="4448" y="2562"/>
            <a:chExt cx="6941" cy="1091"/>
          </a:xfrm>
        </p:grpSpPr>
        <p:pic>
          <p:nvPicPr>
            <p:cNvPr id="25" name="图片 24" descr="PPT调整"/>
            <p:cNvPicPr>
              <a:picLocks noChangeAspect="1"/>
            </p:cNvPicPr>
            <p:nvPr/>
          </p:nvPicPr>
          <p:blipFill>
            <a:blip r:embed="rId1" cstate="print"/>
            <a:stretch>
              <a:fillRect/>
            </a:stretch>
          </p:blipFill>
          <p:spPr>
            <a:xfrm>
              <a:off x="4448" y="2628"/>
              <a:ext cx="6941" cy="610"/>
            </a:xfrm>
            <a:prstGeom prst="rect">
              <a:avLst/>
            </a:prstGeom>
          </p:spPr>
        </p:pic>
        <p:sp>
          <p:nvSpPr>
            <p:cNvPr id="26" name="文本框 25"/>
            <p:cNvSpPr txBox="1"/>
            <p:nvPr/>
          </p:nvSpPr>
          <p:spPr>
            <a:xfrm>
              <a:off x="4831" y="2658"/>
              <a:ext cx="857" cy="580"/>
            </a:xfrm>
            <a:prstGeom prst="rect">
              <a:avLst/>
            </a:prstGeom>
            <a:noFill/>
          </p:spPr>
          <p:txBody>
            <a:bodyPr wrap="square" rtlCol="0" anchor="t">
              <a:spAutoFit/>
            </a:bodyPr>
            <a:lstStyle/>
            <a:p>
              <a:r>
                <a:rPr lang="en-US" altLang="zh-CN" b="1" dirty="0">
                  <a:solidFill>
                    <a:schemeClr val="bg1"/>
                  </a:solidFill>
                  <a:latin typeface="+mj-ea"/>
                  <a:ea typeface="+mj-ea"/>
                </a:rPr>
                <a:t>02</a:t>
              </a:r>
              <a:endParaRPr lang="en-US" altLang="zh-CN" b="1" dirty="0">
                <a:solidFill>
                  <a:schemeClr val="bg1"/>
                </a:solidFill>
                <a:latin typeface="+mj-ea"/>
                <a:ea typeface="+mj-ea"/>
              </a:endParaRPr>
            </a:p>
          </p:txBody>
        </p:sp>
        <p:sp>
          <p:nvSpPr>
            <p:cNvPr id="27" name="文本框 26"/>
            <p:cNvSpPr txBox="1"/>
            <p:nvPr/>
          </p:nvSpPr>
          <p:spPr>
            <a:xfrm>
              <a:off x="5941" y="2562"/>
              <a:ext cx="4861" cy="1091"/>
            </a:xfrm>
            <a:prstGeom prst="rect">
              <a:avLst/>
            </a:prstGeom>
            <a:noFill/>
          </p:spPr>
          <p:txBody>
            <a:bodyPr wrap="square" rtlCol="0" anchor="t">
              <a:spAutoFit/>
            </a:bodyPr>
            <a:lstStyle/>
            <a:p>
              <a:pPr marL="342900" indent="-342900">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当前网络安全环境趋势</a:t>
              </a:r>
              <a:endParaRPr lang="zh-CN" altLang="en-US" sz="1600" dirty="0">
                <a:solidFill>
                  <a:schemeClr val="bg1"/>
                </a:solidFill>
                <a:latin typeface="微软雅黑" panose="020B0503020204020204" pitchFamily="34" charset="-122"/>
                <a:ea typeface="微软雅黑" panose="020B0503020204020204" pitchFamily="34" charset="-122"/>
              </a:endParaRPr>
            </a:p>
            <a:p>
              <a:endParaRPr lang="zh-CN" altLang="en-US" sz="1500" dirty="0">
                <a:solidFill>
                  <a:schemeClr val="bg1"/>
                </a:solidFill>
              </a:endParaRPr>
            </a:p>
          </p:txBody>
        </p:sp>
      </p:grpSp>
      <p:grpSp>
        <p:nvGrpSpPr>
          <p:cNvPr id="28" name="组合 27"/>
          <p:cNvGrpSpPr/>
          <p:nvPr/>
        </p:nvGrpSpPr>
        <p:grpSpPr>
          <a:xfrm>
            <a:off x="2043430" y="2564765"/>
            <a:ext cx="4407535" cy="429260"/>
            <a:chOff x="4448" y="2562"/>
            <a:chExt cx="6941" cy="676"/>
          </a:xfrm>
        </p:grpSpPr>
        <p:pic>
          <p:nvPicPr>
            <p:cNvPr id="29" name="图片 28" descr="PPT调整"/>
            <p:cNvPicPr>
              <a:picLocks noChangeAspect="1"/>
            </p:cNvPicPr>
            <p:nvPr/>
          </p:nvPicPr>
          <p:blipFill>
            <a:blip r:embed="rId1" cstate="print"/>
            <a:stretch>
              <a:fillRect/>
            </a:stretch>
          </p:blipFill>
          <p:spPr>
            <a:xfrm>
              <a:off x="4448" y="2628"/>
              <a:ext cx="6941" cy="610"/>
            </a:xfrm>
            <a:prstGeom prst="rect">
              <a:avLst/>
            </a:prstGeom>
          </p:spPr>
        </p:pic>
        <p:sp>
          <p:nvSpPr>
            <p:cNvPr id="30" name="文本框 29"/>
            <p:cNvSpPr txBox="1"/>
            <p:nvPr/>
          </p:nvSpPr>
          <p:spPr>
            <a:xfrm>
              <a:off x="4831" y="2658"/>
              <a:ext cx="857" cy="580"/>
            </a:xfrm>
            <a:prstGeom prst="rect">
              <a:avLst/>
            </a:prstGeom>
            <a:noFill/>
          </p:spPr>
          <p:txBody>
            <a:bodyPr wrap="square" rtlCol="0" anchor="t">
              <a:spAutoFit/>
            </a:bodyPr>
            <a:lstStyle/>
            <a:p>
              <a:r>
                <a:rPr lang="en-US" altLang="zh-CN" b="1" dirty="0">
                  <a:solidFill>
                    <a:schemeClr val="bg1"/>
                  </a:solidFill>
                  <a:latin typeface="+mj-ea"/>
                  <a:ea typeface="+mj-ea"/>
                </a:rPr>
                <a:t>03</a:t>
              </a:r>
              <a:endParaRPr lang="en-US" altLang="zh-CN" b="1" dirty="0">
                <a:solidFill>
                  <a:schemeClr val="bg1"/>
                </a:solidFill>
                <a:latin typeface="+mj-ea"/>
                <a:ea typeface="+mj-ea"/>
              </a:endParaRPr>
            </a:p>
          </p:txBody>
        </p:sp>
        <p:sp>
          <p:nvSpPr>
            <p:cNvPr id="31" name="文本框 30"/>
            <p:cNvSpPr txBox="1"/>
            <p:nvPr/>
          </p:nvSpPr>
          <p:spPr>
            <a:xfrm>
              <a:off x="5941" y="2562"/>
              <a:ext cx="4861" cy="658"/>
            </a:xfrm>
            <a:prstGeom prst="rect">
              <a:avLst/>
            </a:prstGeom>
            <a:noFill/>
          </p:spPr>
          <p:txBody>
            <a:bodyPr wrap="square" rtlCol="0" anchor="t">
              <a:spAutoFit/>
            </a:bodyPr>
            <a:lstStyle/>
            <a:p>
              <a:pPr marL="342900" indent="-342900">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信息安全基础知识</a:t>
              </a:r>
              <a:endParaRPr lang="zh-CN" altLang="en-US" sz="1500" dirty="0">
                <a:solidFill>
                  <a:schemeClr val="bg1"/>
                </a:solidFill>
              </a:endParaRPr>
            </a:p>
          </p:txBody>
        </p:sp>
      </p:grpSp>
      <p:grpSp>
        <p:nvGrpSpPr>
          <p:cNvPr id="32" name="组合 31"/>
          <p:cNvGrpSpPr/>
          <p:nvPr/>
        </p:nvGrpSpPr>
        <p:grpSpPr>
          <a:xfrm>
            <a:off x="2043430" y="3100705"/>
            <a:ext cx="4407535" cy="692785"/>
            <a:chOff x="4448" y="2562"/>
            <a:chExt cx="6941" cy="1091"/>
          </a:xfrm>
        </p:grpSpPr>
        <p:pic>
          <p:nvPicPr>
            <p:cNvPr id="33" name="图片 32" descr="PPT调整"/>
            <p:cNvPicPr>
              <a:picLocks noChangeAspect="1"/>
            </p:cNvPicPr>
            <p:nvPr/>
          </p:nvPicPr>
          <p:blipFill>
            <a:blip r:embed="rId1" cstate="print"/>
            <a:stretch>
              <a:fillRect/>
            </a:stretch>
          </p:blipFill>
          <p:spPr>
            <a:xfrm>
              <a:off x="4448" y="2628"/>
              <a:ext cx="6941" cy="610"/>
            </a:xfrm>
            <a:prstGeom prst="rect">
              <a:avLst/>
            </a:prstGeom>
          </p:spPr>
        </p:pic>
        <p:sp>
          <p:nvSpPr>
            <p:cNvPr id="34" name="文本框 33"/>
            <p:cNvSpPr txBox="1"/>
            <p:nvPr/>
          </p:nvSpPr>
          <p:spPr>
            <a:xfrm>
              <a:off x="4831" y="2658"/>
              <a:ext cx="857" cy="580"/>
            </a:xfrm>
            <a:prstGeom prst="rect">
              <a:avLst/>
            </a:prstGeom>
            <a:noFill/>
          </p:spPr>
          <p:txBody>
            <a:bodyPr wrap="square" rtlCol="0" anchor="t">
              <a:spAutoFit/>
            </a:bodyPr>
            <a:lstStyle/>
            <a:p>
              <a:r>
                <a:rPr lang="en-US" altLang="zh-CN" b="1" dirty="0">
                  <a:solidFill>
                    <a:schemeClr val="bg1"/>
                  </a:solidFill>
                  <a:latin typeface="+mj-ea"/>
                  <a:ea typeface="+mj-ea"/>
                </a:rPr>
                <a:t>04</a:t>
              </a:r>
              <a:endParaRPr lang="en-US" altLang="zh-CN" b="1" dirty="0">
                <a:solidFill>
                  <a:schemeClr val="bg1"/>
                </a:solidFill>
                <a:latin typeface="+mj-ea"/>
                <a:ea typeface="+mj-ea"/>
              </a:endParaRPr>
            </a:p>
          </p:txBody>
        </p:sp>
        <p:sp>
          <p:nvSpPr>
            <p:cNvPr id="35" name="文本框 34"/>
            <p:cNvSpPr txBox="1"/>
            <p:nvPr/>
          </p:nvSpPr>
          <p:spPr>
            <a:xfrm>
              <a:off x="5941" y="2562"/>
              <a:ext cx="4861" cy="1091"/>
            </a:xfrm>
            <a:prstGeom prst="rect">
              <a:avLst/>
            </a:prstGeom>
            <a:noFill/>
          </p:spPr>
          <p:txBody>
            <a:bodyPr wrap="square" rtlCol="0" anchor="t">
              <a:spAutoFit/>
            </a:bodyPr>
            <a:lstStyle/>
            <a:p>
              <a:pPr marL="342900" indent="-342900">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网络安全法信息保护相关要求</a:t>
              </a:r>
              <a:endParaRPr lang="zh-CN" altLang="en-US" sz="1600" dirty="0">
                <a:solidFill>
                  <a:schemeClr val="bg1"/>
                </a:solidFill>
                <a:latin typeface="微软雅黑" panose="020B0503020204020204" pitchFamily="34" charset="-122"/>
                <a:ea typeface="微软雅黑" panose="020B0503020204020204" pitchFamily="34" charset="-122"/>
              </a:endParaRPr>
            </a:p>
            <a:p>
              <a:endParaRPr lang="zh-CN" altLang="en-US" sz="1500" dirty="0">
                <a:solidFill>
                  <a:schemeClr val="bg1"/>
                </a:solidFill>
              </a:endParaRPr>
            </a:p>
          </p:txBody>
        </p:sp>
      </p:grpSp>
      <p:grpSp>
        <p:nvGrpSpPr>
          <p:cNvPr id="36" name="组合 35"/>
          <p:cNvGrpSpPr/>
          <p:nvPr/>
        </p:nvGrpSpPr>
        <p:grpSpPr>
          <a:xfrm>
            <a:off x="2043430" y="3616325"/>
            <a:ext cx="4407535" cy="692785"/>
            <a:chOff x="4448" y="2530"/>
            <a:chExt cx="6941" cy="1091"/>
          </a:xfrm>
        </p:grpSpPr>
        <p:pic>
          <p:nvPicPr>
            <p:cNvPr id="37" name="图片 36" descr="PPT调整"/>
            <p:cNvPicPr>
              <a:picLocks noChangeAspect="1"/>
            </p:cNvPicPr>
            <p:nvPr/>
          </p:nvPicPr>
          <p:blipFill>
            <a:blip r:embed="rId1" cstate="print"/>
            <a:stretch>
              <a:fillRect/>
            </a:stretch>
          </p:blipFill>
          <p:spPr>
            <a:xfrm>
              <a:off x="4448" y="2628"/>
              <a:ext cx="6941" cy="610"/>
            </a:xfrm>
            <a:prstGeom prst="rect">
              <a:avLst/>
            </a:prstGeom>
          </p:spPr>
        </p:pic>
        <p:sp>
          <p:nvSpPr>
            <p:cNvPr id="38" name="文本框 37"/>
            <p:cNvSpPr txBox="1"/>
            <p:nvPr/>
          </p:nvSpPr>
          <p:spPr>
            <a:xfrm>
              <a:off x="4831" y="2658"/>
              <a:ext cx="857" cy="580"/>
            </a:xfrm>
            <a:prstGeom prst="rect">
              <a:avLst/>
            </a:prstGeom>
            <a:noFill/>
          </p:spPr>
          <p:txBody>
            <a:bodyPr wrap="square" rtlCol="0" anchor="t">
              <a:spAutoFit/>
            </a:bodyPr>
            <a:lstStyle/>
            <a:p>
              <a:r>
                <a:rPr lang="en-US" altLang="zh-CN" b="1" dirty="0">
                  <a:solidFill>
                    <a:schemeClr val="bg1"/>
                  </a:solidFill>
                  <a:latin typeface="+mj-ea"/>
                  <a:ea typeface="+mj-ea"/>
                </a:rPr>
                <a:t>05</a:t>
              </a:r>
              <a:endParaRPr lang="en-US" altLang="zh-CN" b="1" dirty="0">
                <a:solidFill>
                  <a:schemeClr val="bg1"/>
                </a:solidFill>
                <a:latin typeface="+mj-ea"/>
                <a:ea typeface="+mj-ea"/>
              </a:endParaRPr>
            </a:p>
          </p:txBody>
        </p:sp>
        <p:sp>
          <p:nvSpPr>
            <p:cNvPr id="39" name="文本框 38"/>
            <p:cNvSpPr txBox="1"/>
            <p:nvPr/>
          </p:nvSpPr>
          <p:spPr>
            <a:xfrm>
              <a:off x="5941" y="2530"/>
              <a:ext cx="4861" cy="1091"/>
            </a:xfrm>
            <a:prstGeom prst="rect">
              <a:avLst/>
            </a:prstGeom>
            <a:noFill/>
          </p:spPr>
          <p:txBody>
            <a:bodyPr wrap="square" rtlCol="0" anchor="t">
              <a:spAutoFit/>
            </a:bodyPr>
            <a:lstStyle/>
            <a:p>
              <a:pPr marL="342900" indent="-342900">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如何做好信息安全</a:t>
              </a:r>
              <a:endParaRPr lang="en-US" altLang="zh-CN" sz="1600" dirty="0">
                <a:solidFill>
                  <a:schemeClr val="bg1"/>
                </a:solidFill>
                <a:latin typeface="微软雅黑" panose="020B0503020204020204" pitchFamily="34" charset="-122"/>
                <a:ea typeface="微软雅黑" panose="020B0503020204020204" pitchFamily="34" charset="-122"/>
              </a:endParaRPr>
            </a:p>
            <a:p>
              <a:endParaRPr lang="zh-CN" altLang="en-US" sz="1500" dirty="0">
                <a:solidFill>
                  <a:schemeClr val="bg1"/>
                </a:solidFill>
              </a:endParaRPr>
            </a:p>
          </p:txBody>
        </p:sp>
      </p:grpSp>
      <p:sp>
        <p:nvSpPr>
          <p:cNvPr id="41" name="文本框 40"/>
          <p:cNvSpPr txBox="1"/>
          <p:nvPr/>
        </p:nvSpPr>
        <p:spPr>
          <a:xfrm>
            <a:off x="917517" y="1206500"/>
            <a:ext cx="4215130" cy="368300"/>
          </a:xfrm>
          <a:prstGeom prst="rect">
            <a:avLst/>
          </a:prstGeom>
          <a:noFill/>
        </p:spPr>
        <p:txBody>
          <a:bodyPr wrap="square" rtlCol="0" anchor="t">
            <a:spAutoFit/>
          </a:bodyPr>
          <a:lstStyle/>
          <a:p>
            <a:r>
              <a:rPr lang="zh-CN" altLang="en-US" dirty="0">
                <a:solidFill>
                  <a:srgbClr val="1F2A66"/>
                </a:solidFill>
              </a:rPr>
              <a:t>Contents</a:t>
            </a:r>
            <a:endParaRPr lang="zh-CN" altLang="en-US" dirty="0">
              <a:solidFill>
                <a:srgbClr val="1F2A66"/>
              </a:solidFill>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bwMode="auto">
          <a:xfrm>
            <a:off x="108520" y="14291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buFont typeface="Arial" panose="020B0604020202090204" pitchFamily="34" charset="0"/>
              <a:buNone/>
            </a:pPr>
            <a:r>
              <a:rPr lang="zh-CN" altLang="en-US" sz="3600" dirty="0">
                <a:latin typeface="微软雅黑" panose="020B0503020204020204" pitchFamily="34" charset="-122"/>
                <a:ea typeface="微软雅黑" panose="020B0503020204020204" pitchFamily="34" charset="-122"/>
              </a:rPr>
              <a:t>重大信息泄露事件案例分析</a:t>
            </a:r>
            <a:endParaRPr lang="zh-CN" altLang="en-US" sz="36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84692" y="2112598"/>
            <a:ext cx="4190469" cy="2611802"/>
          </a:xfrm>
          <a:prstGeom prst="rect">
            <a:avLst/>
          </a:prstGeom>
        </p:spPr>
      </p:pic>
      <p:sp>
        <p:nvSpPr>
          <p:cNvPr id="6" name="矩形 5"/>
          <p:cNvSpPr/>
          <p:nvPr/>
        </p:nvSpPr>
        <p:spPr>
          <a:xfrm>
            <a:off x="108520" y="1743265"/>
            <a:ext cx="4321208" cy="2354491"/>
          </a:xfrm>
          <a:prstGeom prst="rect">
            <a:avLst/>
          </a:prstGeom>
        </p:spPr>
        <p:txBody>
          <a:bodyPr wrap="square">
            <a:spAutoFit/>
          </a:bodyPr>
          <a:lstStyle/>
          <a:p>
            <a:pPr>
              <a:lnSpc>
                <a:spcPct val="150000"/>
              </a:lnSpc>
            </a:pP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28</a:t>
            </a:r>
            <a:r>
              <a:rPr lang="zh-CN" altLang="en-US" sz="1400" dirty="0">
                <a:latin typeface="微软雅黑" panose="020B0503020204020204" pitchFamily="34" charset="-122"/>
                <a:ea typeface="微软雅黑" panose="020B0503020204020204" pitchFamily="34" charset="-122"/>
              </a:rPr>
              <a:t>日，一张“黑客出售华住酒店集团客户数据”的截图在网上流传。该截图中，一名黑客声称</a:t>
            </a:r>
            <a:r>
              <a:rPr lang="en-US" altLang="zh-CN" sz="1400" dirty="0">
                <a:latin typeface="微软雅黑" panose="020B0503020204020204" pitchFamily="34" charset="-122"/>
                <a:ea typeface="微软雅黑" panose="020B0503020204020204" pitchFamily="34" charset="-122"/>
              </a:rPr>
              <a:t>18</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14</a:t>
            </a:r>
            <a:r>
              <a:rPr lang="zh-CN" altLang="en-US" sz="1400" dirty="0">
                <a:latin typeface="微软雅黑" panose="020B0503020204020204" pitchFamily="34" charset="-122"/>
                <a:ea typeface="微软雅黑" panose="020B0503020204020204" pitchFamily="34" charset="-122"/>
              </a:rPr>
              <a:t>日已经获取华住集团旗下所有酒店的住客数据。数据包括华住集团注册用户信息</a:t>
            </a:r>
            <a:r>
              <a:rPr lang="en-US" altLang="zh-CN" sz="1400" dirty="0">
                <a:latin typeface="微软雅黑" panose="020B0503020204020204" pitchFamily="34" charset="-122"/>
                <a:ea typeface="微软雅黑" panose="020B0503020204020204" pitchFamily="34" charset="-122"/>
              </a:rPr>
              <a:t>1.23</a:t>
            </a:r>
            <a:r>
              <a:rPr lang="zh-CN" altLang="en-US" sz="1400" dirty="0">
                <a:latin typeface="微软雅黑" panose="020B0503020204020204" pitchFamily="34" charset="-122"/>
                <a:ea typeface="微软雅黑" panose="020B0503020204020204" pitchFamily="34" charset="-122"/>
              </a:rPr>
              <a:t>亿条，也包括旅客入住酒店时的登记身份信息（</a:t>
            </a:r>
            <a:r>
              <a:rPr lang="en-US" altLang="zh-CN" sz="1400" dirty="0">
                <a:latin typeface="微软雅黑" panose="020B0503020204020204" pitchFamily="34" charset="-122"/>
                <a:ea typeface="微软雅黑" panose="020B0503020204020204" pitchFamily="34" charset="-122"/>
              </a:rPr>
              <a:t>1.3</a:t>
            </a:r>
            <a:r>
              <a:rPr lang="zh-CN" altLang="en-US" sz="1400" dirty="0">
                <a:latin typeface="微软雅黑" panose="020B0503020204020204" pitchFamily="34" charset="-122"/>
                <a:ea typeface="微软雅黑" panose="020B0503020204020204" pitchFamily="34" charset="-122"/>
              </a:rPr>
              <a:t>亿条）、以及详细开房记录（约</a:t>
            </a:r>
            <a:r>
              <a:rPr lang="en-US" altLang="zh-CN" sz="1400" dirty="0">
                <a:latin typeface="微软雅黑" panose="020B0503020204020204" pitchFamily="34" charset="-122"/>
                <a:ea typeface="微软雅黑" panose="020B0503020204020204" pitchFamily="34" charset="-122"/>
              </a:rPr>
              <a:t>2.4</a:t>
            </a:r>
            <a:r>
              <a:rPr lang="zh-CN" altLang="en-US" sz="1400" dirty="0">
                <a:latin typeface="微软雅黑" panose="020B0503020204020204" pitchFamily="34" charset="-122"/>
                <a:ea typeface="微软雅黑" panose="020B0503020204020204" pitchFamily="34" charset="-122"/>
              </a:rPr>
              <a:t>亿条），全部数据售价为</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个比特币（约</a:t>
            </a:r>
            <a:r>
              <a:rPr lang="en-US" altLang="zh-CN" sz="1400" dirty="0">
                <a:latin typeface="微软雅黑" panose="020B0503020204020204" pitchFamily="34" charset="-122"/>
                <a:ea typeface="微软雅黑" panose="020B0503020204020204" pitchFamily="34" charset="-122"/>
              </a:rPr>
              <a:t>5.6</a:t>
            </a:r>
            <a:r>
              <a:rPr lang="zh-CN" altLang="en-US" sz="1400" dirty="0">
                <a:latin typeface="微软雅黑" panose="020B0503020204020204" pitchFamily="34" charset="-122"/>
                <a:ea typeface="微软雅黑" panose="020B0503020204020204" pitchFamily="34" charset="-122"/>
              </a:rPr>
              <a:t>万美元）或</a:t>
            </a:r>
            <a:r>
              <a:rPr lang="en-US" altLang="zh-CN" sz="1400" dirty="0">
                <a:latin typeface="微软雅黑" panose="020B0503020204020204" pitchFamily="34" charset="-122"/>
                <a:ea typeface="微软雅黑" panose="020B0503020204020204" pitchFamily="34" charset="-122"/>
              </a:rPr>
              <a:t>520</a:t>
            </a:r>
            <a:r>
              <a:rPr lang="zh-CN" altLang="en-US" sz="1400" dirty="0">
                <a:latin typeface="微软雅黑" panose="020B0503020204020204" pitchFamily="34" charset="-122"/>
                <a:ea typeface="微软雅黑" panose="020B0503020204020204" pitchFamily="34" charset="-122"/>
              </a:rPr>
              <a:t>门罗币。</a:t>
            </a:r>
            <a:endParaRPr lang="zh-CN" altLang="en-US" sz="1400" dirty="0">
              <a:latin typeface="微软雅黑" panose="020B0503020204020204" pitchFamily="34" charset="-122"/>
              <a:ea typeface="微软雅黑" panose="020B0503020204020204" pitchFamily="34" charset="-122"/>
            </a:endParaRPr>
          </a:p>
        </p:txBody>
      </p:sp>
      <p:sp>
        <p:nvSpPr>
          <p:cNvPr id="8" name="矩形 7"/>
          <p:cNvSpPr/>
          <p:nvPr/>
        </p:nvSpPr>
        <p:spPr>
          <a:xfrm>
            <a:off x="212692" y="1081591"/>
            <a:ext cx="3993401" cy="369332"/>
          </a:xfrm>
          <a:prstGeom prst="rect">
            <a:avLst/>
          </a:prstGeom>
        </p:spPr>
        <p:txBody>
          <a:bodyPr wrap="none">
            <a:spAutoFit/>
          </a:bodyPr>
          <a:lstStyle/>
          <a:p>
            <a:r>
              <a:rPr lang="zh-CN" altLang="en-US" b="1" dirty="0">
                <a:solidFill>
                  <a:srgbClr val="333333"/>
                </a:solidFill>
                <a:latin typeface="-apple-system-font"/>
              </a:rPr>
              <a:t>华住</a:t>
            </a:r>
            <a:r>
              <a:rPr lang="en-US" altLang="zh-CN" b="1" dirty="0">
                <a:solidFill>
                  <a:srgbClr val="333333"/>
                </a:solidFill>
                <a:latin typeface="-apple-system-font"/>
              </a:rPr>
              <a:t>5</a:t>
            </a:r>
            <a:r>
              <a:rPr lang="zh-CN" altLang="en-US" b="1" dirty="0">
                <a:solidFill>
                  <a:srgbClr val="333333"/>
                </a:solidFill>
                <a:latin typeface="-apple-system-font"/>
              </a:rPr>
              <a:t>亿信息泄露 </a:t>
            </a:r>
            <a:r>
              <a:rPr lang="en-US" altLang="zh-CN" b="1" dirty="0">
                <a:solidFill>
                  <a:srgbClr val="333333"/>
                </a:solidFill>
                <a:latin typeface="-apple-system-font"/>
              </a:rPr>
              <a:t>| </a:t>
            </a:r>
            <a:r>
              <a:rPr lang="zh-CN" altLang="en-US" b="1" dirty="0">
                <a:solidFill>
                  <a:srgbClr val="333333"/>
                </a:solidFill>
                <a:latin typeface="-apple-system-font"/>
              </a:rPr>
              <a:t>这些</a:t>
            </a:r>
            <a:r>
              <a:rPr lang="en-US" altLang="zh-CN" b="1" dirty="0">
                <a:solidFill>
                  <a:srgbClr val="333333"/>
                </a:solidFill>
                <a:latin typeface="-apple-system-font"/>
              </a:rPr>
              <a:t>,</a:t>
            </a:r>
            <a:r>
              <a:rPr lang="zh-CN" altLang="en-US" b="1" dirty="0">
                <a:solidFill>
                  <a:srgbClr val="333333"/>
                </a:solidFill>
                <a:latin typeface="-apple-system-font"/>
              </a:rPr>
              <a:t>本可以避免</a:t>
            </a:r>
            <a:endParaRPr lang="zh-CN" altLang="en-US" b="1" dirty="0"/>
          </a:p>
        </p:txBody>
      </p:sp>
      <p:pic>
        <p:nvPicPr>
          <p:cNvPr id="9" name="图片 8"/>
          <p:cNvPicPr>
            <a:picLocks noChangeAspect="1"/>
          </p:cNvPicPr>
          <p:nvPr/>
        </p:nvPicPr>
        <p:blipFill>
          <a:blip r:embed="rId2"/>
          <a:stretch>
            <a:fillRect/>
          </a:stretch>
        </p:blipFill>
        <p:spPr>
          <a:xfrm>
            <a:off x="4784692" y="961021"/>
            <a:ext cx="4105308" cy="979805"/>
          </a:xfrm>
          <a:prstGeom prst="rect">
            <a:avLst/>
          </a:prstGeom>
        </p:spPr>
      </p:pic>
      <p:pic>
        <p:nvPicPr>
          <p:cNvPr id="11" name="内容占位符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409511" y="1081591"/>
            <a:ext cx="4533900" cy="358755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bwMode="auto">
          <a:xfrm>
            <a:off x="108520" y="14291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a:buFont typeface="Arial" panose="020B0604020202090204" pitchFamily="34" charset="0"/>
              <a:buNone/>
            </a:pPr>
            <a:r>
              <a:rPr lang="zh-CN" altLang="en-US" sz="3600" dirty="0">
                <a:latin typeface="微软雅黑" panose="020B0503020204020204" pitchFamily="34" charset="-122"/>
                <a:ea typeface="微软雅黑" panose="020B0503020204020204" pitchFamily="34" charset="-122"/>
              </a:rPr>
              <a:t>重大信息泄露事件案例分析</a:t>
            </a:r>
            <a:endParaRPr lang="zh-CN" altLang="en-US" sz="3600" dirty="0">
              <a:latin typeface="微软雅黑" panose="020B0503020204020204" pitchFamily="34" charset="-122"/>
              <a:ea typeface="微软雅黑" panose="020B0503020204020204" pitchFamily="34" charset="-122"/>
            </a:endParaRPr>
          </a:p>
        </p:txBody>
      </p:sp>
      <p:sp>
        <p:nvSpPr>
          <p:cNvPr id="2" name="矩形 1"/>
          <p:cNvSpPr/>
          <p:nvPr/>
        </p:nvSpPr>
        <p:spPr>
          <a:xfrm>
            <a:off x="251520" y="1043131"/>
            <a:ext cx="6840760"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德勤</a:t>
            </a:r>
            <a:r>
              <a:rPr lang="en-US" altLang="zh-CN" b="1" dirty="0">
                <a:solidFill>
                  <a:srgbClr val="FF0000"/>
                </a:solidFill>
                <a:latin typeface="微软雅黑" panose="020B0503020204020204" pitchFamily="34" charset="-122"/>
                <a:ea typeface="微软雅黑" panose="020B0503020204020204" pitchFamily="34" charset="-122"/>
              </a:rPr>
              <a:t>500 </a:t>
            </a:r>
            <a:r>
              <a:rPr lang="zh-CN" altLang="en-US" b="1" dirty="0">
                <a:solidFill>
                  <a:srgbClr val="FF0000"/>
                </a:solidFill>
                <a:latin typeface="微软雅黑" panose="020B0503020204020204" pitchFamily="34" charset="-122"/>
                <a:ea typeface="微软雅黑" panose="020B0503020204020204" pitchFamily="34" charset="-122"/>
              </a:rPr>
              <a:t>万数据泄漏</a:t>
            </a:r>
            <a:r>
              <a:rPr lang="zh-CN" altLang="en-US" dirty="0">
                <a:latin typeface="微软雅黑" panose="020B0503020204020204" pitchFamily="34" charset="-122"/>
                <a:ea typeface="微软雅黑" panose="020B0503020204020204" pitchFamily="34" charset="-122"/>
              </a:rPr>
              <a:t>，竟因员工将</a:t>
            </a:r>
            <a:r>
              <a:rPr lang="en-US" altLang="zh-CN" dirty="0">
                <a:latin typeface="微软雅黑" panose="020B0503020204020204" pitchFamily="34" charset="-122"/>
                <a:ea typeface="微软雅黑" panose="020B0503020204020204" pitchFamily="34" charset="-122"/>
              </a:rPr>
              <a:t>G+</a:t>
            </a:r>
            <a:r>
              <a:rPr lang="zh-CN" altLang="en-US" dirty="0">
                <a:latin typeface="微软雅黑" panose="020B0503020204020204" pitchFamily="34" charset="-122"/>
                <a:ea typeface="微软雅黑" panose="020B0503020204020204" pitchFamily="34" charset="-122"/>
              </a:rPr>
              <a:t>公开平台当记事本</a:t>
            </a:r>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251520" y="1438955"/>
            <a:ext cx="5471592" cy="3416320"/>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事件回顾： </a:t>
            </a:r>
            <a:r>
              <a:rPr lang="en-US" altLang="zh-CN" dirty="0">
                <a:latin typeface="微软雅黑" panose="020B0503020204020204" pitchFamily="34" charset="-122"/>
                <a:ea typeface="微软雅黑" panose="020B0503020204020204" pitchFamily="34" charset="-122"/>
              </a:rPr>
              <a:t>2017 </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9 </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28 </a:t>
            </a:r>
            <a:r>
              <a:rPr lang="zh-CN" altLang="en-US" dirty="0">
                <a:latin typeface="微软雅黑" panose="020B0503020204020204" pitchFamily="34" charset="-122"/>
                <a:ea typeface="微软雅黑" panose="020B0503020204020204" pitchFamily="34" charset="-122"/>
              </a:rPr>
              <a:t>日德勤已成待宰鱼肉：关键系统</a:t>
            </a:r>
            <a:r>
              <a:rPr lang="en-US" altLang="zh-CN" dirty="0">
                <a:latin typeface="微软雅黑" panose="020B0503020204020204" pitchFamily="34" charset="-122"/>
                <a:ea typeface="微软雅黑" panose="020B0503020204020204" pitchFamily="34" charset="-122"/>
              </a:rPr>
              <a:t>RDP</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VPN </a:t>
            </a:r>
            <a:r>
              <a:rPr lang="zh-CN" altLang="en-US" dirty="0">
                <a:latin typeface="微软雅黑" panose="020B0503020204020204" pitchFamily="34" charset="-122"/>
                <a:ea typeface="微软雅黑" panose="020B0503020204020204" pitchFamily="34" charset="-122"/>
              </a:rPr>
              <a:t>及代理登录细节泄露。</a:t>
            </a:r>
            <a:endParaRPr lang="zh-CN" altLang="en-US"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b="1" dirty="0">
                <a:latin typeface="微软雅黑" panose="020B0503020204020204" pitchFamily="34" charset="-122"/>
                <a:ea typeface="微软雅黑" panose="020B0503020204020204" pitchFamily="34" charset="-122"/>
              </a:rPr>
              <a:t>事件分析：</a:t>
            </a:r>
            <a:r>
              <a:rPr lang="zh-CN" altLang="en-US" dirty="0">
                <a:latin typeface="微软雅黑" panose="020B0503020204020204" pitchFamily="34" charset="-122"/>
                <a:ea typeface="微软雅黑" panose="020B0503020204020204" pitchFamily="34" charset="-122"/>
              </a:rPr>
              <a:t>一位德勤员工将公司代理登录凭证上传至他的</a:t>
            </a:r>
            <a:r>
              <a:rPr lang="en-US" altLang="zh-CN" dirty="0">
                <a:latin typeface="微软雅黑" panose="020B0503020204020204" pitchFamily="34" charset="-122"/>
                <a:ea typeface="微软雅黑" panose="020B0503020204020204" pitchFamily="34" charset="-122"/>
              </a:rPr>
              <a:t>Google+ </a:t>
            </a:r>
            <a:r>
              <a:rPr lang="zh-CN" altLang="en-US" dirty="0">
                <a:latin typeface="微软雅黑" panose="020B0503020204020204" pitchFamily="34" charset="-122"/>
                <a:ea typeface="微软雅黑" panose="020B0503020204020204" pitchFamily="34" charset="-122"/>
              </a:rPr>
              <a:t>上。</a:t>
            </a:r>
            <a:r>
              <a:rPr lang="en-US" altLang="zh-CN" dirty="0">
                <a:latin typeface="微软雅黑" panose="020B0503020204020204" pitchFamily="34" charset="-122"/>
                <a:ea typeface="微软雅黑" panose="020B0503020204020204" pitchFamily="34" charset="-122"/>
              </a:rPr>
              <a:t>Google+ </a:t>
            </a:r>
            <a:r>
              <a:rPr lang="zh-CN" altLang="en-US" dirty="0">
                <a:latin typeface="微软雅黑" panose="020B0503020204020204" pitchFamily="34" charset="-122"/>
                <a:ea typeface="微软雅黑" panose="020B0503020204020204" pitchFamily="34" charset="-122"/>
              </a:rPr>
              <a:t>页面上的信息是所有人都能看到的。利用这些信息，黑客们可以黑入德勤的内部网络。</a:t>
            </a:r>
            <a:endParaRPr lang="zh-CN" altLang="en-US"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      通过对泄露的登录信息分析可知，德勤将一些</a:t>
            </a:r>
            <a:r>
              <a:rPr lang="zh-CN" altLang="en-US" b="1" dirty="0">
                <a:solidFill>
                  <a:srgbClr val="FF0000"/>
                </a:solidFill>
                <a:latin typeface="微软雅黑" panose="020B0503020204020204" pitchFamily="34" charset="-122"/>
                <a:ea typeface="微软雅黑" panose="020B0503020204020204" pitchFamily="34" charset="-122"/>
              </a:rPr>
              <a:t>关   键的系统公开在外，并且开启了远程桌面访问</a:t>
            </a:r>
            <a:r>
              <a:rPr lang="zh-CN" altLang="en-US" dirty="0">
                <a:latin typeface="微软雅黑" panose="020B0503020204020204" pitchFamily="34" charset="-122"/>
                <a:ea typeface="微软雅黑" panose="020B0503020204020204" pitchFamily="34" charset="-122"/>
              </a:rPr>
              <a:t>。</a:t>
            </a:r>
            <a:endParaRPr lang="zh-CN" altLang="en-US"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56226" y="1574096"/>
            <a:ext cx="3189080" cy="2000072"/>
          </a:xfrm>
          <a:prstGeom prst="rect">
            <a:avLst/>
          </a:prstGeom>
        </p:spPr>
      </p:pic>
    </p:spTree>
  </p:cSld>
  <p:clrMapOvr>
    <a:masterClrMapping/>
  </p:clrMapOvr>
</p:sld>
</file>

<file path=ppt/tags/tag1.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p="http://schemas.openxmlformats.org/presentationml/2006/main">
  <p:tag name="KSO_WM_BEAUTIFY_FLAG" val="#wm#"/>
  <p:tag name="KSO_WM_TEMPLATE_CATEGORY" val="custom"/>
  <p:tag name="KSO_WM_TEMPLATE_INDEX" val="20184553"/>
</p:tagLst>
</file>

<file path=ppt/tags/tag3.xml><?xml version="1.0" encoding="utf-8"?>
<p:tagLst xmlns:p="http://schemas.openxmlformats.org/presentationml/2006/main">
  <p:tag name="KSO_WM_BEAUTIFY_FLAG" val="#wm#"/>
  <p:tag name="KSO_WM_TEMPLATE_CATEGORY" val="custom"/>
  <p:tag name="KSO_WM_TEMPLATE_INDEX" val="20184553"/>
</p:tagLst>
</file>

<file path=ppt/tags/tag4.xml><?xml version="1.0" encoding="utf-8"?>
<p:tagLst xmlns:p="http://schemas.openxmlformats.org/presentationml/2006/main">
  <p:tag name="KSO_WM_BEAUTIFY_FLAG" val="#wm#"/>
  <p:tag name="KSO_WM_TEMPLATE_CATEGORY" val="custom"/>
  <p:tag name="KSO_WM_TEMPLATE_INDEX" val="20184553"/>
</p:tagLst>
</file>

<file path=ppt/tags/tag5.xml><?xml version="1.0" encoding="utf-8"?>
<p:tagLst xmlns:p="http://schemas.openxmlformats.org/presentationml/2006/main">
  <p:tag name="KSO_WM_BEAUTIFY_FLAG" val="#wm#"/>
  <p:tag name="KSO_WM_TEMPLATE_CATEGORY" val="custom"/>
  <p:tag name="KSO_WM_TEMPLATE_INDEX" val="20184553"/>
</p:tagLst>
</file>

<file path=ppt/tags/tag6.xml><?xml version="1.0" encoding="utf-8"?>
<p:tagLst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6630</Words>
  <Application>WPS 文字</Application>
  <PresentationFormat>自定义</PresentationFormat>
  <Paragraphs>585</Paragraphs>
  <Slides>52</Slides>
  <Notes>19</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52</vt:i4>
      </vt:variant>
    </vt:vector>
  </HeadingPairs>
  <TitlesOfParts>
    <vt:vector size="81" baseType="lpstr">
      <vt:lpstr>Arial</vt:lpstr>
      <vt:lpstr>方正书宋_GBK</vt:lpstr>
      <vt:lpstr>Wingdings</vt:lpstr>
      <vt:lpstr>微软雅黑</vt:lpstr>
      <vt:lpstr>汉仪旗黑</vt:lpstr>
      <vt:lpstr>仿宋_GB2312</vt:lpstr>
      <vt:lpstr>Helvetica Light</vt:lpstr>
      <vt:lpstr>Lato Regular</vt:lpstr>
      <vt:lpstr>Calibri</vt:lpstr>
      <vt:lpstr>Helvetica Neue</vt:lpstr>
      <vt:lpstr>宋体</vt:lpstr>
      <vt:lpstr>汉仪书宋二KW</vt:lpstr>
      <vt:lpstr>-apple-system-font</vt:lpstr>
      <vt:lpstr>微软雅黑</vt:lpstr>
      <vt:lpstr>Times New Roman</vt:lpstr>
      <vt:lpstr>Franklin Gothic Book</vt:lpstr>
      <vt:lpstr>苹方-简</vt:lpstr>
      <vt:lpstr>宋体</vt:lpstr>
      <vt:lpstr>黑体</vt:lpstr>
      <vt:lpstr>汉仪中黑KW</vt:lpstr>
      <vt:lpstr>时尚中黑简体</vt:lpstr>
      <vt:lpstr>华文楷体</vt:lpstr>
      <vt:lpstr>方正姚体</vt:lpstr>
      <vt:lpstr>华文宋体</vt:lpstr>
      <vt:lpstr>宋体</vt:lpstr>
      <vt:lpstr>Arial Unicode MS</vt:lpstr>
      <vt:lpstr>方正仿宋_GBK</vt:lpstr>
      <vt:lpstr>Thonburi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重大信息泄露事件案例分析</vt:lpstr>
      <vt:lpstr>PowerPoint 演示文稿</vt:lpstr>
      <vt:lpstr>无孔不入的社会工程学</vt:lpstr>
      <vt:lpstr>过于自信的CEO</vt:lpstr>
      <vt:lpstr>欧美60家银行网络攻击过程回放</vt:lpstr>
      <vt:lpstr>PowerPoint 演示文稿</vt:lpstr>
      <vt:lpstr>PowerPoint 演示文稿</vt:lpstr>
      <vt:lpstr>PowerPoint 演示文稿</vt:lpstr>
      <vt:lpstr>IT技术的演变使安全越来越复杂</vt:lpstr>
      <vt:lpstr>YOU ARE THE TARGET</vt:lpstr>
      <vt:lpstr>PowerPoint 演示文稿</vt:lpstr>
      <vt:lpstr>PowerPoint 演示文稿</vt:lpstr>
      <vt:lpstr>PowerPoint 演示文稿</vt:lpstr>
      <vt:lpstr>影响最大的APT事件</vt:lpstr>
      <vt:lpstr>云计算引发的信息泄露</vt:lpstr>
      <vt:lpstr>PowerPoint 演示文稿</vt:lpstr>
      <vt:lpstr>物联网引发半个美国互联网瘫痪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如何做好信息安全</vt:lpstr>
      <vt:lpstr>工作环境安全</vt:lpstr>
      <vt:lpstr>敏于行</vt:lpstr>
      <vt:lpstr>1、确定公司级核心信息资产</vt:lpstr>
      <vt:lpstr>2、确定风险承受的底线</vt:lpstr>
      <vt:lpstr>3、明确安全建设的主要目标</vt:lpstr>
      <vt:lpstr>4、安全团队的重要性</vt:lpstr>
      <vt:lpstr>5、把握成本的天平，为信息安全建设提供资金</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ssr</cp:lastModifiedBy>
  <cp:revision>2</cp:revision>
  <dcterms:created xsi:type="dcterms:W3CDTF">2021-05-20T01:36:32Z</dcterms:created>
  <dcterms:modified xsi:type="dcterms:W3CDTF">2021-05-20T01:36:32Z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2052-3.5.1.5630</vt:lpwstr>
  </property>
</Properties>
</file>