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27"/>
  </p:notesMasterIdLst>
  <p:handoutMasterIdLst>
    <p:handoutMasterId r:id="rId28"/>
  </p:handoutMasterIdLst>
  <p:sldIdLst>
    <p:sldId id="352" r:id="rId2"/>
    <p:sldId id="259" r:id="rId3"/>
    <p:sldId id="346" r:id="rId4"/>
    <p:sldId id="348" r:id="rId5"/>
    <p:sldId id="269" r:id="rId6"/>
    <p:sldId id="378" r:id="rId7"/>
    <p:sldId id="271" r:id="rId8"/>
    <p:sldId id="273" r:id="rId9"/>
    <p:sldId id="278" r:id="rId10"/>
    <p:sldId id="275" r:id="rId11"/>
    <p:sldId id="276" r:id="rId12"/>
    <p:sldId id="326" r:id="rId13"/>
    <p:sldId id="379" r:id="rId14"/>
    <p:sldId id="327" r:id="rId15"/>
    <p:sldId id="328" r:id="rId16"/>
    <p:sldId id="279" r:id="rId17"/>
    <p:sldId id="349" r:id="rId18"/>
    <p:sldId id="350" r:id="rId19"/>
    <p:sldId id="351" r:id="rId20"/>
    <p:sldId id="280" r:id="rId21"/>
    <p:sldId id="283" r:id="rId22"/>
    <p:sldId id="281" r:id="rId23"/>
    <p:sldId id="282" r:id="rId24"/>
    <p:sldId id="377" r:id="rId25"/>
    <p:sldId id="376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5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 autoAdjust="0"/>
    <p:restoredTop sz="94667" autoAdjust="0"/>
  </p:normalViewPr>
  <p:slideViewPr>
    <p:cSldViewPr>
      <p:cViewPr varScale="1">
        <p:scale>
          <a:sx n="68" d="100"/>
          <a:sy n="68" d="100"/>
        </p:scale>
        <p:origin x="-12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1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5586E-43F2-431D-81E0-17F69265A395}" type="datetimeFigureOut">
              <a:rPr lang="zh-CN" altLang="en-US" smtClean="0"/>
              <a:t>2012/6/30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DF062-50C7-47A7-AF1D-01FD22F4C2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546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9E1FD-18A2-4498-904D-A187D5BA118C}" type="datetimeFigureOut">
              <a:rPr lang="zh-CN" altLang="en-US" smtClean="0"/>
              <a:t>2012/6/30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59E28-6799-4B2D-8C9B-3AE504FE52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51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</a:t>
            </a:r>
            <a:r>
              <a:rPr lang="en-US" altLang="zh-CN" dirty="0" smtClean="0"/>
              <a:t>a</a:t>
            </a:r>
            <a:r>
              <a:rPr lang="zh-CN" altLang="en-US" dirty="0" smtClean="0"/>
              <a:t>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467544" y="116632"/>
            <a:ext cx="8219256" cy="1054336"/>
          </a:xfrm>
        </p:spPr>
        <p:txBody>
          <a:bodyPr>
            <a:normAutofit/>
          </a:bodyPr>
          <a:lstStyle>
            <a:lvl1pPr>
              <a:defRPr sz="4500">
                <a:latin typeface="华文楷体" pitchFamily="2" charset="-122"/>
                <a:ea typeface="华文楷体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Wingdings" pitchFamily="2" charset="2"/>
              <a:buChar char="n"/>
              <a:defRPr sz="3200">
                <a:latin typeface="华文楷体" pitchFamily="2" charset="-122"/>
                <a:ea typeface="华文楷体" pitchFamily="2" charset="-122"/>
              </a:defRPr>
            </a:lvl1pPr>
            <a:lvl2pPr marL="742950" indent="-285750">
              <a:buClr>
                <a:schemeClr val="accent3"/>
              </a:buClr>
              <a:buSzPct val="60000"/>
              <a:buFont typeface="Wingdings" pitchFamily="2" charset="2"/>
              <a:buChar char="n"/>
              <a:defRPr sz="2800">
                <a:latin typeface="华文楷体" pitchFamily="2" charset="-122"/>
                <a:ea typeface="华文楷体" pitchFamily="2" charset="-122"/>
              </a:defRPr>
            </a:lvl2pPr>
            <a:lvl3pPr marL="1143000" indent="-228600">
              <a:buClr>
                <a:srgbClr val="00B0F0"/>
              </a:buClr>
              <a:buSzPct val="50000"/>
              <a:buFont typeface="Wingdings" pitchFamily="2" charset="2"/>
              <a:buChar char="n"/>
              <a:defRPr sz="2400">
                <a:latin typeface="华文楷体" pitchFamily="2" charset="-122"/>
                <a:ea typeface="华文楷体" pitchFamily="2" charset="-122"/>
              </a:defRPr>
            </a:lvl3pPr>
            <a:lvl4pPr>
              <a:defRPr sz="1800">
                <a:latin typeface="华文楷体" pitchFamily="2" charset="-122"/>
                <a:ea typeface="华文楷体" pitchFamily="2" charset="-122"/>
              </a:defRPr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500">
                <a:latin typeface="华文楷体" pitchFamily="2" charset="-122"/>
                <a:ea typeface="华文楷体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n"/>
              <a:defRPr sz="2800">
                <a:latin typeface="华文楷体" pitchFamily="2" charset="-122"/>
                <a:ea typeface="华文楷体" pitchFamily="2" charset="-122"/>
              </a:defRPr>
            </a:lvl1pPr>
            <a:lvl2pPr marL="742950" indent="-285750">
              <a:buFont typeface="Wingdings" pitchFamily="2" charset="2"/>
              <a:buChar char="n"/>
              <a:defRPr sz="2400">
                <a:latin typeface="华文楷体" pitchFamily="2" charset="-122"/>
                <a:ea typeface="华文楷体" pitchFamily="2" charset="-122"/>
              </a:defRPr>
            </a:lvl2pPr>
            <a:lvl3pPr marL="1143000" indent="-228600">
              <a:buFont typeface="Wingdings" pitchFamily="2" charset="2"/>
              <a:buChar char="n"/>
              <a:defRPr sz="2000">
                <a:latin typeface="华文楷体" pitchFamily="2" charset="-122"/>
                <a:ea typeface="华文楷体" pitchFamily="2" charset="-122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n"/>
              <a:defRPr sz="2800">
                <a:latin typeface="华文楷体" pitchFamily="2" charset="-122"/>
                <a:ea typeface="华文楷体" pitchFamily="2" charset="-122"/>
              </a:defRPr>
            </a:lvl1pPr>
            <a:lvl2pPr marL="742950" indent="-285750">
              <a:buFont typeface="Wingdings" pitchFamily="2" charset="2"/>
              <a:buChar char="n"/>
              <a:defRPr sz="2400">
                <a:latin typeface="华文楷体" pitchFamily="2" charset="-122"/>
                <a:ea typeface="华文楷体" pitchFamily="2" charset="-122"/>
              </a:defRPr>
            </a:lvl2pPr>
            <a:lvl3pPr marL="1143000" indent="-228600">
              <a:buFont typeface="Wingdings" pitchFamily="2" charset="2"/>
              <a:buChar char="n"/>
              <a:defRPr sz="2000">
                <a:latin typeface="华文楷体" pitchFamily="2" charset="-122"/>
                <a:ea typeface="华文楷体" pitchFamily="2" charset="-122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2012/6/30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500">
                <a:latin typeface="华文楷体" pitchFamily="2" charset="-122"/>
                <a:ea typeface="华文楷体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latin typeface="华文楷体" pitchFamily="2" charset="-122"/>
                <a:ea typeface="华文楷体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latin typeface="华文楷体" pitchFamily="2" charset="-122"/>
                <a:ea typeface="华文楷体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2012/6/30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2012/6/30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2012/6/30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2012/6/30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2012/6/30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-27384"/>
            <a:ext cx="9144000" cy="129080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第五级是否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2012/6/30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0" y="1335432"/>
            <a:ext cx="9144000" cy="149352"/>
          </a:xfrm>
          <a:prstGeom prst="rect">
            <a:avLst/>
          </a:prstGeom>
          <a:solidFill>
            <a:srgbClr val="645747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video/cssurl.ex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video/tabnabbing.exe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video/dropgmail.exe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video/urlspoof.ex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85" y="3714872"/>
            <a:ext cx="8118630" cy="1296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1343" y="1484784"/>
            <a:ext cx="4801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 smtClean="0">
                <a:latin typeface="华文隶书" pitchFamily="2" charset="-122"/>
                <a:ea typeface="华文隶书" pitchFamily="2" charset="-122"/>
              </a:rPr>
              <a:t>浏览器魔术</a:t>
            </a:r>
            <a:endParaRPr lang="zh-CN" altLang="en-US" sz="7200" dirty="0"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3084" name="Picture 12" descr="http://www.zzsky.cn/diy/signet/result/20120618/59375100133998404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546" y="2074920"/>
            <a:ext cx="417976" cy="4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URL</a:t>
            </a:r>
            <a:r>
              <a:rPr lang="zh-CN" altLang="en-US" dirty="0" smtClean="0"/>
              <a:t>状态栏欺骗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CSS</a:t>
            </a:r>
            <a:r>
              <a:rPr lang="zh-CN" altLang="en-US" dirty="0" smtClean="0"/>
              <a:t>样式处理状态栏欺骗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Chrome,IE,Firefox</a:t>
            </a:r>
            <a:r>
              <a:rPr lang="zh-CN" altLang="en-US" dirty="0" smtClean="0"/>
              <a:t>改变状态栏处理方式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链接无焦点，不出现地址栏，否则相反。</a:t>
            </a:r>
            <a:endParaRPr lang="en-US" altLang="zh-CN" dirty="0" smtClean="0"/>
          </a:p>
          <a:p>
            <a:pPr lvl="2"/>
            <a:r>
              <a:rPr lang="zh-CN" altLang="en-US" dirty="0"/>
              <a:t>地址</a:t>
            </a:r>
            <a:r>
              <a:rPr lang="zh-CN" altLang="en-US" dirty="0" smtClean="0"/>
              <a:t>栏区域越界</a:t>
            </a:r>
            <a:r>
              <a:rPr lang="zh-CN" altLang="en-US" dirty="0"/>
              <a:t>到</a:t>
            </a:r>
            <a:r>
              <a:rPr lang="zh-CN" altLang="en-US" dirty="0" smtClean="0"/>
              <a:t>页面</a:t>
            </a:r>
            <a:r>
              <a:rPr lang="zh-CN" altLang="en-US" dirty="0"/>
              <a:t>区域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CSS3</a:t>
            </a:r>
            <a:r>
              <a:rPr lang="zh-CN" altLang="en-US" dirty="0" smtClean="0"/>
              <a:t>增加阴影，圆角属性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box-shadow</a:t>
            </a:r>
          </a:p>
          <a:p>
            <a:pPr lvl="2"/>
            <a:r>
              <a:rPr lang="en-US" altLang="zh-CN" dirty="0" smtClean="0"/>
              <a:t>border-radius</a:t>
            </a:r>
          </a:p>
          <a:p>
            <a:r>
              <a:rPr lang="zh-CN" altLang="en-US" dirty="0" smtClean="0"/>
              <a:t>未来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伪造浏览器模块攻击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当浏览器模块</a:t>
            </a:r>
            <a:r>
              <a:rPr lang="zh-CN" altLang="en-US" dirty="0"/>
              <a:t>区域</a:t>
            </a:r>
            <a:r>
              <a:rPr lang="zh-CN" altLang="en-US" dirty="0" smtClean="0"/>
              <a:t>越界，就有被脚本伪造的可能</a:t>
            </a:r>
            <a:endParaRPr lang="en-US" altLang="zh-CN" dirty="0" smtClean="0"/>
          </a:p>
          <a:p>
            <a:r>
              <a:rPr lang="en-US" altLang="zh-CN" dirty="0" smtClean="0">
                <a:hlinkClick r:id="rId2" action="ppaction://hlinkfile"/>
              </a:rPr>
              <a:t>DEMO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6366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CSS</a:t>
            </a:r>
            <a:r>
              <a:rPr lang="zh-CN" altLang="en-US" dirty="0" smtClean="0"/>
              <a:t>状态栏欺骗漏洞编号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10817"/>
            <a:ext cx="4608512" cy="226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6153"/>
            <a:ext cx="4608512" cy="265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414035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8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三</a:t>
            </a:r>
            <a:r>
              <a:rPr lang="zh-CN" altLang="en-US" dirty="0" smtClean="0"/>
              <a:t> 页面标签欺骗攻击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49725"/>
            <a:ext cx="3936966" cy="484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页面标签</a:t>
            </a: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62" y="1556792"/>
            <a:ext cx="8316793" cy="511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40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标签欺骗攻击原理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Tabnabbing</a:t>
            </a:r>
            <a:r>
              <a:rPr lang="zh-CN" altLang="en-US" dirty="0" smtClean="0"/>
              <a:t>工作原理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用户正常浏览器网站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检测页面长时间失去焦点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篡改标签图标，标题，页面内容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用户</a:t>
            </a:r>
            <a:r>
              <a:rPr lang="zh-CN" altLang="en-US" dirty="0" smtClean="0"/>
              <a:t>再次</a:t>
            </a:r>
            <a:r>
              <a:rPr lang="zh-CN" altLang="en-US" dirty="0"/>
              <a:t>查看</a:t>
            </a:r>
            <a:r>
              <a:rPr lang="zh-CN" altLang="en-US" dirty="0" smtClean="0"/>
              <a:t>众多</a:t>
            </a:r>
            <a:r>
              <a:rPr lang="zh-CN" altLang="en-US" dirty="0" smtClean="0"/>
              <a:t>打开的标签，假标签产生视觉欺骗。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用户打开伪造页面，登录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跳转真正页面。</a:t>
            </a:r>
            <a:endParaRPr lang="en-US" altLang="zh-CN" dirty="0" smtClean="0"/>
          </a:p>
          <a:p>
            <a:r>
              <a:rPr lang="zh-CN" altLang="en-US" dirty="0"/>
              <a:t>受</a:t>
            </a:r>
            <a:r>
              <a:rPr lang="zh-CN" altLang="en-US" dirty="0" smtClean="0"/>
              <a:t>影响：</a:t>
            </a:r>
            <a:r>
              <a:rPr lang="en-US" altLang="zh-CN" dirty="0" err="1" smtClean="0"/>
              <a:t>Chrome,Firefox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38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标签欺骗攻击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76" y="1543225"/>
            <a:ext cx="8328988" cy="512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70" y="2270811"/>
            <a:ext cx="8316793" cy="511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0" y="3005545"/>
            <a:ext cx="8292984" cy="510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hlinkClick r:id="rId5" action="ppaction://hlinkfile"/>
          </p:cNvPr>
          <p:cNvSpPr txBox="1"/>
          <p:nvPr/>
        </p:nvSpPr>
        <p:spPr>
          <a:xfrm>
            <a:off x="3347864" y="3717032"/>
            <a:ext cx="2032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chemeClr val="accent3">
                    <a:lumMod val="75000"/>
                  </a:schemeClr>
                </a:solidFill>
              </a:rPr>
              <a:t>DEMO</a:t>
            </a:r>
            <a:endParaRPr lang="zh-CN" altLang="en-US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7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四</a:t>
            </a:r>
            <a:r>
              <a:rPr lang="zh-CN" altLang="en-US" dirty="0" smtClean="0"/>
              <a:t> 页面欺骗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59453"/>
            <a:ext cx="3672408" cy="452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5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界面劫持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界面伪装</a:t>
            </a:r>
            <a:endParaRPr lang="en-US" altLang="zh-CN" dirty="0"/>
          </a:p>
          <a:p>
            <a:pPr lvl="1"/>
            <a:r>
              <a:rPr lang="zh-CN" altLang="en-US" dirty="0"/>
              <a:t>方法：</a:t>
            </a:r>
            <a:r>
              <a:rPr lang="en-US" altLang="zh-CN" dirty="0"/>
              <a:t>([Click][</a:t>
            </a:r>
            <a:r>
              <a:rPr lang="en-US" altLang="zh-CN" dirty="0" err="1"/>
              <a:t>Drag&amp;Drop</a:t>
            </a:r>
            <a:r>
              <a:rPr lang="en-US" altLang="zh-CN" dirty="0"/>
              <a:t>][Tap])jacking</a:t>
            </a:r>
          </a:p>
          <a:p>
            <a:pPr lvl="1"/>
            <a:r>
              <a:rPr lang="zh-CN" altLang="en-US" dirty="0"/>
              <a:t>过程：点</a:t>
            </a:r>
            <a:r>
              <a:rPr lang="en-US" altLang="zh-CN" dirty="0"/>
              <a:t>/</a:t>
            </a:r>
            <a:r>
              <a:rPr lang="zh-CN" altLang="en-US" dirty="0"/>
              <a:t>拖</a:t>
            </a:r>
            <a:r>
              <a:rPr lang="en-US" altLang="zh-CN" dirty="0"/>
              <a:t>/</a:t>
            </a:r>
            <a:r>
              <a:rPr lang="zh-CN" altLang="en-US" dirty="0"/>
              <a:t>摸的对象是隐藏在其下方的对象</a:t>
            </a:r>
            <a:endParaRPr lang="en-US" altLang="zh-CN" dirty="0"/>
          </a:p>
          <a:p>
            <a:pPr lvl="1"/>
            <a:r>
              <a:rPr lang="zh-CN" altLang="en-US" dirty="0"/>
              <a:t>技术：隐藏层</a:t>
            </a:r>
            <a:r>
              <a:rPr lang="en-US" altLang="zh-CN" dirty="0"/>
              <a:t>+Frame</a:t>
            </a:r>
            <a:r>
              <a:rPr lang="zh-CN" altLang="en-US" dirty="0" smtClean="0"/>
              <a:t>包含</a:t>
            </a:r>
            <a:endParaRPr lang="en-US" altLang="zh-CN" dirty="0" smtClean="0"/>
          </a:p>
          <a:p>
            <a:r>
              <a:rPr lang="en-US" altLang="zh-CN" dirty="0" smtClean="0"/>
              <a:t>DEMO</a:t>
            </a:r>
          </a:p>
          <a:p>
            <a:pPr lvl="1"/>
            <a:r>
              <a:rPr lang="zh-CN" altLang="en-US" dirty="0"/>
              <a:t>拖</a:t>
            </a:r>
            <a:r>
              <a:rPr lang="zh-CN" altLang="en-US" dirty="0" smtClean="0"/>
              <a:t>放劫持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还记得海豹和小球吗？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Clickjacking</a:t>
            </a:r>
            <a:r>
              <a:rPr lang="zh-CN" altLang="en-US" dirty="0" smtClean="0"/>
              <a:t>蠕虫攻击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30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拖放劫持</a:t>
            </a:r>
            <a:endParaRPr lang="zh-CN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63409"/>
            <a:ext cx="8064896" cy="500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hlinkClick r:id="rId3" action="ppaction://hlinkfile"/>
          </p:cNvPr>
          <p:cNvSpPr txBox="1"/>
          <p:nvPr/>
        </p:nvSpPr>
        <p:spPr>
          <a:xfrm>
            <a:off x="3347864" y="3501008"/>
            <a:ext cx="2032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chemeClr val="accent3">
                    <a:lumMod val="75000"/>
                  </a:schemeClr>
                </a:solidFill>
              </a:rPr>
              <a:t>DEMO</a:t>
            </a:r>
            <a:endParaRPr lang="zh-CN" altLang="en-US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8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err="1" smtClean="0"/>
              <a:t>Clickjacking</a:t>
            </a:r>
            <a:r>
              <a:rPr lang="zh-CN" altLang="en-US" dirty="0" smtClean="0"/>
              <a:t>蠕虫攻击</a:t>
            </a:r>
            <a:endParaRPr lang="zh-CN" alt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9" y="1772816"/>
            <a:ext cx="88773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97" y="1456448"/>
            <a:ext cx="8210550" cy="538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34" y="1446981"/>
            <a:ext cx="7762875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632848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608484" y="2401724"/>
            <a:ext cx="4121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传播</a:t>
            </a:r>
            <a:r>
              <a:rPr lang="en-US" altLang="zh-CN" sz="2800" dirty="0" smtClean="0">
                <a:solidFill>
                  <a:srgbClr val="FF0000"/>
                </a:solidFill>
              </a:rPr>
              <a:t>14</a:t>
            </a:r>
            <a:r>
              <a:rPr lang="zh-CN" altLang="en-US" sz="2800" dirty="0" smtClean="0">
                <a:solidFill>
                  <a:srgbClr val="FF0000"/>
                </a:solidFill>
              </a:rPr>
              <a:t>小时后的跟踪记录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8" y="1232614"/>
            <a:ext cx="8111603" cy="5605459"/>
          </a:xfrm>
        </p:spPr>
      </p:pic>
    </p:spTree>
    <p:extLst>
      <p:ext uri="{BB962C8B-B14F-4D97-AF65-F5344CB8AC3E}">
        <p14:creationId xmlns:p14="http://schemas.microsoft.com/office/powerpoint/2010/main" val="155569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 rot="10800000" flipV="1">
            <a:off x="539552" y="260648"/>
            <a:ext cx="8219256" cy="1054336"/>
          </a:xfrm>
        </p:spPr>
        <p:txBody>
          <a:bodyPr/>
          <a:lstStyle/>
          <a:p>
            <a:pPr algn="l"/>
            <a:r>
              <a:rPr lang="zh-CN" altLang="en-US" dirty="0" smtClean="0"/>
              <a:t>谁</a:t>
            </a:r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zh-CN" altLang="en-US" dirty="0" smtClean="0"/>
              <a:t>首席安全研究员</a:t>
            </a:r>
            <a:r>
              <a:rPr lang="en-US" altLang="zh-CN" dirty="0" smtClean="0"/>
              <a:t>@</a:t>
            </a:r>
            <a:r>
              <a:rPr lang="zh-CN" altLang="en-US" dirty="0" smtClean="0"/>
              <a:t>天融信阿尔法实验室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Web</a:t>
            </a:r>
            <a:r>
              <a:rPr lang="zh-CN" altLang="en-US" dirty="0" smtClean="0"/>
              <a:t>安全研究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HTML5</a:t>
            </a:r>
            <a:r>
              <a:rPr lang="zh-CN" altLang="en-US" dirty="0" smtClean="0"/>
              <a:t>安全研究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浏览器安全研究</a:t>
            </a:r>
            <a:endParaRPr lang="en-US" altLang="zh-CN" dirty="0" smtClean="0"/>
          </a:p>
          <a:p>
            <a:r>
              <a:rPr lang="en-US" altLang="zh-CN" dirty="0" err="1"/>
              <a:t>x</a:t>
            </a:r>
            <a:r>
              <a:rPr lang="en-US" altLang="zh-CN" dirty="0" err="1" smtClean="0"/>
              <a:t>isigr@XEYE</a:t>
            </a:r>
            <a:r>
              <a:rPr lang="en-US" altLang="zh-CN" dirty="0" smtClean="0"/>
              <a:t> Team</a:t>
            </a:r>
          </a:p>
          <a:p>
            <a:pPr lvl="1"/>
            <a:r>
              <a:rPr lang="en-US" altLang="zh-CN" dirty="0"/>
              <a:t>Web </a:t>
            </a:r>
            <a:r>
              <a:rPr lang="en-US" altLang="zh-CN" dirty="0" smtClean="0"/>
              <a:t>Hacking</a:t>
            </a:r>
          </a:p>
        </p:txBody>
      </p:sp>
    </p:spTree>
    <p:extLst>
      <p:ext uri="{BB962C8B-B14F-4D97-AF65-F5344CB8AC3E}">
        <p14:creationId xmlns:p14="http://schemas.microsoft.com/office/powerpoint/2010/main" val="24047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页面欺骗漏洞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处理</a:t>
            </a:r>
            <a:r>
              <a:rPr lang="zh-CN" altLang="en-US" dirty="0"/>
              <a:t>多个</a:t>
            </a:r>
            <a:r>
              <a:rPr lang="zh-CN" altLang="en-US" dirty="0" smtClean="0"/>
              <a:t>函数竞争阻塞发生逻辑错误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导航函数和对话框函数阻塞</a:t>
            </a:r>
            <a:endParaRPr lang="en-US" altLang="zh-CN" dirty="0" smtClean="0"/>
          </a:p>
          <a:p>
            <a:pPr lvl="2"/>
            <a:r>
              <a:rPr lang="en-US" altLang="zh-CN" dirty="0" err="1" smtClean="0"/>
              <a:t>Window.open</a:t>
            </a:r>
            <a:r>
              <a:rPr lang="en-US" altLang="zh-CN" dirty="0" smtClean="0"/>
              <a:t>(),</a:t>
            </a:r>
            <a:r>
              <a:rPr lang="en-US" altLang="zh-CN" dirty="0" err="1" smtClean="0"/>
              <a:t>window.location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Alert(),prompt()</a:t>
            </a:r>
          </a:p>
          <a:p>
            <a:pPr lvl="1"/>
            <a:r>
              <a:rPr lang="zh-CN" altLang="en-US" dirty="0" smtClean="0"/>
              <a:t>导航函数和写页面函数阻塞</a:t>
            </a:r>
            <a:endParaRPr lang="en-US" altLang="zh-CN" dirty="0" smtClean="0"/>
          </a:p>
          <a:p>
            <a:pPr lvl="2"/>
            <a:r>
              <a:rPr lang="en-US" altLang="zh-CN" dirty="0" err="1"/>
              <a:t>Window.open</a:t>
            </a:r>
            <a:r>
              <a:rPr lang="en-US" altLang="zh-CN" dirty="0"/>
              <a:t>(),</a:t>
            </a:r>
            <a:r>
              <a:rPr lang="en-US" altLang="zh-CN" dirty="0" err="1" smtClean="0"/>
              <a:t>window.location</a:t>
            </a:r>
            <a:endParaRPr lang="en-US" altLang="zh-CN" dirty="0"/>
          </a:p>
          <a:p>
            <a:pPr lvl="2"/>
            <a:r>
              <a:rPr lang="en-US" altLang="zh-CN" dirty="0" err="1" smtClean="0"/>
              <a:t>Document.write</a:t>
            </a:r>
            <a:r>
              <a:rPr lang="en-US" altLang="zh-CN" dirty="0" smtClean="0"/>
              <a:t>()</a:t>
            </a:r>
          </a:p>
          <a:p>
            <a:r>
              <a:rPr lang="zh-CN" altLang="en-US" dirty="0" smtClean="0"/>
              <a:t>危害：实现域欺骗。实施钓鱼攻击。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marL="457200" lvl="1" indent="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328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国内浏览器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国内浏览器普遍存在这个问题</a:t>
            </a:r>
            <a:endParaRPr lang="en-US" altLang="zh-CN" dirty="0"/>
          </a:p>
          <a:p>
            <a:pPr lvl="1"/>
            <a:r>
              <a:rPr lang="en-US" altLang="zh-CN" dirty="0"/>
              <a:t>QQ</a:t>
            </a:r>
            <a:r>
              <a:rPr lang="zh-CN" altLang="en-US" dirty="0"/>
              <a:t>浏览器页面欺骗漏洞</a:t>
            </a:r>
            <a:endParaRPr lang="en-US" altLang="zh-CN" dirty="0"/>
          </a:p>
          <a:p>
            <a:pPr lvl="2"/>
            <a:r>
              <a:rPr lang="en-US" altLang="zh-CN" dirty="0"/>
              <a:t>CNVD-2012-09737</a:t>
            </a:r>
          </a:p>
          <a:p>
            <a:pPr lvl="2"/>
            <a:r>
              <a:rPr lang="en-US" altLang="zh-CN" dirty="0"/>
              <a:t>CNNVD-201202-901</a:t>
            </a:r>
          </a:p>
          <a:p>
            <a:pPr lvl="1"/>
            <a:r>
              <a:rPr lang="zh-CN" altLang="en-US" dirty="0"/>
              <a:t>搜狗浏览器页面欺骗漏洞</a:t>
            </a:r>
            <a:endParaRPr lang="en-US" altLang="zh-CN" dirty="0"/>
          </a:p>
          <a:p>
            <a:pPr lvl="2"/>
            <a:r>
              <a:rPr lang="en-US" altLang="zh-CN" dirty="0"/>
              <a:t>CNVD-2012-09736</a:t>
            </a:r>
          </a:p>
          <a:p>
            <a:pPr lvl="2"/>
            <a:r>
              <a:rPr lang="en-US" altLang="zh-CN" dirty="0"/>
              <a:t>CNNVD-201202-900</a:t>
            </a:r>
          </a:p>
          <a:p>
            <a:pPr lvl="1"/>
            <a:r>
              <a:rPr lang="en-US" altLang="zh-CN" dirty="0" smtClean="0"/>
              <a:t>…………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90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QQ</a:t>
            </a:r>
            <a:r>
              <a:rPr lang="zh-CN" altLang="en-US" dirty="0" smtClean="0"/>
              <a:t>浏览器页面</a:t>
            </a:r>
            <a:r>
              <a:rPr lang="zh-CN" altLang="en-US" dirty="0"/>
              <a:t>欺骗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669091" cy="5184575"/>
          </a:xfrm>
        </p:spPr>
      </p:pic>
    </p:spTree>
    <p:extLst>
      <p:ext uri="{BB962C8B-B14F-4D97-AF65-F5344CB8AC3E}">
        <p14:creationId xmlns:p14="http://schemas.microsoft.com/office/powerpoint/2010/main" val="14976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搜狗浏览器页面欺骗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8795"/>
            <a:ext cx="8424936" cy="5038557"/>
          </a:xfrm>
        </p:spPr>
      </p:pic>
    </p:spTree>
    <p:extLst>
      <p:ext uri="{BB962C8B-B14F-4D97-AF65-F5344CB8AC3E}">
        <p14:creationId xmlns:p14="http://schemas.microsoft.com/office/powerpoint/2010/main" val="3024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移动浏览器魔术别有洞天</a:t>
            </a:r>
            <a:r>
              <a:rPr lang="en-US" altLang="zh-CN" dirty="0" smtClean="0"/>
              <a:t>……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移动浏览器特点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设计模式不同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脚本函数</a:t>
            </a:r>
            <a:r>
              <a:rPr lang="zh-CN" altLang="en-US" dirty="0"/>
              <a:t>不同</a:t>
            </a:r>
            <a:endParaRPr lang="en-US" altLang="zh-CN" dirty="0"/>
          </a:p>
          <a:p>
            <a:pPr lvl="1"/>
            <a:r>
              <a:rPr lang="zh-CN" altLang="en-US" dirty="0"/>
              <a:t>浏览方式不同</a:t>
            </a:r>
            <a:endParaRPr lang="en-US" altLang="zh-CN" dirty="0" smtClean="0"/>
          </a:p>
          <a:p>
            <a:r>
              <a:rPr lang="zh-CN" altLang="en-US" dirty="0" smtClean="0"/>
              <a:t>更容易视觉欺骗</a:t>
            </a:r>
            <a:endParaRPr lang="en-US" altLang="zh-CN" dirty="0" smtClean="0"/>
          </a:p>
          <a:p>
            <a:r>
              <a:rPr lang="en-US" altLang="zh-CN" dirty="0"/>
              <a:t>……</a:t>
            </a:r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4" name="Picture 2" descr="File:Hieronymus Bosch 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4065098" cy="338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08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致命魔术</a:t>
            </a:r>
            <a:endParaRPr lang="zh-CN" altLang="en-US" dirty="0"/>
          </a:p>
        </p:txBody>
      </p:sp>
      <p:pic>
        <p:nvPicPr>
          <p:cNvPr id="3" name="Picture 2" descr="http://imgsrc.baidu.com/baike/pic/item/373bc4b49de90d588bd4b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66304"/>
            <a:ext cx="4823934" cy="321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03247" y="537321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阿尔弗雷德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·</a:t>
            </a: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波登：我们俩都是年轻人，要将自己献身于伟大事业的开创，我们是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天生的</a:t>
            </a: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魔术师，但我们不会用自己的天赋去伤害任何人。</a:t>
            </a:r>
          </a:p>
        </p:txBody>
      </p:sp>
    </p:spTree>
    <p:extLst>
      <p:ext uri="{BB962C8B-B14F-4D97-AF65-F5344CB8AC3E}">
        <p14:creationId xmlns:p14="http://schemas.microsoft.com/office/powerpoint/2010/main" val="191799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魔术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4800" dirty="0" smtClean="0">
                <a:latin typeface="隶书" pitchFamily="49" charset="-122"/>
                <a:ea typeface="隶书" pitchFamily="49" charset="-122"/>
              </a:rPr>
              <a:t>凡是</a:t>
            </a:r>
            <a:r>
              <a:rPr lang="zh-CN" altLang="en-US" sz="4800" dirty="0">
                <a:latin typeface="隶书" pitchFamily="49" charset="-122"/>
                <a:ea typeface="隶书" pitchFamily="49" charset="-122"/>
              </a:rPr>
              <a:t>呈现</a:t>
            </a:r>
            <a:r>
              <a:rPr lang="zh-CN" altLang="en-US" sz="4800" dirty="0" smtClean="0">
                <a:latin typeface="隶书" pitchFamily="49" charset="-122"/>
                <a:ea typeface="隶书" pitchFamily="49" charset="-122"/>
              </a:rPr>
              <a:t>于</a:t>
            </a:r>
            <a:endParaRPr lang="en-US" altLang="zh-CN" sz="4800" dirty="0" smtClean="0">
              <a:latin typeface="隶书" pitchFamily="49" charset="-122"/>
              <a:ea typeface="隶书" pitchFamily="49" charset="-122"/>
            </a:endParaRPr>
          </a:p>
          <a:p>
            <a:pPr marL="0" indent="0" algn="ctr">
              <a:buNone/>
            </a:pPr>
            <a:r>
              <a:rPr lang="zh-CN" altLang="en-US" sz="4800" dirty="0" smtClean="0">
                <a:latin typeface="隶书" pitchFamily="49" charset="-122"/>
                <a:ea typeface="隶书" pitchFamily="49" charset="-122"/>
              </a:rPr>
              <a:t>视觉上</a:t>
            </a:r>
            <a:endParaRPr lang="en-US" altLang="zh-CN" sz="4800" dirty="0" smtClean="0">
              <a:latin typeface="隶书" pitchFamily="49" charset="-122"/>
              <a:ea typeface="隶书" pitchFamily="49" charset="-122"/>
            </a:endParaRPr>
          </a:p>
          <a:p>
            <a:pPr marL="0" indent="0" algn="ctr">
              <a:buNone/>
            </a:pPr>
            <a:r>
              <a:rPr lang="zh-CN" altLang="en-US" sz="4800" dirty="0" smtClean="0">
                <a:latin typeface="隶书" pitchFamily="49" charset="-122"/>
                <a:ea typeface="隶书" pitchFamily="49" charset="-122"/>
              </a:rPr>
              <a:t>不可思议</a:t>
            </a:r>
            <a:r>
              <a:rPr lang="zh-CN" altLang="en-US" sz="4800" dirty="0">
                <a:latin typeface="隶书" pitchFamily="49" charset="-122"/>
                <a:ea typeface="隶书" pitchFamily="49" charset="-122"/>
              </a:rPr>
              <a:t>的</a:t>
            </a:r>
            <a:r>
              <a:rPr lang="zh-CN" altLang="en-US" sz="4800" dirty="0" smtClean="0">
                <a:latin typeface="隶书" pitchFamily="49" charset="-122"/>
                <a:ea typeface="隶书" pitchFamily="49" charset="-122"/>
              </a:rPr>
              <a:t>事</a:t>
            </a:r>
            <a:endParaRPr lang="en-US" altLang="zh-CN" sz="4800" dirty="0" smtClean="0">
              <a:latin typeface="隶书" pitchFamily="49" charset="-122"/>
              <a:ea typeface="隶书" pitchFamily="49" charset="-122"/>
            </a:endParaRPr>
          </a:p>
          <a:p>
            <a:pPr marL="0" indent="0" algn="ctr">
              <a:buNone/>
            </a:pPr>
            <a:r>
              <a:rPr lang="zh-CN" altLang="en-US" sz="4800" dirty="0" smtClean="0">
                <a:latin typeface="隶书" pitchFamily="49" charset="-122"/>
                <a:ea typeface="隶书" pitchFamily="49" charset="-122"/>
              </a:rPr>
              <a:t>都</a:t>
            </a:r>
            <a:r>
              <a:rPr lang="zh-CN" altLang="en-US" sz="4800" dirty="0">
                <a:latin typeface="隶书" pitchFamily="49" charset="-122"/>
                <a:ea typeface="隶书" pitchFamily="49" charset="-122"/>
              </a:rPr>
              <a:t>可称之为魔术</a:t>
            </a:r>
            <a:endParaRPr lang="en-US" altLang="zh-CN" sz="4800" dirty="0" smtClean="0">
              <a:latin typeface="隶书" pitchFamily="49" charset="-122"/>
              <a:ea typeface="隶书" pitchFamily="49" charset="-122"/>
            </a:endParaRP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2892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魔术开始了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35927"/>
            <a:ext cx="7200800" cy="426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椭圆形标注 42"/>
          <p:cNvSpPr/>
          <p:nvPr/>
        </p:nvSpPr>
        <p:spPr>
          <a:xfrm>
            <a:off x="4355976" y="1747137"/>
            <a:ext cx="1368152" cy="88977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地址栏</a:t>
            </a:r>
            <a:endParaRPr lang="zh-CN" altLang="en-US" dirty="0"/>
          </a:p>
        </p:txBody>
      </p:sp>
      <p:sp>
        <p:nvSpPr>
          <p:cNvPr id="47" name="椭圆形标注 46"/>
          <p:cNvSpPr/>
          <p:nvPr/>
        </p:nvSpPr>
        <p:spPr>
          <a:xfrm>
            <a:off x="2339752" y="5491553"/>
            <a:ext cx="1368152" cy="88977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状态</a:t>
            </a:r>
            <a:r>
              <a:rPr lang="zh-CN" altLang="en-US" dirty="0" smtClean="0"/>
              <a:t>栏</a:t>
            </a:r>
            <a:endParaRPr lang="zh-CN" altLang="en-US" dirty="0"/>
          </a:p>
        </p:txBody>
      </p:sp>
      <p:sp>
        <p:nvSpPr>
          <p:cNvPr id="48" name="椭圆形标注 47"/>
          <p:cNvSpPr/>
          <p:nvPr/>
        </p:nvSpPr>
        <p:spPr>
          <a:xfrm>
            <a:off x="1547664" y="1531113"/>
            <a:ext cx="1368152" cy="88977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标签</a:t>
            </a:r>
          </a:p>
        </p:txBody>
      </p:sp>
      <p:sp>
        <p:nvSpPr>
          <p:cNvPr id="49" name="椭圆形标注 48"/>
          <p:cNvSpPr/>
          <p:nvPr/>
        </p:nvSpPr>
        <p:spPr>
          <a:xfrm>
            <a:off x="6300192" y="3428999"/>
            <a:ext cx="1368152" cy="88977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页面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554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一 </a:t>
            </a:r>
            <a:r>
              <a:rPr lang="en-US" altLang="zh-CN" dirty="0" smtClean="0"/>
              <a:t>URL</a:t>
            </a:r>
            <a:r>
              <a:rPr lang="zh-CN" altLang="en-US" dirty="0"/>
              <a:t>地址栏欺骗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26" y="2348880"/>
            <a:ext cx="4973546" cy="3112131"/>
          </a:xfrm>
        </p:spPr>
      </p:pic>
    </p:spTree>
    <p:extLst>
      <p:ext uri="{BB962C8B-B14F-4D97-AF65-F5344CB8AC3E}">
        <p14:creationId xmlns:p14="http://schemas.microsoft.com/office/powerpoint/2010/main" val="26306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去哪，两个步骤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鼠标移动</a:t>
            </a:r>
            <a:r>
              <a:rPr lang="zh-CN" altLang="en-US" dirty="0"/>
              <a:t>到</a:t>
            </a:r>
            <a:r>
              <a:rPr lang="en-US" altLang="zh-CN" dirty="0"/>
              <a:t>URL</a:t>
            </a:r>
            <a:r>
              <a:rPr lang="zh-CN" altLang="en-US" dirty="0"/>
              <a:t>上</a:t>
            </a:r>
            <a:r>
              <a:rPr lang="en-US" altLang="zh-CN" dirty="0" smtClean="0"/>
              <a:t>--</a:t>
            </a:r>
            <a:r>
              <a:rPr lang="zh-CN" altLang="en-US" dirty="0" smtClean="0"/>
              <a:t>状态栏</a:t>
            </a:r>
            <a:r>
              <a:rPr lang="zh-CN" altLang="en-US" dirty="0"/>
              <a:t>显示</a:t>
            </a:r>
            <a:r>
              <a:rPr lang="en-US" altLang="zh-CN" dirty="0" smtClean="0"/>
              <a:t>URL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鼠标点击</a:t>
            </a:r>
            <a:r>
              <a:rPr lang="en-US" altLang="zh-CN" dirty="0" smtClean="0"/>
              <a:t>/</a:t>
            </a:r>
            <a:r>
              <a:rPr lang="zh-CN" altLang="en-US" dirty="0" smtClean="0"/>
              <a:t>拖放</a:t>
            </a:r>
            <a:r>
              <a:rPr lang="en-US" altLang="zh-CN" dirty="0" smtClean="0"/>
              <a:t>URL—</a:t>
            </a:r>
            <a:r>
              <a:rPr lang="zh-CN" altLang="en-US" dirty="0" smtClean="0"/>
              <a:t>加载地址栏及页面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4205659" cy="164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869160"/>
            <a:ext cx="420565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9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URL</a:t>
            </a:r>
            <a:r>
              <a:rPr lang="zh-CN" altLang="en-US" dirty="0" smtClean="0"/>
              <a:t>地址栏欺骗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/>
              <a:t>点击</a:t>
            </a:r>
            <a:r>
              <a:rPr lang="en-US" altLang="zh-CN" dirty="0" smtClean="0"/>
              <a:t>URL</a:t>
            </a:r>
            <a:r>
              <a:rPr lang="zh-CN" altLang="en-US" dirty="0" smtClean="0"/>
              <a:t>欺骗</a:t>
            </a:r>
            <a:endParaRPr lang="en-US" altLang="zh-CN" dirty="0" smtClean="0"/>
          </a:p>
          <a:p>
            <a:pPr lvl="1"/>
            <a:r>
              <a:rPr lang="zh-CN" altLang="en-US" dirty="0"/>
              <a:t>浏览器</a:t>
            </a:r>
            <a:r>
              <a:rPr lang="zh-CN" altLang="en-US" dirty="0" smtClean="0"/>
              <a:t>通性</a:t>
            </a:r>
            <a:endParaRPr lang="en-US" altLang="zh-CN" dirty="0" smtClean="0"/>
          </a:p>
          <a:p>
            <a:pPr lvl="2"/>
            <a:r>
              <a:rPr lang="en-US" altLang="zh-CN" dirty="0" err="1"/>
              <a:t>Onclick</a:t>
            </a:r>
            <a:r>
              <a:rPr lang="en-US" altLang="zh-CN" dirty="0" smtClean="0"/>
              <a:t>()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Onmouseup</a:t>
            </a:r>
            <a:r>
              <a:rPr lang="en-US" altLang="zh-CN" dirty="0" smtClean="0"/>
              <a:t>()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Onmousedown</a:t>
            </a:r>
            <a:r>
              <a:rPr lang="en-US" altLang="zh-CN" dirty="0" smtClean="0"/>
              <a:t>()</a:t>
            </a:r>
          </a:p>
          <a:p>
            <a:pPr lvl="1"/>
            <a:r>
              <a:rPr lang="zh-CN" altLang="en-US" dirty="0" smtClean="0"/>
              <a:t>浏览器差异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HTML5 </a:t>
            </a:r>
            <a:r>
              <a:rPr lang="en-US" altLang="zh-CN" dirty="0" err="1"/>
              <a:t>pushState</a:t>
            </a:r>
            <a:r>
              <a:rPr lang="en-US" altLang="zh-CN" dirty="0" smtClean="0"/>
              <a:t>()</a:t>
            </a:r>
            <a:r>
              <a:rPr lang="zh-CN" altLang="en-US" dirty="0" smtClean="0"/>
              <a:t>，</a:t>
            </a:r>
            <a:r>
              <a:rPr lang="en-US" altLang="zh-CN" dirty="0" smtClean="0"/>
              <a:t>20%</a:t>
            </a:r>
            <a:r>
              <a:rPr lang="zh-CN" altLang="en-US" dirty="0" smtClean="0"/>
              <a:t>，</a:t>
            </a:r>
            <a:r>
              <a:rPr lang="en-US" altLang="zh-CN" dirty="0" smtClean="0"/>
              <a:t>long 20%</a:t>
            </a:r>
            <a:r>
              <a:rPr lang="zh-CN" altLang="en-US" dirty="0" smtClean="0"/>
              <a:t>，空格，？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浏览器自身特性</a:t>
            </a:r>
            <a:r>
              <a:rPr lang="en-US" altLang="zh-CN" dirty="0" smtClean="0"/>
              <a:t>……</a:t>
            </a:r>
          </a:p>
          <a:p>
            <a:r>
              <a:rPr lang="zh-CN" altLang="en-US" dirty="0"/>
              <a:t>拖放</a:t>
            </a:r>
            <a:r>
              <a:rPr lang="en-US" altLang="zh-CN" dirty="0"/>
              <a:t>URL</a:t>
            </a:r>
            <a:r>
              <a:rPr lang="zh-CN" altLang="en-US" dirty="0"/>
              <a:t>欺骗</a:t>
            </a:r>
            <a:endParaRPr lang="en-US" altLang="zh-CN" dirty="0"/>
          </a:p>
          <a:p>
            <a:pPr lvl="1"/>
            <a:r>
              <a:rPr lang="en-US" altLang="zh-CN" dirty="0"/>
              <a:t>Chrome</a:t>
            </a:r>
            <a:r>
              <a:rPr lang="zh-CN" altLang="en-US" dirty="0"/>
              <a:t>，</a:t>
            </a:r>
            <a:r>
              <a:rPr lang="en-US" altLang="zh-CN" dirty="0"/>
              <a:t>Firefox</a:t>
            </a:r>
            <a:r>
              <a:rPr lang="zh-CN" altLang="en-US" dirty="0"/>
              <a:t>，</a:t>
            </a:r>
            <a:r>
              <a:rPr lang="en-US" altLang="zh-CN" dirty="0"/>
              <a:t>IE</a:t>
            </a:r>
            <a:r>
              <a:rPr lang="zh-CN" altLang="en-US" dirty="0"/>
              <a:t>，</a:t>
            </a:r>
            <a:r>
              <a:rPr lang="en-US" altLang="zh-CN" dirty="0"/>
              <a:t>Safari</a:t>
            </a:r>
          </a:p>
          <a:p>
            <a:pPr lvl="2"/>
            <a:r>
              <a:rPr lang="en-US" altLang="zh-CN" dirty="0" err="1"/>
              <a:t>ondragstart</a:t>
            </a:r>
            <a:endParaRPr lang="en-US" altLang="zh-CN" dirty="0"/>
          </a:p>
          <a:p>
            <a:pPr lvl="2"/>
            <a:r>
              <a:rPr lang="en-US" altLang="zh-CN" dirty="0" err="1"/>
              <a:t>event.dataTransfer.setData</a:t>
            </a:r>
            <a:r>
              <a:rPr lang="en-US" altLang="zh-CN" dirty="0"/>
              <a:t>('</a:t>
            </a:r>
            <a:r>
              <a:rPr lang="en-US" altLang="zh-CN" dirty="0" err="1"/>
              <a:t>url</a:t>
            </a:r>
            <a:r>
              <a:rPr lang="en-US" altLang="zh-CN" dirty="0"/>
              <a:t> type','</a:t>
            </a:r>
            <a:r>
              <a:rPr lang="en-US" altLang="zh-CN" dirty="0" err="1"/>
              <a:t>url</a:t>
            </a:r>
            <a:r>
              <a:rPr lang="en-US" altLang="zh-CN" dirty="0"/>
              <a:t>')</a:t>
            </a:r>
          </a:p>
          <a:p>
            <a:r>
              <a:rPr lang="en-US" altLang="zh-CN" dirty="0" smtClean="0">
                <a:hlinkClick r:id="rId2" action="ppaction://hlinkfile"/>
              </a:rPr>
              <a:t>DEMO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79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二 </a:t>
            </a:r>
            <a:r>
              <a:rPr lang="en-US" altLang="zh-CN" dirty="0" smtClean="0"/>
              <a:t>URL</a:t>
            </a:r>
            <a:r>
              <a:rPr lang="zh-CN" altLang="en-US" dirty="0" smtClean="0"/>
              <a:t>状态栏欺骗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64" y="1927373"/>
            <a:ext cx="3675728" cy="4525963"/>
          </a:xfrm>
        </p:spPr>
      </p:pic>
    </p:spTree>
    <p:extLst>
      <p:ext uri="{BB962C8B-B14F-4D97-AF65-F5344CB8AC3E}">
        <p14:creationId xmlns:p14="http://schemas.microsoft.com/office/powerpoint/2010/main" val="18976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新老状态栏</a:t>
            </a:r>
            <a:r>
              <a:rPr lang="zh-CN" altLang="en-US" dirty="0"/>
              <a:t>对比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老的</a:t>
            </a:r>
            <a:r>
              <a:rPr lang="en-US" altLang="zh-CN" dirty="0" err="1" smtClean="0"/>
              <a:t>Chrome,FF,IE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half" idx="2"/>
          </p:nvPr>
        </p:nvSpPr>
        <p:spPr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CN" altLang="en-US" dirty="0" smtClean="0"/>
              <a:t>新的</a:t>
            </a:r>
            <a:r>
              <a:rPr lang="en-US" altLang="zh-CN" dirty="0" err="1" smtClean="0"/>
              <a:t>Chrome,FF,IE</a:t>
            </a:r>
            <a:endParaRPr lang="zh-CN" altLang="en-US" dirty="0"/>
          </a:p>
        </p:txBody>
      </p:sp>
      <p:sp>
        <p:nvSpPr>
          <p:cNvPr id="11" name="内容占位符 10"/>
          <p:cNvSpPr>
            <a:spLocks noGrp="1"/>
          </p:cNvSpPr>
          <p:nvPr>
            <p:ph sz="quarter" idx="4"/>
          </p:nvPr>
        </p:nvSpPr>
        <p:spPr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endParaRPr lang="zh-CN" altLang="en-US" dirty="0"/>
          </a:p>
        </p:txBody>
      </p:sp>
      <p:pic>
        <p:nvPicPr>
          <p:cNvPr id="12" name="Picture 2" descr="计算机生成了可选文字: /D&#10;…＋&#10;test-bug.html&#10;x、O&#10;+CJO6le:///c:/Users/user/DesktoP/flt，们l/test_bug.html&#10;☆曰气&#10;只oogle&#10;www.googl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28" y="2213065"/>
            <a:ext cx="4028928" cy="113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计算机生成了可选文字: 口｛回&#10;＋一&#10;D6le拭UC:lUsers/us…htm.:te:,＿匕。．9．卜t，们I&#10;：一‘D一ktop／画圣互&#10;｝鱼渔生．里上&#10;匡&#10;bScanner&#10;S切rtScan-&#10;.Abortscanl夕sett.ng、｛口Advan:ed,&#10;Scannersta&#10;任〔C,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28" y="3536881"/>
            <a:ext cx="4074045" cy="118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计算机生成了可选文字: 回&#10;命☆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935834"/>
            <a:ext cx="4032448" cy="11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76" y="4922354"/>
            <a:ext cx="3992416" cy="117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83" y="3429000"/>
            <a:ext cx="4013730" cy="14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53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奥斯汀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行云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TC101790490[[fn=迪凯特]]</Template>
  <TotalTime>3895</TotalTime>
  <Words>493</Words>
  <Application>Microsoft Office PowerPoint</Application>
  <PresentationFormat>全屏显示(4:3)</PresentationFormat>
  <Paragraphs>111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Decatur</vt:lpstr>
      <vt:lpstr>PowerPoint 演示文稿</vt:lpstr>
      <vt:lpstr>谁</vt:lpstr>
      <vt:lpstr>魔术</vt:lpstr>
      <vt:lpstr>魔术开始了</vt:lpstr>
      <vt:lpstr>一 URL地址栏欺骗</vt:lpstr>
      <vt:lpstr>去哪，两个步骤</vt:lpstr>
      <vt:lpstr>URL地址栏欺骗</vt:lpstr>
      <vt:lpstr>二 URL状态栏欺骗</vt:lpstr>
      <vt:lpstr>新老状态栏对比</vt:lpstr>
      <vt:lpstr>URL状态栏欺骗</vt:lpstr>
      <vt:lpstr>CSS状态栏欺骗漏洞编号</vt:lpstr>
      <vt:lpstr>三 页面标签欺骗攻击</vt:lpstr>
      <vt:lpstr>页面标签</vt:lpstr>
      <vt:lpstr>标签欺骗攻击原理</vt:lpstr>
      <vt:lpstr>标签欺骗攻击</vt:lpstr>
      <vt:lpstr>四 页面欺骗</vt:lpstr>
      <vt:lpstr>界面劫持</vt:lpstr>
      <vt:lpstr>拖放劫持</vt:lpstr>
      <vt:lpstr>Clickjacking蠕虫攻击</vt:lpstr>
      <vt:lpstr>页面欺骗漏洞</vt:lpstr>
      <vt:lpstr>国内浏览器</vt:lpstr>
      <vt:lpstr>QQ浏览器页面欺骗</vt:lpstr>
      <vt:lpstr>搜狗浏览器页面欺骗</vt:lpstr>
      <vt:lpstr>移动浏览器魔术别有洞天……</vt:lpstr>
      <vt:lpstr>致命魔术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现代浏览器安全</dc:title>
  <dc:creator>user</dc:creator>
  <cp:lastModifiedBy>Elaine</cp:lastModifiedBy>
  <cp:revision>479</cp:revision>
  <dcterms:created xsi:type="dcterms:W3CDTF">2012-05-23T03:51:52Z</dcterms:created>
  <dcterms:modified xsi:type="dcterms:W3CDTF">2012-06-30T13:35:03Z</dcterms:modified>
</cp:coreProperties>
</file>