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7" r:id="rId2"/>
    <p:sldId id="307" r:id="rId3"/>
    <p:sldId id="321" r:id="rId4"/>
    <p:sldId id="322" r:id="rId5"/>
    <p:sldId id="345" r:id="rId6"/>
    <p:sldId id="346" r:id="rId7"/>
    <p:sldId id="347" r:id="rId8"/>
    <p:sldId id="348" r:id="rId9"/>
    <p:sldId id="349" r:id="rId10"/>
    <p:sldId id="328" r:id="rId11"/>
    <p:sldId id="352" r:id="rId12"/>
    <p:sldId id="355" r:id="rId13"/>
    <p:sldId id="353" r:id="rId14"/>
    <p:sldId id="356" r:id="rId15"/>
    <p:sldId id="329" r:id="rId16"/>
    <p:sldId id="361" r:id="rId17"/>
    <p:sldId id="357" r:id="rId18"/>
    <p:sldId id="358" r:id="rId19"/>
    <p:sldId id="359" r:id="rId20"/>
    <p:sldId id="360" r:id="rId21"/>
    <p:sldId id="362" r:id="rId22"/>
    <p:sldId id="314" r:id="rId23"/>
    <p:sldId id="26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1"/>
    <p:restoredTop sz="96405"/>
  </p:normalViewPr>
  <p:slideViewPr>
    <p:cSldViewPr snapToGrid="0" snapToObjects="1">
      <p:cViewPr varScale="1">
        <p:scale>
          <a:sx n="132" d="100"/>
          <a:sy n="132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66368-13D9-2C4E-8FDB-DCC26D43BE37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FD48-15C4-F349-8CF5-0CFBC2DC7B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6CF61B39-CA41-F84A-944E-AD0563AE4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https://secdocslog.corp.kuaishou.com/w.png?v=a3NEb2NJZCUzRDhhODc2NjkxLWQ1YTktNGM0MS1hNmZjLTJjMDM3MzUwYWE1NSUyNmZpbGVOYW1lJTNEJUU3JUEzJTgxJUU1JThBJTlCJUU1JUJDJTk1JUU2JTkzJThFUFBUKzIlMkZQUFQlRTclQTMlODElRTUlOEElOUIlRTUlQkMlOTUlRTYlOTMlOEUucHB0eCUyNkVYUE9SVF9USU1FJTNEMTU3NTU0NDQ1MDA1NiUyNmRvY0V4cG9ydFJlcVJlZmVycmVyJTNEaHR0cHMlM0ElMkYlMkZ3aWtpLmNvcnAua3VhaXNob3UuY29tJTJGcGFnZXMlMkZ2aWV3cGFnZS5hY3Rpb24lM0ZwYWdlSWQlM0QyMzMwMDExMTYlMjZkb2NFeHBvcnRSZXFVcmwlM0RodHRwcyUzQSUyRiUyRndpa2kuY29ycC5rdWFpc2hvdS5jb20lMkZkb3dubG9hZCUyRmF0dGFjaG1lbnRzJTJGMjMzMDAxMTE2JTJGJTI1RTclMjVBMyUyNTgxJTI1RTUlMjU4QSUyNTlCJTI1RTUlMjVCQyUyNTk1JTI1RTYlMjU5MyUyNThFUFBUJTI1MjAlMjVFNiUyNUE4JTI1QTElMjVFNiUyNTlEJTI1QkYuemlwJTNGYXBpJTNEdjIlMjZiaXpDb2RlJTNEV0lLSSUyNmRvY1R5cGUlM0RQUFRYJTI2dXNlck5hbWUlM0Rkb25nc2hpanVuJTI2c3lzRG9jSWQlM0RudWxs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  <p:sp>
        <p:nvSpPr>
          <p:cNvPr id="4001" name="textBox 3"/>
          <p:cNvSpPr txBox="1"/>
          <p:nvPr/>
        </p:nvSpPr>
        <p:spPr>
          <a:xfrm>
            <a:off x="0" y="0"/>
            <a:ext cx="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" dirty="0">
                <a:solidFill>
                  <a:schemeClr val="tx1">
                    <a:alpha val="0"/>
                  </a:schemeClr>
                </a:solidFill>
              </a:rPr>
              <a:t>"快手内部文档请勿外传"</a:t>
            </a:r>
          </a:p>
        </p:txBody>
      </p:sp>
      <p:pic>
        <p:nvPicPr>
          <p:cNvPr id="4000" name="Picture 1" descr="a.png"/>
          <p:cNvPicPr>
            <a:picLocks noChangeAspect="1"/>
          </p:cNvPicPr>
          <p:nvPr/>
        </p:nvPicPr>
        <p:blipFill>
          <a:blip r:link="rId5" cstate="print"/>
          <a:stretch>
            <a:fillRect/>
          </a:stretch>
        </p:blipFill>
        <p:spPr>
          <a:xfrm>
            <a:off x="0" y="0"/>
            <a:ext cx="1" cy="1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391323" y="1941830"/>
            <a:ext cx="10414000" cy="88265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「观火」安全技术沙龙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sz="quarter" idx="1"/>
          </p:nvPr>
        </p:nvSpPr>
        <p:spPr>
          <a:xfrm>
            <a:off x="10297795" y="341522"/>
            <a:ext cx="423228" cy="433705"/>
          </a:xfrm>
        </p:spPr>
        <p:txBody>
          <a:bodyPr>
            <a:norm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X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0063" y="245946"/>
            <a:ext cx="1204595" cy="470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55" y="262239"/>
            <a:ext cx="2681045" cy="470970"/>
          </a:xfrm>
          <a:prstGeom prst="rect">
            <a:avLst/>
          </a:prstGeom>
        </p:spPr>
      </p:pic>
      <p:sp>
        <p:nvSpPr>
          <p:cNvPr id="11" name="标题 4"/>
          <p:cNvSpPr txBox="1"/>
          <p:nvPr/>
        </p:nvSpPr>
        <p:spPr>
          <a:xfrm>
            <a:off x="2701446" y="3429000"/>
            <a:ext cx="10414000" cy="64960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b">
            <a:normAutofit fontScale="975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9pPr>
          </a:lstStyle>
          <a:p>
            <a:pPr hangingPunct="1"/>
            <a:r>
              <a:rPr lang="zh-CN" altLang="en-US" sz="4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逆向分析在漏洞挖掘中的应用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23901" y="4278731"/>
            <a:ext cx="1771015" cy="2813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 Neue" panose="02000503000000020004"/>
              </a:rPr>
              <a:t>分享者：半夜不睡觉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35826" y="3623255"/>
            <a:ext cx="2135200" cy="2821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 Neue" panose="02000503000000020004"/>
              </a:rPr>
              <a:t>——————————</a:t>
            </a:r>
            <a:endParaRPr lang="zh-CN" altLang="en-US" sz="1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Helvetica Neue" panose="02000503000000020004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55150" y="297815"/>
            <a:ext cx="2324100" cy="1063625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Web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35" y="297815"/>
            <a:ext cx="2757170" cy="4912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6405" y="3944620"/>
            <a:ext cx="9185275" cy="2755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345" y="2466975"/>
            <a:ext cx="6727190" cy="12985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22650" y="701675"/>
            <a:ext cx="367220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定位</a:t>
            </a:r>
            <a:r>
              <a:rPr lang="en-US" altLang="zh-CN"/>
              <a:t>js</a:t>
            </a:r>
            <a:r>
              <a:rPr lang="zh-CN" altLang="en-US"/>
              <a:t>文件</a:t>
            </a:r>
          </a:p>
          <a:p>
            <a:r>
              <a:rPr lang="zh-CN" altLang="en-US" sz="1400"/>
              <a:t>使用</a:t>
            </a:r>
            <a:r>
              <a:rPr lang="en-US" altLang="zh-CN" sz="1400"/>
              <a:t>chrome</a:t>
            </a:r>
            <a:r>
              <a:rPr lang="zh-CN" altLang="en-US" sz="1400"/>
              <a:t>控制台搜索关键词，定位到相应</a:t>
            </a:r>
            <a:r>
              <a:rPr lang="en-US" altLang="zh-CN" sz="1400"/>
              <a:t>js</a:t>
            </a:r>
            <a:r>
              <a:rPr lang="zh-CN" altLang="en-US" sz="1400"/>
              <a:t>文件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55150" y="297815"/>
            <a:ext cx="2324100" cy="1063625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Web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" y="892810"/>
            <a:ext cx="7262495" cy="50260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77835" y="2005330"/>
            <a:ext cx="29781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2.</a:t>
            </a:r>
            <a:r>
              <a:rPr lang="zh-CN" altLang="en-US"/>
              <a:t>调试</a:t>
            </a:r>
          </a:p>
          <a:p>
            <a:r>
              <a:rPr lang="zh-CN" altLang="en-US" sz="1400"/>
              <a:t>设置断点，刷新一下即可在此处暂停，可以看到参数的值</a:t>
            </a:r>
          </a:p>
          <a:p>
            <a:endParaRPr lang="zh-CN" altLang="en-US" sz="1400"/>
          </a:p>
          <a:p>
            <a:r>
              <a:rPr lang="zh-CN" altLang="en-US" sz="1400"/>
              <a:t>也可以分析出调用栈 </a:t>
            </a:r>
            <a:r>
              <a:rPr lang="en-US" altLang="zh-CN" sz="1400"/>
              <a:t>encSecKey-&gt;bze9V-&gt;window.asrsea</a:t>
            </a:r>
            <a:endParaRPr lang="zh-CN" altLang="en-US" sz="140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55150" y="297815"/>
            <a:ext cx="2324100" cy="1063625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Web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99060"/>
            <a:ext cx="4608830" cy="42716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35295" y="705485"/>
            <a:ext cx="334010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2.</a:t>
            </a:r>
            <a:r>
              <a:rPr lang="zh-CN" altLang="en-US"/>
              <a:t>调试</a:t>
            </a:r>
            <a:endParaRPr lang="en-US" altLang="zh-CN"/>
          </a:p>
          <a:p>
            <a:r>
              <a:rPr lang="en-US" altLang="zh-CN" sz="1400"/>
              <a:t>window.asrsea-&gt;d</a:t>
            </a:r>
          </a:p>
          <a:p>
            <a:r>
              <a:rPr lang="zh-CN" altLang="en-US" sz="1400"/>
              <a:t>在</a:t>
            </a:r>
            <a:r>
              <a:rPr lang="en-US" altLang="zh-CN" sz="1400"/>
              <a:t>d</a:t>
            </a:r>
            <a:r>
              <a:rPr lang="zh-CN" altLang="en-US" sz="1400"/>
              <a:t>函数这里设置断点，发现</a:t>
            </a:r>
            <a:r>
              <a:rPr lang="en-US" altLang="zh-CN" sz="1400"/>
              <a:t>4</a:t>
            </a:r>
            <a:r>
              <a:rPr lang="zh-CN" altLang="en-US" sz="1400"/>
              <a:t>个参数中只有第一个是变化的，其他</a:t>
            </a:r>
            <a:r>
              <a:rPr lang="en-US" altLang="zh-CN" sz="1400"/>
              <a:t>3</a:t>
            </a:r>
            <a:r>
              <a:rPr lang="zh-CN" altLang="en-US" sz="1400"/>
              <a:t>个参数都是固定的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60" y="4530725"/>
            <a:ext cx="7782560" cy="223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55150" y="297815"/>
            <a:ext cx="2324100" cy="1063625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Web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45" y="1361440"/>
            <a:ext cx="8233410" cy="30702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6410" y="537845"/>
            <a:ext cx="626872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3.</a:t>
            </a:r>
            <a:r>
              <a:rPr lang="zh-CN" altLang="en-US"/>
              <a:t>编写解密代码</a:t>
            </a:r>
          </a:p>
          <a:p>
            <a:r>
              <a:rPr lang="zh-CN" altLang="en-US" sz="1400"/>
              <a:t>代码部分使用</a:t>
            </a:r>
            <a:r>
              <a:rPr lang="en-US" altLang="zh-CN" sz="1400"/>
              <a:t>nodejs</a:t>
            </a:r>
            <a:r>
              <a:rPr lang="zh-CN" altLang="en-US" sz="1400"/>
              <a:t>搭建</a:t>
            </a:r>
            <a:r>
              <a:rPr lang="en-US" altLang="zh-CN" sz="1400"/>
              <a:t>server</a:t>
            </a:r>
            <a:r>
              <a:rPr lang="zh-CN" altLang="en-US" sz="1400"/>
              <a:t>，同样将相关函数</a:t>
            </a:r>
            <a:r>
              <a:rPr lang="en-US" altLang="zh-CN" sz="1400"/>
              <a:t>copy</a:t>
            </a:r>
            <a:r>
              <a:rPr lang="zh-CN" altLang="en-US" sz="1400"/>
              <a:t>过来就好了</a:t>
            </a:r>
          </a:p>
          <a:p>
            <a:r>
              <a:rPr lang="zh-CN" altLang="en-US" sz="1400"/>
              <a:t>代码地址：</a:t>
            </a:r>
            <a:r>
              <a:rPr lang="en-US" altLang="zh-CN" sz="1400"/>
              <a:t>http://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45" y="4703445"/>
            <a:ext cx="7997825" cy="18897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356725" y="346710"/>
            <a:ext cx="2521585" cy="1063704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Android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75" y="1537335"/>
            <a:ext cx="3245485" cy="45478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44010" y="222250"/>
            <a:ext cx="39039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获取代码</a:t>
            </a:r>
          </a:p>
          <a:p>
            <a:endParaRPr lang="zh-CN" altLang="en-US"/>
          </a:p>
          <a:p>
            <a:r>
              <a:rPr lang="zh-CN" altLang="en-US" sz="1400"/>
              <a:t>无壳？</a:t>
            </a:r>
          </a:p>
          <a:p>
            <a:r>
              <a:rPr lang="zh-CN" altLang="en-US" sz="1400">
                <a:sym typeface="+mn-ea"/>
              </a:rPr>
              <a:t>直接将</a:t>
            </a:r>
            <a:r>
              <a:rPr lang="en-US" altLang="zh-CN" sz="1400">
                <a:sym typeface="+mn-ea"/>
              </a:rPr>
              <a:t>APK</a:t>
            </a:r>
            <a:r>
              <a:rPr lang="zh-CN" altLang="en-US" sz="1400">
                <a:sym typeface="+mn-ea"/>
              </a:rPr>
              <a:t>文件在</a:t>
            </a:r>
            <a:r>
              <a:rPr lang="en-US" altLang="zh-CN" sz="1400">
                <a:sym typeface="+mn-ea"/>
              </a:rPr>
              <a:t>jd-gui</a:t>
            </a:r>
            <a:r>
              <a:rPr lang="zh-CN" altLang="en-US" sz="1400">
                <a:sym typeface="+mn-ea"/>
              </a:rPr>
              <a:t>中打开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05" y="99060"/>
            <a:ext cx="3451860" cy="54330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356725" y="346710"/>
            <a:ext cx="2521585" cy="1063704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Android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85" y="1533525"/>
            <a:ext cx="3911600" cy="2222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44010" y="278130"/>
            <a:ext cx="390398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获取代码</a:t>
            </a:r>
          </a:p>
          <a:p>
            <a:r>
              <a:rPr lang="zh-CN" altLang="en-US" sz="1400"/>
              <a:t>有壳？</a:t>
            </a:r>
          </a:p>
          <a:p>
            <a:r>
              <a:rPr lang="en-US" altLang="zh-CN" sz="1400">
                <a:sym typeface="+mn-ea"/>
              </a:rPr>
              <a:t>1. </a:t>
            </a:r>
            <a:r>
              <a:rPr lang="zh-CN" altLang="en-US" sz="1400">
                <a:sym typeface="+mn-ea"/>
              </a:rPr>
              <a:t>使用</a:t>
            </a:r>
            <a:r>
              <a:rPr lang="en-US" altLang="zh-CN" sz="1400">
                <a:sym typeface="+mn-ea"/>
              </a:rPr>
              <a:t>FRIDA-DEXDump</a:t>
            </a:r>
            <a:r>
              <a:rPr lang="zh-CN" altLang="en-US" sz="1400">
                <a:sym typeface="+mn-ea"/>
              </a:rPr>
              <a:t>脱壳</a:t>
            </a:r>
            <a:r>
              <a:rPr lang="en-US" altLang="zh-CN" sz="1400">
                <a:latin typeface="Apple Symbols" panose="02000000000000000000" charset="0"/>
                <a:cs typeface="Apple Symbols" panose="02000000000000000000" charset="0"/>
                <a:sym typeface="+mn-ea"/>
              </a:rPr>
              <a:t>https://github.com/hluwa/FRIDA-DEXDump</a:t>
            </a:r>
          </a:p>
          <a:p>
            <a:r>
              <a:rPr lang="en-US" altLang="zh-CN"/>
              <a:t>2. </a:t>
            </a:r>
            <a:r>
              <a:rPr lang="zh-CN" altLang="en-US"/>
              <a:t>合并</a:t>
            </a:r>
            <a:r>
              <a:rPr lang="en-US" altLang="zh-CN"/>
              <a:t>dex</a:t>
            </a:r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75" y="4742180"/>
            <a:ext cx="5855970" cy="1343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560" y="1629410"/>
            <a:ext cx="3620770" cy="35991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356725" y="346710"/>
            <a:ext cx="2521585" cy="1063704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Android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" y="530225"/>
            <a:ext cx="5805170" cy="3399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15125" y="530225"/>
            <a:ext cx="23291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2. </a:t>
            </a:r>
            <a:r>
              <a:rPr lang="zh-CN" altLang="en-US"/>
              <a:t>静态分析</a:t>
            </a:r>
          </a:p>
          <a:p>
            <a:r>
              <a:rPr lang="zh-CN" altLang="en-US" sz="1400"/>
              <a:t>抓包发现</a:t>
            </a:r>
            <a:r>
              <a:rPr lang="en-US" altLang="zh-CN" sz="1400"/>
              <a:t>request</a:t>
            </a:r>
            <a:r>
              <a:rPr lang="zh-CN" altLang="en-US" sz="1400"/>
              <a:t>和</a:t>
            </a:r>
            <a:r>
              <a:rPr lang="en-US" altLang="zh-CN" sz="1400"/>
              <a:t>response</a:t>
            </a:r>
            <a:r>
              <a:rPr lang="zh-CN" altLang="en-US" sz="1400"/>
              <a:t>都加密了，看起来像</a:t>
            </a:r>
            <a:r>
              <a:rPr lang="en-US" altLang="zh-CN" sz="1400"/>
              <a:t>AES</a:t>
            </a:r>
            <a:r>
              <a:rPr lang="zh-CN" altLang="en-US" sz="1400"/>
              <a:t>的加密，直接在</a:t>
            </a:r>
            <a:r>
              <a:rPr lang="en-US" altLang="zh-CN" sz="1400"/>
              <a:t>JD</a:t>
            </a:r>
            <a:r>
              <a:rPr lang="zh-CN" altLang="en-US" sz="1400"/>
              <a:t>里搜</a:t>
            </a:r>
            <a:r>
              <a:rPr lang="en-US" altLang="zh-CN" sz="1400"/>
              <a:t>AES/</a:t>
            </a:r>
            <a:r>
              <a:rPr lang="zh-CN" altLang="en-US" sz="1400"/>
              <a:t>，搜到</a:t>
            </a:r>
            <a:r>
              <a:rPr lang="en-US" altLang="zh-CN" sz="1400"/>
              <a:t>30</a:t>
            </a:r>
            <a:r>
              <a:rPr lang="zh-CN" altLang="en-US" sz="1400"/>
              <a:t>多个结果，先看在项目包名下的结果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630" y="3930015"/>
            <a:ext cx="5676265" cy="27793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6510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356725" y="346710"/>
            <a:ext cx="2521585" cy="1063704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Android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100" y="2648585"/>
            <a:ext cx="6325235" cy="1244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4075" y="346710"/>
            <a:ext cx="48158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环境准备</a:t>
            </a:r>
          </a:p>
          <a:p>
            <a:r>
              <a:rPr lang="en-US" altLang="zh-CN"/>
              <a:t>bin: </a:t>
            </a:r>
          </a:p>
          <a:p>
            <a:r>
              <a:rPr lang="en-US" altLang="zh-CN"/>
              <a:t>frida-server</a:t>
            </a:r>
          </a:p>
          <a:p>
            <a:endParaRPr lang="en-US" altLang="zh-CN"/>
          </a:p>
          <a:p>
            <a:r>
              <a:rPr lang="en-US" altLang="zh-CN"/>
              <a:t>pip:</a:t>
            </a:r>
          </a:p>
          <a:p>
            <a:r>
              <a:rPr lang="en-US" altLang="zh-CN"/>
              <a:t>frida</a:t>
            </a:r>
          </a:p>
          <a:p>
            <a:r>
              <a:rPr lang="en-US" altLang="zh-CN"/>
              <a:t>frida-tools</a:t>
            </a:r>
          </a:p>
          <a:p>
            <a:r>
              <a:rPr lang="en-US" altLang="zh-CN"/>
              <a:t>objection(</a:t>
            </a:r>
            <a:r>
              <a:rPr lang="zh-CN" altLang="en-US"/>
              <a:t>基于</a:t>
            </a:r>
            <a:r>
              <a:rPr lang="en-US" altLang="zh-CN"/>
              <a:t>frida</a:t>
            </a:r>
            <a:r>
              <a:rPr lang="zh-CN" altLang="en-US"/>
              <a:t>的命令行交互工具</a:t>
            </a:r>
            <a:r>
              <a:rPr lang="en-US" altLang="zh-CN"/>
              <a:t>)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464300" y="814705"/>
            <a:ext cx="25342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安装：</a:t>
            </a:r>
          </a:p>
          <a:p>
            <a:r>
              <a:rPr lang="zh-CN" altLang="en-US"/>
              <a:t>手机端：</a:t>
            </a:r>
          </a:p>
          <a:p>
            <a:r>
              <a:rPr lang="zh-CN" altLang="en-US"/>
              <a:t>将</a:t>
            </a:r>
            <a:r>
              <a:rPr lang="en-US" altLang="zh-CN">
                <a:sym typeface="+mn-ea"/>
              </a:rPr>
              <a:t>frida-server</a:t>
            </a:r>
            <a:r>
              <a:rPr lang="zh-CN" altLang="en-US">
                <a:sym typeface="+mn-ea"/>
              </a:rPr>
              <a:t>放在</a:t>
            </a:r>
            <a:r>
              <a:rPr lang="en-US" altLang="zh-CN">
                <a:sym typeface="+mn-ea"/>
              </a:rPr>
              <a:t>/data/local/tmp</a:t>
            </a:r>
            <a:r>
              <a:rPr lang="zh-CN" altLang="en-US">
                <a:sym typeface="+mn-ea"/>
              </a:rPr>
              <a:t>目录下，赋予可执行权限。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电脑端：</a:t>
            </a:r>
          </a:p>
          <a:p>
            <a:r>
              <a:rPr lang="en-US" altLang="zh-CN">
                <a:sym typeface="+mn-ea"/>
              </a:rPr>
              <a:t>python</a:t>
            </a:r>
            <a:r>
              <a:rPr lang="zh-CN" altLang="en-US">
                <a:sym typeface="+mn-ea"/>
              </a:rPr>
              <a:t>环境</a:t>
            </a:r>
          </a:p>
          <a:p>
            <a:r>
              <a:rPr lang="en-US" altLang="zh-CN">
                <a:sym typeface="+mn-ea"/>
              </a:rPr>
              <a:t>pip install frida</a:t>
            </a:r>
          </a:p>
          <a:p>
            <a:r>
              <a:rPr lang="en-US" altLang="zh-CN">
                <a:sym typeface="+mn-ea"/>
              </a:rPr>
              <a:t>pip install frida-tools</a:t>
            </a:r>
          </a:p>
          <a:p>
            <a:r>
              <a:rPr lang="en-US" altLang="zh-CN">
                <a:sym typeface="+mn-ea"/>
              </a:rPr>
              <a:t>pip install objection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" y="4015105"/>
            <a:ext cx="6985635" cy="2628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13785" y="217170"/>
            <a:ext cx="2132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3.</a:t>
            </a:r>
            <a:r>
              <a:rPr lang="zh-CN" altLang="en-US"/>
              <a:t>动态分析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356725" y="346710"/>
            <a:ext cx="2521585" cy="1063704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Android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40385" y="1042035"/>
            <a:ext cx="27285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进入交互模式</a:t>
            </a:r>
          </a:p>
          <a:p>
            <a:pPr algn="l"/>
            <a:r>
              <a:rPr lang="zh-CN" altLang="en-US"/>
              <a:t>objection -g 包名 explore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05" y="1945005"/>
            <a:ext cx="9309735" cy="4140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39515" y="346710"/>
            <a:ext cx="2132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3.</a:t>
            </a:r>
            <a:r>
              <a:rPr lang="zh-CN" altLang="en-US"/>
              <a:t>动态分析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356725" y="346710"/>
            <a:ext cx="2521585" cy="1063704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Android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54660" y="765175"/>
            <a:ext cx="83572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hook</a:t>
            </a:r>
            <a:r>
              <a:rPr lang="zh-CN" altLang="en-US"/>
              <a:t>指定的函数</a:t>
            </a:r>
          </a:p>
          <a:p>
            <a:r>
              <a:rPr lang="zh-CN" altLang="en-US"/>
              <a:t>android hooking watch class_me</a:t>
            </a:r>
          </a:p>
          <a:p>
            <a:r>
              <a:rPr lang="zh-CN" altLang="en-US"/>
              <a:t>thod com.</a:t>
            </a:r>
            <a:r>
              <a:rPr lang="en-US" altLang="zh-CN"/>
              <a:t>xxxxx</a:t>
            </a:r>
            <a:r>
              <a:rPr lang="zh-CN" altLang="en-US"/>
              <a:t>.h.a.b.a --dump-args --dump-backtrace --dump-return</a:t>
            </a:r>
          </a:p>
          <a:p>
            <a:r>
              <a:rPr lang="en-US" altLang="zh-CN"/>
              <a:t>dump-args: </a:t>
            </a:r>
            <a:r>
              <a:rPr lang="zh-CN" altLang="en-US"/>
              <a:t>函数的参数</a:t>
            </a:r>
          </a:p>
          <a:p>
            <a:r>
              <a:rPr lang="en-US" altLang="zh-CN"/>
              <a:t>dump-backtrace: </a:t>
            </a:r>
            <a:r>
              <a:rPr lang="zh-CN" altLang="en-US"/>
              <a:t>调用栈</a:t>
            </a:r>
          </a:p>
          <a:p>
            <a:r>
              <a:rPr lang="en-US" altLang="zh-CN"/>
              <a:t>dump-return</a:t>
            </a:r>
            <a:r>
              <a:rPr lang="zh-CN" altLang="en-US"/>
              <a:t>：函数的返回值</a:t>
            </a:r>
          </a:p>
          <a:p>
            <a:r>
              <a:rPr lang="zh-CN" altLang="en-US"/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10" y="2589530"/>
            <a:ext cx="7505065" cy="40214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13785" y="217170"/>
            <a:ext cx="2132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3.</a:t>
            </a:r>
            <a:r>
              <a:rPr lang="zh-CN" altLang="en-US"/>
              <a:t>动态分析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8270" y="1149350"/>
            <a:ext cx="6416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在我们平常的漏洞挖掘中，抓包是必不可少的，但是当你抓包遇到以下情况</a:t>
            </a:r>
            <a:r>
              <a:rPr lang="en-US" altLang="zh-CN"/>
              <a:t>,</a:t>
            </a:r>
            <a:r>
              <a:rPr lang="zh-CN" altLang="en-US"/>
              <a:t>请求密文，响应密文，签名校验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" y="1794510"/>
            <a:ext cx="9416415" cy="2866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490" y="2668905"/>
            <a:ext cx="7417435" cy="3733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" y="3372485"/>
            <a:ext cx="5718810" cy="3348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3850" y="309245"/>
            <a:ext cx="2623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/>
              <a:t>背景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356725" y="346710"/>
            <a:ext cx="2521585" cy="1063704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Android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95" y="514350"/>
            <a:ext cx="6182360" cy="1905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73595" y="2218690"/>
            <a:ext cx="70897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如何模拟请求：</a:t>
            </a:r>
          </a:p>
          <a:p>
            <a:r>
              <a:rPr lang="en-US" altLang="zh-CN"/>
              <a:t>1. aes-killer</a:t>
            </a:r>
          </a:p>
          <a:p>
            <a:r>
              <a:rPr lang="en-US" altLang="zh-CN"/>
              <a:t>2. </a:t>
            </a:r>
            <a:r>
              <a:rPr lang="zh-CN" altLang="en-US"/>
              <a:t>客户端实现</a:t>
            </a:r>
            <a:r>
              <a:rPr lang="en-US" altLang="zh-CN"/>
              <a:t>AES</a:t>
            </a:r>
            <a:r>
              <a:rPr lang="zh-CN" altLang="en-US"/>
              <a:t>加解密</a:t>
            </a:r>
          </a:p>
          <a:p>
            <a:r>
              <a:rPr lang="en-US" altLang="zh-CN"/>
              <a:t>3. frida RPC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95" y="3197860"/>
            <a:ext cx="6217920" cy="18319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356725" y="346710"/>
            <a:ext cx="2521585" cy="1063704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Android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10" y="299720"/>
            <a:ext cx="4561205" cy="3768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275" y="4159250"/>
            <a:ext cx="5936615" cy="2606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54775" y="822325"/>
            <a:ext cx="23964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4. </a:t>
            </a:r>
            <a:r>
              <a:rPr lang="zh-CN" altLang="en-US"/>
              <a:t>编写解密代码</a:t>
            </a:r>
          </a:p>
          <a:p>
            <a:endParaRPr lang="zh-CN" altLang="en-US"/>
          </a:p>
          <a:p>
            <a:r>
              <a:rPr lang="zh-CN" altLang="en-US" sz="1400">
                <a:latin typeface="Apple Symbols" panose="02000000000000000000" charset="0"/>
                <a:cs typeface="Apple Symbols" panose="02000000000000000000" charset="0"/>
              </a:rPr>
              <a:t>使用</a:t>
            </a:r>
            <a:r>
              <a:rPr lang="en-US" altLang="zh-CN" sz="1400">
                <a:latin typeface="Apple Symbols" panose="02000000000000000000" charset="0"/>
                <a:cs typeface="Apple Symbols" panose="02000000000000000000" charset="0"/>
              </a:rPr>
              <a:t>frida rpc</a:t>
            </a:r>
          </a:p>
          <a:p>
            <a:r>
              <a:rPr lang="zh-CN" altLang="en-US" sz="1400">
                <a:latin typeface="Apple Symbols" panose="02000000000000000000" charset="0"/>
                <a:cs typeface="Apple Symbols" panose="02000000000000000000" charset="0"/>
              </a:rPr>
              <a:t>代码地址：</a:t>
            </a:r>
            <a:r>
              <a:rPr lang="en-US" altLang="zh-CN" sz="1400">
                <a:latin typeface="Apple Symbols" panose="02000000000000000000" charset="0"/>
                <a:cs typeface="Apple Symbols" panose="02000000000000000000" charset="0"/>
              </a:rPr>
              <a:t>http://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 dirty="0"/>
          </a:p>
        </p:txBody>
      </p:sp>
      <p:grpSp>
        <p:nvGrpSpPr>
          <p:cNvPr id="2" name="组合 1"/>
          <p:cNvGrpSpPr/>
          <p:nvPr/>
        </p:nvGrpSpPr>
        <p:grpSpPr>
          <a:xfrm>
            <a:off x="9520893" y="699745"/>
            <a:ext cx="452853" cy="452853"/>
            <a:chOff x="10826750" y="454025"/>
            <a:chExt cx="546100" cy="546100"/>
          </a:xfrm>
        </p:grpSpPr>
        <p:sp>
          <p:nvSpPr>
            <p:cNvPr id="111" name="object 4"/>
            <p:cNvSpPr/>
            <p:nvPr/>
          </p:nvSpPr>
          <p:spPr>
            <a:xfrm>
              <a:off x="10826750" y="454025"/>
              <a:ext cx="546100" cy="546100"/>
            </a:xfrm>
            <a:custGeom>
              <a:avLst/>
              <a:gdLst/>
              <a:ahLst/>
              <a:cxnLst/>
              <a:rect l="l" t="t" r="r" b="b"/>
              <a:pathLst>
                <a:path w="546100" h="546100">
                  <a:moveTo>
                    <a:pt x="273050" y="0"/>
                  </a:moveTo>
                  <a:lnTo>
                    <a:pt x="223969" y="4399"/>
                  </a:lnTo>
                  <a:lnTo>
                    <a:pt x="177774" y="17082"/>
                  </a:lnTo>
                  <a:lnTo>
                    <a:pt x="135237" y="37279"/>
                  </a:lnTo>
                  <a:lnTo>
                    <a:pt x="97127" y="64218"/>
                  </a:lnTo>
                  <a:lnTo>
                    <a:pt x="64218" y="97127"/>
                  </a:lnTo>
                  <a:lnTo>
                    <a:pt x="37279" y="135237"/>
                  </a:lnTo>
                  <a:lnTo>
                    <a:pt x="17082" y="177774"/>
                  </a:lnTo>
                  <a:lnTo>
                    <a:pt x="4399" y="223969"/>
                  </a:lnTo>
                  <a:lnTo>
                    <a:pt x="0" y="273050"/>
                  </a:lnTo>
                  <a:lnTo>
                    <a:pt x="4399" y="322130"/>
                  </a:lnTo>
                  <a:lnTo>
                    <a:pt x="17082" y="368325"/>
                  </a:lnTo>
                  <a:lnTo>
                    <a:pt x="37279" y="410862"/>
                  </a:lnTo>
                  <a:lnTo>
                    <a:pt x="64218" y="448972"/>
                  </a:lnTo>
                  <a:lnTo>
                    <a:pt x="97127" y="481881"/>
                  </a:lnTo>
                  <a:lnTo>
                    <a:pt x="135237" y="508820"/>
                  </a:lnTo>
                  <a:lnTo>
                    <a:pt x="177774" y="529017"/>
                  </a:lnTo>
                  <a:lnTo>
                    <a:pt x="223969" y="541700"/>
                  </a:lnTo>
                  <a:lnTo>
                    <a:pt x="273050" y="546100"/>
                  </a:lnTo>
                  <a:lnTo>
                    <a:pt x="322130" y="541700"/>
                  </a:lnTo>
                  <a:lnTo>
                    <a:pt x="368325" y="529017"/>
                  </a:lnTo>
                  <a:lnTo>
                    <a:pt x="410862" y="508820"/>
                  </a:lnTo>
                  <a:lnTo>
                    <a:pt x="448972" y="481881"/>
                  </a:lnTo>
                  <a:lnTo>
                    <a:pt x="481881" y="448972"/>
                  </a:lnTo>
                  <a:lnTo>
                    <a:pt x="508820" y="410862"/>
                  </a:lnTo>
                  <a:lnTo>
                    <a:pt x="529017" y="368325"/>
                  </a:lnTo>
                  <a:lnTo>
                    <a:pt x="541700" y="322130"/>
                  </a:lnTo>
                  <a:lnTo>
                    <a:pt x="546100" y="273050"/>
                  </a:lnTo>
                  <a:lnTo>
                    <a:pt x="541700" y="223969"/>
                  </a:lnTo>
                  <a:lnTo>
                    <a:pt x="529017" y="177774"/>
                  </a:lnTo>
                  <a:lnTo>
                    <a:pt x="508820" y="135237"/>
                  </a:lnTo>
                  <a:lnTo>
                    <a:pt x="481881" y="97127"/>
                  </a:lnTo>
                  <a:lnTo>
                    <a:pt x="448972" y="64218"/>
                  </a:lnTo>
                  <a:lnTo>
                    <a:pt x="410862" y="37279"/>
                  </a:lnTo>
                  <a:lnTo>
                    <a:pt x="368325" y="17082"/>
                  </a:lnTo>
                  <a:lnTo>
                    <a:pt x="322130" y="4399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FF5301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sp>
          <p:nvSpPr>
            <p:cNvPr id="112" name="object 5"/>
            <p:cNvSpPr/>
            <p:nvPr/>
          </p:nvSpPr>
          <p:spPr>
            <a:xfrm>
              <a:off x="10826750" y="454025"/>
              <a:ext cx="546100" cy="546100"/>
            </a:xfrm>
            <a:custGeom>
              <a:avLst/>
              <a:gdLst/>
              <a:ahLst/>
              <a:cxnLst/>
              <a:rect l="l" t="t" r="r" b="b"/>
              <a:pathLst>
                <a:path w="546100" h="546100">
                  <a:moveTo>
                    <a:pt x="0" y="273050"/>
                  </a:moveTo>
                  <a:lnTo>
                    <a:pt x="4399" y="223969"/>
                  </a:lnTo>
                  <a:lnTo>
                    <a:pt x="17082" y="177774"/>
                  </a:lnTo>
                  <a:lnTo>
                    <a:pt x="37279" y="135236"/>
                  </a:lnTo>
                  <a:lnTo>
                    <a:pt x="64218" y="97127"/>
                  </a:lnTo>
                  <a:lnTo>
                    <a:pt x="97127" y="64218"/>
                  </a:lnTo>
                  <a:lnTo>
                    <a:pt x="135236" y="37279"/>
                  </a:lnTo>
                  <a:lnTo>
                    <a:pt x="177774" y="17082"/>
                  </a:lnTo>
                  <a:lnTo>
                    <a:pt x="223969" y="4399"/>
                  </a:lnTo>
                  <a:lnTo>
                    <a:pt x="273050" y="0"/>
                  </a:lnTo>
                  <a:lnTo>
                    <a:pt x="322131" y="4399"/>
                  </a:lnTo>
                  <a:lnTo>
                    <a:pt x="368326" y="17082"/>
                  </a:lnTo>
                  <a:lnTo>
                    <a:pt x="410863" y="37279"/>
                  </a:lnTo>
                  <a:lnTo>
                    <a:pt x="448972" y="64218"/>
                  </a:lnTo>
                  <a:lnTo>
                    <a:pt x="481882" y="97127"/>
                  </a:lnTo>
                  <a:lnTo>
                    <a:pt x="508820" y="135236"/>
                  </a:lnTo>
                  <a:lnTo>
                    <a:pt x="529017" y="177774"/>
                  </a:lnTo>
                  <a:lnTo>
                    <a:pt x="541701" y="223969"/>
                  </a:lnTo>
                  <a:lnTo>
                    <a:pt x="546100" y="273050"/>
                  </a:lnTo>
                  <a:lnTo>
                    <a:pt x="541701" y="322131"/>
                  </a:lnTo>
                  <a:lnTo>
                    <a:pt x="529017" y="368326"/>
                  </a:lnTo>
                  <a:lnTo>
                    <a:pt x="508820" y="410863"/>
                  </a:lnTo>
                  <a:lnTo>
                    <a:pt x="481882" y="448972"/>
                  </a:lnTo>
                  <a:lnTo>
                    <a:pt x="448972" y="481882"/>
                  </a:lnTo>
                  <a:lnTo>
                    <a:pt x="410863" y="508820"/>
                  </a:lnTo>
                  <a:lnTo>
                    <a:pt x="368326" y="529017"/>
                  </a:lnTo>
                  <a:lnTo>
                    <a:pt x="322131" y="541701"/>
                  </a:lnTo>
                  <a:lnTo>
                    <a:pt x="273050" y="546100"/>
                  </a:lnTo>
                  <a:lnTo>
                    <a:pt x="223969" y="541701"/>
                  </a:lnTo>
                  <a:lnTo>
                    <a:pt x="177774" y="529017"/>
                  </a:lnTo>
                  <a:lnTo>
                    <a:pt x="135236" y="508820"/>
                  </a:lnTo>
                  <a:lnTo>
                    <a:pt x="97127" y="481882"/>
                  </a:lnTo>
                  <a:lnTo>
                    <a:pt x="64218" y="448972"/>
                  </a:lnTo>
                  <a:lnTo>
                    <a:pt x="37279" y="410863"/>
                  </a:lnTo>
                  <a:lnTo>
                    <a:pt x="17082" y="368326"/>
                  </a:lnTo>
                  <a:lnTo>
                    <a:pt x="4399" y="322131"/>
                  </a:lnTo>
                  <a:lnTo>
                    <a:pt x="0" y="273050"/>
                  </a:lnTo>
                  <a:close/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801613" y="1012016"/>
            <a:ext cx="8755796" cy="5254400"/>
            <a:chOff x="1018032" y="688848"/>
            <a:chExt cx="10146792" cy="5839968"/>
          </a:xfrm>
        </p:grpSpPr>
        <p:sp>
          <p:nvSpPr>
            <p:cNvPr id="63" name="object 63"/>
            <p:cNvSpPr/>
            <p:nvPr/>
          </p:nvSpPr>
          <p:spPr>
            <a:xfrm>
              <a:off x="1018032" y="688848"/>
              <a:ext cx="10146792" cy="5839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082675" y="6145213"/>
              <a:ext cx="9671367" cy="319404"/>
              <a:chOff x="1082675" y="5973762"/>
              <a:chExt cx="9671367" cy="490855"/>
            </a:xfrm>
          </p:grpSpPr>
          <p:sp>
            <p:nvSpPr>
              <p:cNvPr id="66" name="object 58"/>
              <p:cNvSpPr/>
              <p:nvPr/>
            </p:nvSpPr>
            <p:spPr>
              <a:xfrm>
                <a:off x="3130830" y="6173974"/>
                <a:ext cx="21272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212725" h="255904">
                    <a:moveTo>
                      <a:pt x="132268" y="0"/>
                    </a:moveTo>
                    <a:lnTo>
                      <a:pt x="44169" y="62373"/>
                    </a:lnTo>
                    <a:lnTo>
                      <a:pt x="14736" y="93525"/>
                    </a:lnTo>
                    <a:lnTo>
                      <a:pt x="0" y="132095"/>
                    </a:lnTo>
                    <a:lnTo>
                      <a:pt x="801" y="173262"/>
                    </a:lnTo>
                    <a:lnTo>
                      <a:pt x="17981" y="212206"/>
                    </a:lnTo>
                    <a:lnTo>
                      <a:pt x="49002" y="241347"/>
                    </a:lnTo>
                    <a:lnTo>
                      <a:pt x="87563" y="255780"/>
                    </a:lnTo>
                    <a:lnTo>
                      <a:pt x="128836" y="254696"/>
                    </a:lnTo>
                    <a:lnTo>
                      <a:pt x="167994" y="237290"/>
                    </a:lnTo>
                    <a:lnTo>
                      <a:pt x="197426" y="206138"/>
                    </a:lnTo>
                    <a:lnTo>
                      <a:pt x="212163" y="167569"/>
                    </a:lnTo>
                    <a:lnTo>
                      <a:pt x="211361" y="126402"/>
                    </a:lnTo>
                    <a:lnTo>
                      <a:pt x="194181" y="87458"/>
                    </a:lnTo>
                    <a:lnTo>
                      <a:pt x="132268" y="0"/>
                    </a:lnTo>
                    <a:close/>
                  </a:path>
                </a:pathLst>
              </a:custGeom>
              <a:solidFill>
                <a:srgbClr val="F3CB18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67" name="object 59"/>
              <p:cNvSpPr/>
              <p:nvPr/>
            </p:nvSpPr>
            <p:spPr>
              <a:xfrm>
                <a:off x="3130827" y="6173973"/>
                <a:ext cx="21272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212725" h="255904">
                    <a:moveTo>
                      <a:pt x="17975" y="212207"/>
                    </a:moveTo>
                    <a:lnTo>
                      <a:pt x="798" y="173262"/>
                    </a:lnTo>
                    <a:lnTo>
                      <a:pt x="0" y="132095"/>
                    </a:lnTo>
                    <a:lnTo>
                      <a:pt x="14736" y="93526"/>
                    </a:lnTo>
                    <a:lnTo>
                      <a:pt x="44165" y="62374"/>
                    </a:lnTo>
                    <a:lnTo>
                      <a:pt x="66191" y="46780"/>
                    </a:lnTo>
                    <a:lnTo>
                      <a:pt x="88218" y="31187"/>
                    </a:lnTo>
                    <a:lnTo>
                      <a:pt x="110245" y="15593"/>
                    </a:lnTo>
                    <a:lnTo>
                      <a:pt x="132271" y="0"/>
                    </a:lnTo>
                    <a:lnTo>
                      <a:pt x="147750" y="21864"/>
                    </a:lnTo>
                    <a:lnTo>
                      <a:pt x="163229" y="43729"/>
                    </a:lnTo>
                    <a:lnTo>
                      <a:pt x="178708" y="65593"/>
                    </a:lnTo>
                    <a:lnTo>
                      <a:pt x="194187" y="87458"/>
                    </a:lnTo>
                    <a:lnTo>
                      <a:pt x="211363" y="126402"/>
                    </a:lnTo>
                    <a:lnTo>
                      <a:pt x="212162" y="167569"/>
                    </a:lnTo>
                    <a:lnTo>
                      <a:pt x="197426" y="206138"/>
                    </a:lnTo>
                    <a:lnTo>
                      <a:pt x="167997" y="237290"/>
                    </a:lnTo>
                    <a:lnTo>
                      <a:pt x="128836" y="254696"/>
                    </a:lnTo>
                    <a:lnTo>
                      <a:pt x="87562" y="255780"/>
                    </a:lnTo>
                    <a:lnTo>
                      <a:pt x="48999" y="241347"/>
                    </a:lnTo>
                    <a:lnTo>
                      <a:pt x="17975" y="212207"/>
                    </a:lnTo>
                    <a:close/>
                  </a:path>
                </a:pathLst>
              </a:custGeom>
              <a:ln w="380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68" name="object 65"/>
              <p:cNvSpPr/>
              <p:nvPr/>
            </p:nvSpPr>
            <p:spPr>
              <a:xfrm>
                <a:off x="1082675" y="5973762"/>
                <a:ext cx="9575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957580" h="490854">
                    <a:moveTo>
                      <a:pt x="0" y="490537"/>
                    </a:moveTo>
                    <a:lnTo>
                      <a:pt x="957262" y="490537"/>
                    </a:lnTo>
                    <a:lnTo>
                      <a:pt x="957262" y="0"/>
                    </a:lnTo>
                    <a:lnTo>
                      <a:pt x="0" y="0"/>
                    </a:lnTo>
                    <a:lnTo>
                      <a:pt x="0" y="490537"/>
                    </a:lnTo>
                    <a:close/>
                  </a:path>
                </a:pathLst>
              </a:custGeom>
              <a:solidFill>
                <a:srgbClr val="2E43FF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69" name="object 66"/>
              <p:cNvSpPr/>
              <p:nvPr/>
            </p:nvSpPr>
            <p:spPr>
              <a:xfrm>
                <a:off x="1082675" y="5973762"/>
                <a:ext cx="105600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6005" h="490854">
                    <a:moveTo>
                      <a:pt x="0" y="0"/>
                    </a:moveTo>
                    <a:lnTo>
                      <a:pt x="1055690" y="0"/>
                    </a:lnTo>
                    <a:lnTo>
                      <a:pt x="1055690" y="490537"/>
                    </a:lnTo>
                    <a:lnTo>
                      <a:pt x="0" y="490537"/>
                    </a:lnTo>
                    <a:lnTo>
                      <a:pt x="0" y="0"/>
                    </a:lnTo>
                    <a:close/>
                  </a:path>
                </a:pathLst>
              </a:custGeom>
              <a:ln w="1016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70" name="object 67"/>
              <p:cNvSpPr/>
              <p:nvPr/>
            </p:nvSpPr>
            <p:spPr>
              <a:xfrm>
                <a:off x="2039937" y="5973762"/>
                <a:ext cx="9575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957580" h="490854">
                    <a:moveTo>
                      <a:pt x="0" y="490537"/>
                    </a:moveTo>
                    <a:lnTo>
                      <a:pt x="957262" y="490537"/>
                    </a:lnTo>
                    <a:lnTo>
                      <a:pt x="957262" y="0"/>
                    </a:lnTo>
                    <a:lnTo>
                      <a:pt x="0" y="0"/>
                    </a:lnTo>
                    <a:lnTo>
                      <a:pt x="0" y="490537"/>
                    </a:lnTo>
                    <a:close/>
                  </a:path>
                </a:pathLst>
              </a:custGeom>
              <a:solidFill>
                <a:srgbClr val="FF5301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71" name="object 68"/>
              <p:cNvSpPr/>
              <p:nvPr/>
            </p:nvSpPr>
            <p:spPr>
              <a:xfrm>
                <a:off x="2039937" y="5973762"/>
                <a:ext cx="105600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6005" h="490854">
                    <a:moveTo>
                      <a:pt x="0" y="0"/>
                    </a:moveTo>
                    <a:lnTo>
                      <a:pt x="1055690" y="0"/>
                    </a:lnTo>
                    <a:lnTo>
                      <a:pt x="1055690" y="490537"/>
                    </a:lnTo>
                    <a:lnTo>
                      <a:pt x="0" y="490537"/>
                    </a:lnTo>
                    <a:lnTo>
                      <a:pt x="0" y="0"/>
                    </a:lnTo>
                    <a:close/>
                  </a:path>
                </a:pathLst>
              </a:custGeom>
              <a:ln w="1016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72" name="object 69"/>
              <p:cNvSpPr/>
              <p:nvPr/>
            </p:nvSpPr>
            <p:spPr>
              <a:xfrm>
                <a:off x="2997200" y="5973762"/>
                <a:ext cx="9575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957579" h="490854">
                    <a:moveTo>
                      <a:pt x="0" y="490537"/>
                    </a:moveTo>
                    <a:lnTo>
                      <a:pt x="957262" y="490537"/>
                    </a:lnTo>
                    <a:lnTo>
                      <a:pt x="957262" y="0"/>
                    </a:lnTo>
                    <a:lnTo>
                      <a:pt x="0" y="0"/>
                    </a:lnTo>
                    <a:lnTo>
                      <a:pt x="0" y="490537"/>
                    </a:lnTo>
                    <a:close/>
                  </a:path>
                </a:pathLst>
              </a:custGeom>
              <a:solidFill>
                <a:srgbClr val="00A560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73" name="object 70"/>
              <p:cNvSpPr/>
              <p:nvPr/>
            </p:nvSpPr>
            <p:spPr>
              <a:xfrm>
                <a:off x="2997200" y="5973762"/>
                <a:ext cx="105600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6004" h="490854">
                    <a:moveTo>
                      <a:pt x="0" y="0"/>
                    </a:moveTo>
                    <a:lnTo>
                      <a:pt x="1055690" y="0"/>
                    </a:lnTo>
                    <a:lnTo>
                      <a:pt x="1055690" y="490537"/>
                    </a:lnTo>
                    <a:lnTo>
                      <a:pt x="0" y="490537"/>
                    </a:lnTo>
                    <a:lnTo>
                      <a:pt x="0" y="0"/>
                    </a:lnTo>
                    <a:close/>
                  </a:path>
                </a:pathLst>
              </a:custGeom>
              <a:ln w="1016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74" name="object 71"/>
              <p:cNvSpPr/>
              <p:nvPr/>
            </p:nvSpPr>
            <p:spPr>
              <a:xfrm>
                <a:off x="3954462" y="5973762"/>
                <a:ext cx="9575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957579" h="490854">
                    <a:moveTo>
                      <a:pt x="0" y="490537"/>
                    </a:moveTo>
                    <a:lnTo>
                      <a:pt x="957262" y="490537"/>
                    </a:lnTo>
                    <a:lnTo>
                      <a:pt x="957262" y="0"/>
                    </a:lnTo>
                    <a:lnTo>
                      <a:pt x="0" y="0"/>
                    </a:lnTo>
                    <a:lnTo>
                      <a:pt x="0" y="490537"/>
                    </a:lnTo>
                    <a:close/>
                  </a:path>
                </a:pathLst>
              </a:custGeom>
              <a:solidFill>
                <a:srgbClr val="F589AB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75" name="object 72"/>
              <p:cNvSpPr/>
              <p:nvPr/>
            </p:nvSpPr>
            <p:spPr>
              <a:xfrm>
                <a:off x="3954462" y="5973762"/>
                <a:ext cx="105600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6004" h="490854">
                    <a:moveTo>
                      <a:pt x="0" y="0"/>
                    </a:moveTo>
                    <a:lnTo>
                      <a:pt x="1055690" y="0"/>
                    </a:lnTo>
                    <a:lnTo>
                      <a:pt x="1055690" y="490537"/>
                    </a:lnTo>
                    <a:lnTo>
                      <a:pt x="0" y="490537"/>
                    </a:lnTo>
                    <a:lnTo>
                      <a:pt x="0" y="0"/>
                    </a:lnTo>
                    <a:close/>
                  </a:path>
                </a:pathLst>
              </a:custGeom>
              <a:ln w="1016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76" name="object 73"/>
              <p:cNvSpPr/>
              <p:nvPr/>
            </p:nvSpPr>
            <p:spPr>
              <a:xfrm>
                <a:off x="4911725" y="5973762"/>
                <a:ext cx="9575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957579" h="490854">
                    <a:moveTo>
                      <a:pt x="0" y="490537"/>
                    </a:moveTo>
                    <a:lnTo>
                      <a:pt x="957262" y="490537"/>
                    </a:lnTo>
                    <a:lnTo>
                      <a:pt x="957262" y="0"/>
                    </a:lnTo>
                    <a:lnTo>
                      <a:pt x="0" y="0"/>
                    </a:lnTo>
                    <a:lnTo>
                      <a:pt x="0" y="490537"/>
                    </a:lnTo>
                    <a:close/>
                  </a:path>
                </a:pathLst>
              </a:custGeom>
              <a:solidFill>
                <a:srgbClr val="F3CB18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77" name="object 74"/>
              <p:cNvSpPr/>
              <p:nvPr/>
            </p:nvSpPr>
            <p:spPr>
              <a:xfrm>
                <a:off x="4911725" y="5973762"/>
                <a:ext cx="105600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6004" h="490854">
                    <a:moveTo>
                      <a:pt x="0" y="0"/>
                    </a:moveTo>
                    <a:lnTo>
                      <a:pt x="1055690" y="0"/>
                    </a:lnTo>
                    <a:lnTo>
                      <a:pt x="1055690" y="490537"/>
                    </a:lnTo>
                    <a:lnTo>
                      <a:pt x="0" y="490537"/>
                    </a:lnTo>
                    <a:lnTo>
                      <a:pt x="0" y="0"/>
                    </a:lnTo>
                    <a:close/>
                  </a:path>
                </a:pathLst>
              </a:custGeom>
              <a:ln w="1016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78" name="object 75"/>
              <p:cNvSpPr/>
              <p:nvPr/>
            </p:nvSpPr>
            <p:spPr>
              <a:xfrm>
                <a:off x="5868987" y="5973762"/>
                <a:ext cx="9575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957579" h="490854">
                    <a:moveTo>
                      <a:pt x="0" y="490537"/>
                    </a:moveTo>
                    <a:lnTo>
                      <a:pt x="957262" y="490537"/>
                    </a:lnTo>
                    <a:lnTo>
                      <a:pt x="957262" y="0"/>
                    </a:lnTo>
                    <a:lnTo>
                      <a:pt x="0" y="0"/>
                    </a:lnTo>
                    <a:lnTo>
                      <a:pt x="0" y="490537"/>
                    </a:lnTo>
                    <a:close/>
                  </a:path>
                </a:pathLst>
              </a:custGeom>
              <a:solidFill>
                <a:srgbClr val="00A560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86" name="object 76"/>
              <p:cNvSpPr/>
              <p:nvPr/>
            </p:nvSpPr>
            <p:spPr>
              <a:xfrm>
                <a:off x="5868987" y="5973762"/>
                <a:ext cx="105600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6004" h="490854">
                    <a:moveTo>
                      <a:pt x="0" y="0"/>
                    </a:moveTo>
                    <a:lnTo>
                      <a:pt x="1055690" y="0"/>
                    </a:lnTo>
                    <a:lnTo>
                      <a:pt x="1055690" y="490537"/>
                    </a:lnTo>
                    <a:lnTo>
                      <a:pt x="0" y="490537"/>
                    </a:lnTo>
                    <a:lnTo>
                      <a:pt x="0" y="0"/>
                    </a:lnTo>
                    <a:close/>
                  </a:path>
                </a:pathLst>
              </a:custGeom>
              <a:ln w="1016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87" name="object 77"/>
              <p:cNvSpPr/>
              <p:nvPr/>
            </p:nvSpPr>
            <p:spPr>
              <a:xfrm>
                <a:off x="6826250" y="5973762"/>
                <a:ext cx="9575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957579" h="490854">
                    <a:moveTo>
                      <a:pt x="0" y="490537"/>
                    </a:moveTo>
                    <a:lnTo>
                      <a:pt x="957262" y="490537"/>
                    </a:lnTo>
                    <a:lnTo>
                      <a:pt x="957262" y="0"/>
                    </a:lnTo>
                    <a:lnTo>
                      <a:pt x="0" y="0"/>
                    </a:lnTo>
                    <a:lnTo>
                      <a:pt x="0" y="490537"/>
                    </a:lnTo>
                    <a:close/>
                  </a:path>
                </a:pathLst>
              </a:custGeom>
              <a:solidFill>
                <a:srgbClr val="2E43FF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99" name="object 78"/>
              <p:cNvSpPr/>
              <p:nvPr/>
            </p:nvSpPr>
            <p:spPr>
              <a:xfrm>
                <a:off x="6826250" y="5973762"/>
                <a:ext cx="105600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6004" h="490854">
                    <a:moveTo>
                      <a:pt x="0" y="0"/>
                    </a:moveTo>
                    <a:lnTo>
                      <a:pt x="1055690" y="0"/>
                    </a:lnTo>
                    <a:lnTo>
                      <a:pt x="1055690" y="490537"/>
                    </a:lnTo>
                    <a:lnTo>
                      <a:pt x="0" y="490537"/>
                    </a:lnTo>
                    <a:lnTo>
                      <a:pt x="0" y="0"/>
                    </a:lnTo>
                    <a:close/>
                  </a:path>
                </a:pathLst>
              </a:custGeom>
              <a:ln w="1016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100" name="object 79"/>
              <p:cNvSpPr/>
              <p:nvPr/>
            </p:nvSpPr>
            <p:spPr>
              <a:xfrm>
                <a:off x="7783512" y="5973762"/>
                <a:ext cx="9575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957579" h="490854">
                    <a:moveTo>
                      <a:pt x="0" y="490537"/>
                    </a:moveTo>
                    <a:lnTo>
                      <a:pt x="957262" y="490537"/>
                    </a:lnTo>
                    <a:lnTo>
                      <a:pt x="957262" y="0"/>
                    </a:lnTo>
                    <a:lnTo>
                      <a:pt x="0" y="0"/>
                    </a:lnTo>
                    <a:lnTo>
                      <a:pt x="0" y="490537"/>
                    </a:lnTo>
                    <a:close/>
                  </a:path>
                </a:pathLst>
              </a:custGeom>
              <a:solidFill>
                <a:srgbClr val="F589AB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101" name="object 80"/>
              <p:cNvSpPr/>
              <p:nvPr/>
            </p:nvSpPr>
            <p:spPr>
              <a:xfrm>
                <a:off x="7783512" y="5973762"/>
                <a:ext cx="105600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6004" h="490854">
                    <a:moveTo>
                      <a:pt x="0" y="0"/>
                    </a:moveTo>
                    <a:lnTo>
                      <a:pt x="1055690" y="0"/>
                    </a:lnTo>
                    <a:lnTo>
                      <a:pt x="1055690" y="490537"/>
                    </a:lnTo>
                    <a:lnTo>
                      <a:pt x="0" y="490537"/>
                    </a:lnTo>
                    <a:lnTo>
                      <a:pt x="0" y="0"/>
                    </a:lnTo>
                    <a:close/>
                  </a:path>
                </a:pathLst>
              </a:custGeom>
              <a:ln w="1016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102" name="object 81"/>
              <p:cNvSpPr/>
              <p:nvPr/>
            </p:nvSpPr>
            <p:spPr>
              <a:xfrm>
                <a:off x="8740775" y="5973762"/>
                <a:ext cx="9575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957579" h="490854">
                    <a:moveTo>
                      <a:pt x="0" y="490537"/>
                    </a:moveTo>
                    <a:lnTo>
                      <a:pt x="957262" y="490537"/>
                    </a:lnTo>
                    <a:lnTo>
                      <a:pt x="957262" y="0"/>
                    </a:lnTo>
                    <a:lnTo>
                      <a:pt x="0" y="0"/>
                    </a:lnTo>
                    <a:lnTo>
                      <a:pt x="0" y="490537"/>
                    </a:lnTo>
                    <a:close/>
                  </a:path>
                </a:pathLst>
              </a:custGeom>
              <a:solidFill>
                <a:srgbClr val="F3CB18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103" name="object 82"/>
              <p:cNvSpPr/>
              <p:nvPr/>
            </p:nvSpPr>
            <p:spPr>
              <a:xfrm>
                <a:off x="8740775" y="5973762"/>
                <a:ext cx="105600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6004" h="490854">
                    <a:moveTo>
                      <a:pt x="0" y="0"/>
                    </a:moveTo>
                    <a:lnTo>
                      <a:pt x="1055690" y="0"/>
                    </a:lnTo>
                    <a:lnTo>
                      <a:pt x="1055690" y="490537"/>
                    </a:lnTo>
                    <a:lnTo>
                      <a:pt x="0" y="490537"/>
                    </a:lnTo>
                    <a:lnTo>
                      <a:pt x="0" y="0"/>
                    </a:lnTo>
                    <a:close/>
                  </a:path>
                </a:pathLst>
              </a:custGeom>
              <a:ln w="1016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104" name="object 83"/>
              <p:cNvSpPr/>
              <p:nvPr/>
            </p:nvSpPr>
            <p:spPr>
              <a:xfrm>
                <a:off x="9698037" y="5973762"/>
                <a:ext cx="105600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6004" h="490854">
                    <a:moveTo>
                      <a:pt x="0" y="490537"/>
                    </a:moveTo>
                    <a:lnTo>
                      <a:pt x="1055687" y="490537"/>
                    </a:lnTo>
                    <a:lnTo>
                      <a:pt x="1055687" y="0"/>
                    </a:lnTo>
                    <a:lnTo>
                      <a:pt x="0" y="0"/>
                    </a:lnTo>
                    <a:lnTo>
                      <a:pt x="0" y="490537"/>
                    </a:lnTo>
                    <a:close/>
                  </a:path>
                </a:pathLst>
              </a:custGeom>
              <a:solidFill>
                <a:srgbClr val="FF5301"/>
              </a:solidFill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  <p:sp>
            <p:nvSpPr>
              <p:cNvPr id="105" name="object 84"/>
              <p:cNvSpPr/>
              <p:nvPr/>
            </p:nvSpPr>
            <p:spPr>
              <a:xfrm>
                <a:off x="9698037" y="5973762"/>
                <a:ext cx="1056005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1056004" h="490854">
                    <a:moveTo>
                      <a:pt x="0" y="0"/>
                    </a:moveTo>
                    <a:lnTo>
                      <a:pt x="1055690" y="0"/>
                    </a:lnTo>
                    <a:lnTo>
                      <a:pt x="1055690" y="490537"/>
                    </a:lnTo>
                    <a:lnTo>
                      <a:pt x="0" y="490537"/>
                    </a:lnTo>
                    <a:lnTo>
                      <a:pt x="0" y="0"/>
                    </a:lnTo>
                    <a:close/>
                  </a:path>
                </a:pathLst>
              </a:custGeom>
              <a:ln w="1016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900"/>
              </a:p>
            </p:txBody>
          </p:sp>
        </p:grpSp>
      </p:grpSp>
      <p:sp>
        <p:nvSpPr>
          <p:cNvPr id="108" name="object 39"/>
          <p:cNvSpPr/>
          <p:nvPr/>
        </p:nvSpPr>
        <p:spPr>
          <a:xfrm>
            <a:off x="1634592" y="1510906"/>
            <a:ext cx="184278" cy="1906664"/>
          </a:xfrm>
          <a:custGeom>
            <a:avLst/>
            <a:gdLst/>
            <a:ahLst/>
            <a:cxnLst/>
            <a:rect l="l" t="t" r="r" b="b"/>
            <a:pathLst>
              <a:path w="2592704" h="1833880">
                <a:moveTo>
                  <a:pt x="0" y="1833562"/>
                </a:moveTo>
                <a:lnTo>
                  <a:pt x="2592387" y="1833562"/>
                </a:lnTo>
                <a:lnTo>
                  <a:pt x="2592387" y="0"/>
                </a:lnTo>
                <a:lnTo>
                  <a:pt x="0" y="0"/>
                </a:lnTo>
                <a:lnTo>
                  <a:pt x="0" y="1833562"/>
                </a:lnTo>
                <a:close/>
              </a:path>
            </a:pathLst>
          </a:custGeom>
          <a:solidFill>
            <a:srgbClr val="FF5301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" y="107315"/>
            <a:ext cx="793750" cy="793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99005" y="1692275"/>
            <a:ext cx="77749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Android逆向</a:t>
            </a:r>
            <a:r>
              <a:rPr lang="zh-CN" altLang="en-US"/>
              <a:t>用到的工具：</a:t>
            </a:r>
          </a:p>
          <a:p>
            <a:r>
              <a:rPr lang="en-US" altLang="zh-CN"/>
              <a:t>frida-server: https://github.com/frida/frida/releases</a:t>
            </a:r>
          </a:p>
          <a:p>
            <a:r>
              <a:rPr lang="en-US" altLang="zh-CN"/>
              <a:t>bp</a:t>
            </a:r>
            <a:r>
              <a:rPr lang="zh-CN" altLang="en-US"/>
              <a:t>插件</a:t>
            </a:r>
            <a:r>
              <a:rPr lang="en-US" altLang="zh-CN"/>
              <a:t>brida: https://github.com/federicodotta/Brida</a:t>
            </a:r>
          </a:p>
          <a:p>
            <a:r>
              <a:rPr lang="en-US" altLang="zh-CN">
                <a:sym typeface="+mn-ea"/>
              </a:rPr>
              <a:t>bp</a:t>
            </a:r>
            <a:r>
              <a:rPr lang="zh-CN" altLang="en-US">
                <a:sym typeface="+mn-ea"/>
              </a:rPr>
              <a:t>插件</a:t>
            </a:r>
            <a:r>
              <a:rPr lang="en-US" altLang="zh-CN"/>
              <a:t>aes-killer: https://github.com/Ebryx/AES-Killer/</a:t>
            </a:r>
          </a:p>
          <a:p>
            <a:r>
              <a:rPr lang="zh-CN" altLang="en-US"/>
              <a:t>脱壳：</a:t>
            </a:r>
            <a:r>
              <a:rPr lang="en-US" altLang="zh-CN"/>
              <a:t>https://github.com/hluwa/FRIDA-DEXDump</a:t>
            </a:r>
          </a:p>
          <a:p>
            <a:r>
              <a:rPr lang="en-US" altLang="zh-CN"/>
              <a:t>JD: https://github.com/java-decompiler/jd-gui</a:t>
            </a:r>
          </a:p>
          <a:p>
            <a:r>
              <a:rPr lang="en-US" altLang="zh-CN"/>
              <a:t>IDA</a:t>
            </a:r>
          </a:p>
          <a:p>
            <a:r>
              <a:rPr lang="en-US" altLang="zh-CN"/>
              <a:t>JEB</a:t>
            </a:r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120" name="磁力引擎PPT"/>
          <p:cNvSpPr txBox="1">
            <a:spLocks noGrp="1"/>
          </p:cNvSpPr>
          <p:nvPr>
            <p:ph type="ctrTitle"/>
          </p:nvPr>
        </p:nvSpPr>
        <p:spPr>
          <a:xfrm>
            <a:off x="889000" y="2895071"/>
            <a:ext cx="10414000" cy="1067859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ts val="29000"/>
              </a:lnSpc>
              <a:defRPr sz="15000" spc="1499">
                <a:solidFill>
                  <a:srgbClr val="FFFFFF"/>
                </a:solidFill>
                <a:latin typeface="HYQiHei-95S ExtraBlack"/>
                <a:ea typeface="HYQiHei-95S ExtraBlack"/>
                <a:cs typeface="HYQiHei-95S ExtraBlack"/>
                <a:sym typeface="HYQiHei-95S ExtraBlack"/>
              </a:defRPr>
            </a:pPr>
            <a:r>
              <a:rPr 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方正兰亭特黑简体" panose="02000000000000000000" charset="-122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99285" y="1169670"/>
            <a:ext cx="3886200" cy="1524000"/>
            <a:chOff x="2991" y="1842"/>
            <a:chExt cx="6120" cy="24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1842"/>
              <a:ext cx="6120" cy="24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808" y="2432"/>
              <a:ext cx="4612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Web</a:t>
              </a:r>
              <a:endParaRPr lang="zh-CN" alt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儷黑 Pro" panose="020B0500000000000000" charset="-120"/>
                <a:ea typeface="儷黑 Pro" panose="020B0500000000000000" charset="-120"/>
                <a:cs typeface="儷黑 Pro" panose="020B0500000000000000" charset="-12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99285" y="2864485"/>
            <a:ext cx="3886200" cy="1524000"/>
            <a:chOff x="2991" y="4511"/>
            <a:chExt cx="6120" cy="24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745" y="5203"/>
              <a:ext cx="4612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小程序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899285" y="4674235"/>
            <a:ext cx="3886200" cy="1524000"/>
            <a:chOff x="2991" y="7361"/>
            <a:chExt cx="6120" cy="24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7361"/>
              <a:ext cx="6120" cy="240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745" y="8047"/>
              <a:ext cx="4612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Android</a:t>
              </a:r>
              <a:endPara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儷黑 Pro" panose="020B0500000000000000" charset="-120"/>
                <a:ea typeface="儷黑 Pro" panose="020B0500000000000000" charset="-120"/>
                <a:cs typeface="儷黑 Pro" panose="020B0500000000000000" charset="-12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190" y="1637665"/>
            <a:ext cx="3159125" cy="39776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833995" y="2005965"/>
            <a:ext cx="170751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javascript</a:t>
            </a:r>
          </a:p>
          <a:p>
            <a:r>
              <a:rPr lang="en-US" altLang="zh-CN">
                <a:solidFill>
                  <a:schemeClr val="bg1"/>
                </a:solidFill>
              </a:rPr>
              <a:t>nodejs</a:t>
            </a:r>
          </a:p>
          <a:p>
            <a:r>
              <a:rPr lang="en-US" altLang="zh-CN">
                <a:solidFill>
                  <a:schemeClr val="bg1"/>
                </a:solidFill>
              </a:rPr>
              <a:t>chrome</a:t>
            </a:r>
          </a:p>
          <a:p>
            <a:endParaRPr lang="en-US" altLang="zh-CN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小程序开发者工具</a:t>
            </a: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jd</a:t>
            </a:r>
          </a:p>
          <a:p>
            <a:r>
              <a:rPr lang="en-US" altLang="zh-CN">
                <a:solidFill>
                  <a:schemeClr val="bg1"/>
                </a:solidFill>
              </a:rPr>
              <a:t>frida</a:t>
            </a:r>
          </a:p>
          <a:p>
            <a:r>
              <a:rPr lang="en-US" altLang="zh-CN">
                <a:solidFill>
                  <a:schemeClr val="bg1"/>
                </a:solidFill>
              </a:rPr>
              <a:t>Android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615805" y="172720"/>
            <a:ext cx="2324100" cy="1063625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小程序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255" y="479425"/>
            <a:ext cx="2311400" cy="6096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49065" y="892810"/>
            <a:ext cx="61760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定位</a:t>
            </a:r>
            <a:r>
              <a:rPr lang="en-US" altLang="zh-CN"/>
              <a:t>wxapkg</a:t>
            </a:r>
            <a:r>
              <a:rPr lang="zh-CN" altLang="en-US"/>
              <a:t>文件</a:t>
            </a:r>
          </a:p>
          <a:p>
            <a:r>
              <a:rPr lang="zh-CN" altLang="en-US"/>
              <a:t>首先在微信的小程序中打开指定小程序，然后进入手机的</a:t>
            </a:r>
            <a:r>
              <a:rPr lang="zh-CN" altLang="en-US">
                <a:solidFill>
                  <a:srgbClr val="FF0000"/>
                </a:solidFill>
              </a:rPr>
              <a:t>/data/data/com.tencent.mm/MicroMsg/{{一串32位的16进制字符串文件夹}}/appbrand/pkg/</a:t>
            </a:r>
            <a:r>
              <a:rPr lang="zh-CN" altLang="en-US"/>
              <a:t>目录，可以看到很多</a:t>
            </a:r>
            <a:r>
              <a:rPr lang="en-US" altLang="zh-CN"/>
              <a:t>wxapkg</a:t>
            </a:r>
            <a:r>
              <a:rPr lang="zh-CN" altLang="en-US"/>
              <a:t>，这么多</a:t>
            </a:r>
            <a:r>
              <a:rPr lang="en-US" altLang="zh-CN"/>
              <a:t>wxapkg</a:t>
            </a:r>
            <a:r>
              <a:rPr lang="zh-CN" altLang="en-US"/>
              <a:t>文件哪个是呢，</a:t>
            </a:r>
            <a:r>
              <a:rPr lang="en-US" altLang="zh-CN">
                <a:solidFill>
                  <a:srgbClr val="FF0000"/>
                </a:solidFill>
              </a:rPr>
              <a:t>ls -lt</a:t>
            </a:r>
            <a:r>
              <a:rPr lang="en-US" altLang="zh-CN"/>
              <a:t> </a:t>
            </a:r>
            <a:r>
              <a:rPr lang="zh-CN" altLang="en-US"/>
              <a:t>按时间排序，最上边一个就是我们最后操作的小程序的包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880" y="3389630"/>
            <a:ext cx="8109585" cy="18211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615805" y="172720"/>
            <a:ext cx="2324100" cy="1063625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小程序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54170" y="479425"/>
            <a:ext cx="5603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解包</a:t>
            </a:r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085"/>
            <a:ext cx="3964305" cy="6412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595" y="1124585"/>
            <a:ext cx="4384040" cy="2660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79595" y="3874770"/>
            <a:ext cx="4063365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每个小程序解包后的文件都大同小异，主要包含如下文件：</a:t>
            </a:r>
          </a:p>
          <a:p>
            <a:r>
              <a:rPr lang="zh-CN" altLang="en-US" sz="1400" b="1"/>
              <a:t>app-service.js</a:t>
            </a:r>
            <a:r>
              <a:rPr lang="zh-CN" altLang="en-US" sz="1400"/>
              <a:t>:小程序工程中所有 JS 文件的汇总，已被混淆；</a:t>
            </a:r>
          </a:p>
          <a:p>
            <a:r>
              <a:rPr lang="zh-CN" altLang="en-US" sz="1400" b="1"/>
              <a:t>app-config.json</a:t>
            </a:r>
            <a:r>
              <a:rPr lang="zh-CN" altLang="en-US" sz="1400"/>
              <a:t>: 小程序工程 app.json 以及各个页面的 JSON 配置文件汇总，可直接查看；</a:t>
            </a:r>
          </a:p>
          <a:p>
            <a:r>
              <a:rPr lang="zh-CN" altLang="en-US" sz="1400" b="1"/>
              <a:t>page-frame.html:</a:t>
            </a:r>
            <a:r>
              <a:rPr lang="zh-CN" altLang="en-US" sz="1400"/>
              <a:t> 所有页面的 .wxml 和 app.wxss 样式文件的汇总，可读性差，需要还原；</a:t>
            </a:r>
          </a:p>
          <a:p>
            <a:r>
              <a:rPr lang="zh-CN" altLang="en-US" sz="1400" b="1"/>
              <a:t>*.html:</a:t>
            </a:r>
            <a:r>
              <a:rPr lang="zh-CN" altLang="en-US" sz="1400"/>
              <a:t> 包含每个页面对应的 .wxss 信息，可读性较好；</a:t>
            </a:r>
          </a:p>
          <a:p>
            <a:r>
              <a:rPr lang="zh-CN" altLang="en-US" sz="1400" b="1"/>
              <a:t>资源文件: </a:t>
            </a:r>
            <a:r>
              <a:rPr lang="zh-CN" altLang="en-US" sz="1400"/>
              <a:t>各类图片、音频等资源文件；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615805" y="172720"/>
            <a:ext cx="2324100" cy="1063625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小程序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041015" y="296545"/>
            <a:ext cx="466852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导入小程序开发者工具</a:t>
            </a:r>
          </a:p>
          <a:p>
            <a:endParaRPr lang="en-US" altLang="zh-CN"/>
          </a:p>
          <a:p>
            <a:r>
              <a:rPr lang="zh-CN" altLang="en-US" sz="1400"/>
              <a:t>解包：https://github.com/xuedingmiaojun/wxappUnpacker</a:t>
            </a:r>
          </a:p>
          <a:p>
            <a:r>
              <a:rPr lang="zh-CN" altLang="en-US" sz="1400"/>
              <a:t>使用测试账号</a:t>
            </a:r>
          </a:p>
          <a:p>
            <a:r>
              <a:rPr lang="zh-CN" altLang="en-US" sz="1400"/>
              <a:t>配置不校验域名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20" y="2078355"/>
            <a:ext cx="4486910" cy="4074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15" y="1041400"/>
            <a:ext cx="2653665" cy="50438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615805" y="172720"/>
            <a:ext cx="2324100" cy="1063625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小程序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849495" y="479425"/>
            <a:ext cx="4674235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  <a:p>
            <a:r>
              <a:rPr lang="en-US" altLang="zh-CN"/>
              <a:t>4. </a:t>
            </a:r>
            <a:r>
              <a:rPr lang="zh-CN" altLang="en-US"/>
              <a:t>定位代码</a:t>
            </a:r>
          </a:p>
          <a:p>
            <a:endParaRPr lang="zh-CN" altLang="en-US" sz="1400"/>
          </a:p>
          <a:p>
            <a:r>
              <a:rPr lang="en-US" altLang="zh-CN" sz="1400"/>
              <a:t>1.</a:t>
            </a:r>
            <a:r>
              <a:rPr lang="zh-CN" altLang="en-US" sz="1400"/>
              <a:t>直接使用</a:t>
            </a:r>
            <a:r>
              <a:rPr lang="en-US" altLang="zh-CN" sz="1400"/>
              <a:t>IDE</a:t>
            </a:r>
            <a:r>
              <a:rPr lang="zh-CN" altLang="en-US" sz="1400"/>
              <a:t>的搜索来搜索签名校验的字段，定位到相关代码部分</a:t>
            </a:r>
          </a:p>
          <a:p>
            <a:r>
              <a:rPr lang="en-US" altLang="zh-CN" sz="1400"/>
              <a:t>2.</a:t>
            </a:r>
            <a:r>
              <a:rPr lang="zh-CN" altLang="en-US" sz="1400"/>
              <a:t>增加几个</a:t>
            </a:r>
            <a:r>
              <a:rPr lang="en-US" altLang="zh-CN" sz="1400"/>
              <a:t>log</a:t>
            </a:r>
            <a:r>
              <a:rPr lang="zh-CN" altLang="en-US" sz="1400"/>
              <a:t>来验证定位的是否正确</a:t>
            </a:r>
          </a:p>
          <a:p>
            <a:r>
              <a:rPr lang="en-US" altLang="zh-CN" sz="1400"/>
              <a:t>3.</a:t>
            </a:r>
            <a:r>
              <a:rPr lang="zh-CN" altLang="en-US" sz="1400"/>
              <a:t>保存，触发项目自动编译运行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90" y="479425"/>
            <a:ext cx="3098800" cy="2705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" y="3184525"/>
            <a:ext cx="5410200" cy="3276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615805" y="172720"/>
            <a:ext cx="2324100" cy="1063625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小程序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748270" y="1698625"/>
            <a:ext cx="467423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  <a:p>
            <a:r>
              <a:rPr lang="en-US" altLang="zh-CN"/>
              <a:t>5.</a:t>
            </a:r>
            <a:r>
              <a:rPr lang="zh-CN" altLang="en-US"/>
              <a:t>编码</a:t>
            </a:r>
          </a:p>
          <a:p>
            <a:r>
              <a:rPr lang="en-US" altLang="zh-CN" sz="1400"/>
              <a:t>1.</a:t>
            </a:r>
            <a:r>
              <a:rPr lang="zh-CN" altLang="en-US" sz="1400"/>
              <a:t>定位到生成</a:t>
            </a:r>
            <a:r>
              <a:rPr lang="en-US" altLang="zh-CN" sz="1400"/>
              <a:t>sig</a:t>
            </a:r>
            <a:r>
              <a:rPr lang="zh-CN" altLang="en-US" sz="1400"/>
              <a:t>的函数</a:t>
            </a:r>
          </a:p>
          <a:p>
            <a:r>
              <a:rPr lang="en-US" altLang="zh-CN" sz="1400"/>
              <a:t>2.</a:t>
            </a:r>
            <a:r>
              <a:rPr lang="zh-CN" altLang="en-US" sz="1400"/>
              <a:t>使用</a:t>
            </a:r>
            <a:r>
              <a:rPr lang="en-US" altLang="zh-CN" sz="1400"/>
              <a:t>nodejs</a:t>
            </a:r>
            <a:r>
              <a:rPr lang="zh-CN" altLang="en-US" sz="1400"/>
              <a:t>搭建</a:t>
            </a:r>
            <a:r>
              <a:rPr lang="en-US" altLang="zh-CN" sz="1400"/>
              <a:t>server</a:t>
            </a:r>
            <a:r>
              <a:rPr lang="zh-CN" altLang="en-US" sz="1400"/>
              <a:t>，生成</a:t>
            </a:r>
            <a:r>
              <a:rPr lang="en-US" altLang="zh-CN" sz="1400"/>
              <a:t>sig</a:t>
            </a:r>
            <a:r>
              <a:rPr lang="zh-CN" altLang="en-US"/>
              <a:t>，，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8655"/>
            <a:ext cx="7498715" cy="39839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8811649" y="5211026"/>
            <a:ext cx="361089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一步一步，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方正综艺简体" panose="02010601030101010101" pitchFamily="65" charset="-122"/>
              </a:rPr>
              <a:t>迎接更多挑战，主动承担更多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方正综艺简体" panose="02010601030101010101" pitchFamily="65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615805" y="172720"/>
            <a:ext cx="2324100" cy="1063625"/>
            <a:chOff x="2991" y="4511"/>
            <a:chExt cx="6120" cy="2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" y="4511"/>
              <a:ext cx="6120" cy="2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745" y="5203"/>
              <a:ext cx="4612" cy="14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3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儷黑 Pro" panose="020B0500000000000000" charset="-120"/>
                  <a:ea typeface="儷黑 Pro" panose="020B0500000000000000" charset="-120"/>
                  <a:cs typeface="儷黑 Pro" panose="020B0500000000000000" charset="-120"/>
                </a:rPr>
                <a:t>小程序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819900" y="1687830"/>
            <a:ext cx="4674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代码地址：</a:t>
            </a:r>
          </a:p>
          <a:p>
            <a:r>
              <a:rPr lang="en-US" altLang="zh-CN"/>
              <a:t>http://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95" y="172720"/>
            <a:ext cx="6517005" cy="63887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1103</Words>
  <Application>Microsoft Macintosh PowerPoint</Application>
  <PresentationFormat>宽屏</PresentationFormat>
  <Paragraphs>181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等线 Light</vt:lpstr>
      <vt:lpstr>儷黑 Pro</vt:lpstr>
      <vt:lpstr>Microsoft YaHei</vt:lpstr>
      <vt:lpstr>Apple Symbols</vt:lpstr>
      <vt:lpstr>Arial</vt:lpstr>
      <vt:lpstr>Office 主题​​</vt:lpstr>
      <vt:lpstr>「观火」安全技术沙龙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「观火」安全技术沙龙</dc:title>
  <dc:creator>Microsoft Office User</dc:creator>
  <cp:lastModifiedBy>Microsoft Office User</cp:lastModifiedBy>
  <cp:revision>7</cp:revision>
  <dcterms:created xsi:type="dcterms:W3CDTF">2021-05-20T19:12:44Z</dcterms:created>
  <dcterms:modified xsi:type="dcterms:W3CDTF">2021-05-24T07:18:06Z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2052-3.3.1.5149</vt:lpwstr>
  </property>
</Properties>
</file>