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8.xml" ContentType="application/vnd.openxmlformats-officedocument.presentationml.tags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7" r:id="rId2"/>
  </p:sldMasterIdLst>
  <p:notesMasterIdLst>
    <p:notesMasterId r:id="rId32"/>
  </p:notesMasterIdLst>
  <p:sldIdLst>
    <p:sldId id="257" r:id="rId3"/>
    <p:sldId id="307" r:id="rId4"/>
    <p:sldId id="327" r:id="rId5"/>
    <p:sldId id="316" r:id="rId6"/>
    <p:sldId id="328" r:id="rId7"/>
    <p:sldId id="310" r:id="rId8"/>
    <p:sldId id="325" r:id="rId9"/>
    <p:sldId id="324" r:id="rId10"/>
    <p:sldId id="326" r:id="rId11"/>
    <p:sldId id="350" r:id="rId12"/>
    <p:sldId id="323" r:id="rId13"/>
    <p:sldId id="321" r:id="rId14"/>
    <p:sldId id="331" r:id="rId15"/>
    <p:sldId id="329" r:id="rId16"/>
    <p:sldId id="351" r:id="rId17"/>
    <p:sldId id="352" r:id="rId18"/>
    <p:sldId id="317" r:id="rId19"/>
    <p:sldId id="319" r:id="rId20"/>
    <p:sldId id="353" r:id="rId21"/>
    <p:sldId id="354" r:id="rId22"/>
    <p:sldId id="320" r:id="rId23"/>
    <p:sldId id="330" r:id="rId24"/>
    <p:sldId id="332" r:id="rId25"/>
    <p:sldId id="337" r:id="rId26"/>
    <p:sldId id="333" r:id="rId27"/>
    <p:sldId id="334" r:id="rId28"/>
    <p:sldId id="335" r:id="rId29"/>
    <p:sldId id="336" r:id="rId30"/>
    <p:sldId id="260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9"/>
    <p:restoredTop sz="96405"/>
  </p:normalViewPr>
  <p:slideViewPr>
    <p:cSldViewPr snapToGrid="0" snapToObjects="1">
      <p:cViewPr varScale="1">
        <p:scale>
          <a:sx n="128" d="100"/>
          <a:sy n="128" d="100"/>
        </p:scale>
        <p:origin x="16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66368-13D9-2C4E-8FDB-DCC26D43BE37}" type="datetimeFigureOut">
              <a:rPr kumimoji="1" lang="zh-CN" altLang="en-US" smtClean="0"/>
              <a:t>2021/5/24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9FD48-15C4-F349-8CF5-0CFBC2DC7B8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>
              <a:effectLst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>
              <a:effectLst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>
              <a:effectLst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>
              <a:effectLst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>
              <a:effectLst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>
              <a:effectLst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69882" y="23088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spc="6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69925" y="3565525"/>
            <a:ext cx="10852150" cy="801370"/>
          </a:xfrm>
        </p:spPr>
        <p:txBody>
          <a:bodyPr lIns="101600" tIns="38100" rIns="76200" bIns="3810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2021/5/24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DA060-6B6F-C741-8325-4CCFF03F8E50}" type="datetimeFigureOut">
              <a:rPr kumimoji="1" lang="zh-CN" altLang="en-US" smtClean="0"/>
              <a:t>2021/5/24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80C03-57F3-894C-A6FB-A55F7D9A51D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DA060-6B6F-C741-8325-4CCFF03F8E50}" type="datetimeFigureOut">
              <a:rPr kumimoji="1" lang="zh-CN" altLang="en-US" smtClean="0"/>
              <a:t>2021/5/24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80C03-57F3-894C-A6FB-A55F7D9A51D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DA060-6B6F-C741-8325-4CCFF03F8E50}" type="datetimeFigureOut">
              <a:rPr kumimoji="1" lang="zh-CN" altLang="en-US" smtClean="0"/>
              <a:t>2021/5/24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80C03-57F3-894C-A6FB-A55F7D9A51D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DA060-6B6F-C741-8325-4CCFF03F8E50}" type="datetimeFigureOut">
              <a:rPr kumimoji="1" lang="zh-CN" altLang="en-US" smtClean="0"/>
              <a:t>2021/5/24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80C03-57F3-894C-A6FB-A55F7D9A51D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DA060-6B6F-C741-8325-4CCFF03F8E50}" type="datetimeFigureOut">
              <a:rPr kumimoji="1" lang="zh-CN" altLang="en-US" smtClean="0"/>
              <a:t>2021/5/24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80C03-57F3-894C-A6FB-A55F7D9A51D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DA060-6B6F-C741-8325-4CCFF03F8E50}" type="datetimeFigureOut">
              <a:rPr kumimoji="1" lang="zh-CN" altLang="en-US" smtClean="0"/>
              <a:t>2021/5/24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80C03-57F3-894C-A6FB-A55F7D9A51D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DA060-6B6F-C741-8325-4CCFF03F8E50}" type="datetimeFigureOut">
              <a:rPr kumimoji="1" lang="zh-CN" altLang="en-US" smtClean="0"/>
              <a:t>2021/5/24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80C03-57F3-894C-A6FB-A55F7D9A51D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DA060-6B6F-C741-8325-4CCFF03F8E50}" type="datetimeFigureOut">
              <a:rPr kumimoji="1" lang="zh-CN" altLang="en-US" smtClean="0"/>
              <a:t>2021/5/24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80C03-57F3-894C-A6FB-A55F7D9A51D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DA060-6B6F-C741-8325-4CCFF03F8E50}" type="datetimeFigureOut">
              <a:rPr kumimoji="1" lang="zh-CN" altLang="en-US" smtClean="0"/>
              <a:t>2021/5/24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80C03-57F3-894C-A6FB-A55F7D9A51D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DA060-6B6F-C741-8325-4CCFF03F8E50}" type="datetimeFigureOut">
              <a:rPr kumimoji="1" lang="zh-CN" altLang="en-US" smtClean="0"/>
              <a:t>2021/5/24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80C03-57F3-894C-A6FB-A55F7D9A51D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581225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defTabSz="914400">
              <a:defRPr b="1"/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"/>
          </p:nvPr>
        </p:nvSpPr>
        <p:spPr>
          <a:xfrm>
            <a:off x="669925" y="1709420"/>
            <a:ext cx="10852150" cy="454787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>
                <a:sym typeface="+mn-ea"/>
              </a:rPr>
              <a:t>单击此处编辑母版文本样式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单击此处编辑母版文本样式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单击此处编辑母版文本样式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单击此处编辑母版文本样式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2021/5/24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4F22A19C-7454-6748-8DB5-DE4F4751A7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0"/>
            <a:ext cx="12188825" cy="6858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标题与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40105" y="727710"/>
            <a:ext cx="4535170" cy="1115060"/>
          </a:xfrm>
        </p:spPr>
        <p:txBody>
          <a:bodyPr anchor="ctr" anchorCtr="0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5802630" y="727710"/>
            <a:ext cx="5507990" cy="5403215"/>
          </a:xfrm>
        </p:spPr>
        <p:txBody>
          <a:bodyPr/>
          <a:lstStyle>
            <a:lvl1pPr>
              <a:defRPr/>
            </a:lvl1pPr>
            <a:lvl2pPr marL="457200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</a:t>
            </a:r>
            <a:r>
              <a:rPr lang="zh-CN" altLang="en-US" dirty="0">
                <a:sym typeface="+mn-ea"/>
              </a:rPr>
              <a:t>母版文本样式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2"/>
          </p:nvPr>
        </p:nvSpPr>
        <p:spPr>
          <a:xfrm>
            <a:off x="840105" y="2239645"/>
            <a:ext cx="4535805" cy="3891915"/>
          </a:xfrm>
        </p:spPr>
        <p:txBody>
          <a:bodyPr/>
          <a:lstStyle>
            <a:lvl1pPr marL="342900" indent="-342900">
              <a:defRPr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>
                <a:sym typeface="+mn-ea"/>
              </a:rPr>
              <a:t>单击此处编辑母版文本样式</a:t>
            </a:r>
            <a:endParaRPr lang="zh-CN" altLang="en-US"/>
          </a:p>
          <a:p>
            <a:pPr lvl="0"/>
            <a:r>
              <a:rPr lang="zh-CN" altLang="en-US" dirty="0">
                <a:sym typeface="+mn-ea"/>
              </a:rPr>
              <a:t>单击此处编辑母版文本样式</a:t>
            </a:r>
            <a:endParaRPr lang="zh-CN" altLang="en-US"/>
          </a:p>
          <a:p>
            <a:pPr lvl="0"/>
            <a:r>
              <a:rPr lang="zh-CN" altLang="en-US" dirty="0">
                <a:sym typeface="+mn-ea"/>
              </a:rPr>
              <a:t>单击此处编辑母版文本样式</a:t>
            </a:r>
          </a:p>
          <a:p>
            <a:pPr lvl="0"/>
            <a:r>
              <a:rPr lang="zh-CN" altLang="en-US" dirty="0">
                <a:sym typeface="+mn-ea"/>
              </a:rPr>
              <a:t>单击此处编辑母版文本样式</a:t>
            </a:r>
          </a:p>
          <a:p>
            <a:pPr lvl="0"/>
            <a:r>
              <a:rPr lang="zh-CN" altLang="en-US" dirty="0">
                <a:sym typeface="+mn-ea"/>
              </a:rPr>
              <a:t>单击此处编辑母版文本样式</a:t>
            </a:r>
            <a:endParaRPr lang="zh-CN" altLang="en-US"/>
          </a:p>
          <a:p>
            <a:pPr lvl="0"/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2021/5/24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注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669925" y="5605145"/>
            <a:ext cx="10852150" cy="558165"/>
          </a:xfrm>
        </p:spPr>
        <p:txBody>
          <a:bodyPr/>
          <a:lstStyle>
            <a:lvl1pPr>
              <a:defRPr/>
            </a:lvl1pPr>
          </a:lstStyle>
          <a:p>
            <a:r>
              <a:rPr>
                <a:sym typeface="+mn-ea"/>
              </a:rPr>
              <a:t>单击此处编辑母版标题样式</a:t>
            </a:r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>
          <a:xfrm>
            <a:off x="669925" y="641350"/>
            <a:ext cx="10852150" cy="4556125"/>
          </a:xfrm>
        </p:spPr>
        <p:txBody>
          <a:bodyPr vert="horz" lIns="101600" tIns="0" rIns="82550" bIns="0" rtlCol="0">
            <a:noAutofit/>
          </a:bodyPr>
          <a:lstStyle>
            <a:lvl1pPr defTabSz="914400">
              <a:def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defRPr>
            </a:lvl1pPr>
            <a:lvl2pPr marL="457200" lvl="1" indent="0" defTabSz="914400">
              <a:buNone/>
              <a:tabLst>
                <a:tab pos="1609725" algn="l"/>
              </a:tabLst>
              <a:def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defRPr>
            </a:lvl2pPr>
            <a:lvl3pPr lvl="2" defTabSz="914400">
              <a:def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defRPr>
            </a:lvl3pPr>
            <a:lvl4pPr lvl="3" defTabSz="914400">
              <a:def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defRPr>
            </a:lvl4pPr>
            <a:lvl5pPr lvl="4" defTabSz="914400">
              <a:def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2021/5/24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单张大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0" y="0"/>
            <a:ext cx="12196445" cy="6868160"/>
          </a:xfrm>
        </p:spPr>
        <p:txBody>
          <a:bodyPr vert="horz" lIns="101600" tIns="0" rIns="82550" bIns="0" rtlCol="0">
            <a:noAutofit/>
          </a:bodyPr>
          <a:lstStyle>
            <a:lvl1pPr defTabSz="914400">
              <a:def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defRPr>
            </a:lvl1pPr>
            <a:lvl2pPr marL="457200" lvl="1" indent="0" defTabSz="914400">
              <a:buNone/>
              <a:tabLst>
                <a:tab pos="1609725" algn="l"/>
              </a:tabLst>
              <a:def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defRPr>
            </a:lvl2pPr>
            <a:lvl3pPr lvl="2" defTabSz="914400">
              <a:def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defRPr>
            </a:lvl3pPr>
            <a:lvl4pPr lvl="3" defTabSz="914400">
              <a:def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defRPr>
            </a:lvl4pPr>
            <a:lvl5pPr lvl="4" defTabSz="914400">
              <a:def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2021/5/24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联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内容占位符 1"/>
          <p:cNvSpPr>
            <a:spLocks noGrp="1"/>
          </p:cNvSpPr>
          <p:nvPr>
            <p:ph sz="half" idx="2"/>
          </p:nvPr>
        </p:nvSpPr>
        <p:spPr>
          <a:xfrm>
            <a:off x="467995" y="565150"/>
            <a:ext cx="5400040" cy="5727700"/>
          </a:xfrm>
        </p:spPr>
        <p:txBody>
          <a:bodyPr vert="horz" lIns="101600" tIns="0" rIns="82550" bIns="0" rtlCol="0">
            <a:noAutofit/>
          </a:bodyPr>
          <a:lstStyle>
            <a:lvl1pPr defTabSz="914400">
              <a:def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defRPr>
            </a:lvl1pPr>
            <a:lvl2pPr lvl="1" defTabSz="914400">
              <a:tabLst>
                <a:tab pos="1609725" algn="l"/>
              </a:tabLst>
              <a:def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defRPr>
            </a:lvl2pPr>
            <a:lvl3pPr lvl="2" defTabSz="914400">
              <a:def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defRPr>
            </a:lvl3pPr>
            <a:lvl4pPr lvl="3" defTabSz="914400">
              <a:def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defRPr>
            </a:lvl4pPr>
            <a:lvl5pPr lvl="4" defTabSz="914400">
              <a:def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half" idx="13"/>
          </p:nvPr>
        </p:nvSpPr>
        <p:spPr>
          <a:xfrm>
            <a:off x="6287770" y="565150"/>
            <a:ext cx="5400040" cy="5727700"/>
          </a:xfrm>
        </p:spPr>
        <p:txBody>
          <a:bodyPr vert="horz" lIns="101600" tIns="0" rIns="82550" bIns="0" rtlCol="0">
            <a:noAutofit/>
          </a:bodyPr>
          <a:lstStyle>
            <a:lvl1pPr defTabSz="914400">
              <a:def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defRPr>
            </a:lvl1pPr>
            <a:lvl2pPr lvl="1" defTabSz="914400">
              <a:tabLst>
                <a:tab pos="1609725" algn="l"/>
              </a:tabLst>
              <a:def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defRPr>
            </a:lvl2pPr>
            <a:lvl3pPr lvl="2" defTabSz="914400">
              <a:def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defRPr>
            </a:lvl3pPr>
            <a:lvl4pPr lvl="3" defTabSz="914400">
              <a:def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defRPr>
            </a:lvl4pPr>
            <a:lvl5pPr lvl="4" defTabSz="914400">
              <a:def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2021/5/24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623591"/>
            <a:ext cx="10852237" cy="899167"/>
          </a:xfrm>
        </p:spPr>
        <p:txBody>
          <a:bodyPr vert="horz" lIns="101600" tIns="38100" rIns="25400" bIns="38100" rtlCol="0" anchor="ctr" anchorCtr="0">
            <a:noAutofit/>
          </a:bodyPr>
          <a:lstStyle>
            <a:lvl1pPr algn="ctr" defTabSz="914400">
              <a:defRPr spc="600">
                <a:effectLst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2021/5/24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2021/5/24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DA060-6B6F-C741-8325-4CCFF03F8E50}" type="datetimeFigureOut">
              <a:rPr kumimoji="1" lang="zh-CN" altLang="en-US" smtClean="0"/>
              <a:t>2021/5/24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80C03-57F3-894C-A6FB-A55F7D9A51D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fld id="{760FBDFE-C587-4B4C-A407-44438C67B59E}" type="datetimeFigureOut">
              <a:rPr lang="zh-CN" altLang="en-US" smtClean="0"/>
              <a:t>2021/5/24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/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 hasCustomPrompt="1"/>
          </p:nvPr>
        </p:nvSpPr>
        <p:spPr>
          <a:xfrm>
            <a:off x="669882" y="581225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defTabSz="914400">
              <a:defRPr lang="zh-CN" altLang="en-US" sz="3200" dirty="0"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" hasCustomPrompt="1"/>
          </p:nvPr>
        </p:nvSpPr>
        <p:spPr>
          <a:xfrm>
            <a:off x="669925" y="1508125"/>
            <a:ext cx="10852150" cy="4749165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0"/>
            <a:r>
              <a:rPr lang="zh-CN" altLang="en-US" dirty="0">
                <a:sym typeface="+mn-ea"/>
              </a:rPr>
              <a:t>单击此处编辑母版文本样式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单击此处编辑母版文本样式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单击此处编辑母版文本样式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单击此处编辑母版文本样式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u="none" strike="noStrike" kern="1200" cap="none" spc="200" normalizeH="0">
          <a:solidFill>
            <a:schemeClr val="tx1"/>
          </a:solidFill>
          <a:uFillTx/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b="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DA060-6B6F-C741-8325-4CCFF03F8E50}" type="datetimeFigureOut">
              <a:rPr kumimoji="1" lang="zh-CN" altLang="en-US" smtClean="0"/>
              <a:t>2021/5/24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80C03-57F3-894C-A6FB-A55F7D9A51D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https://secdocslog.corp.kuaishou.com/w.png?v=a3NEb2NJZCUzRDhhODc2NjkxLWQ1YTktNGM0MS1hNmZjLTJjMDM3MzUwYWE1NSUyNmZpbGVOYW1lJTNEJUU3JUEzJTgxJUU1JThBJTlCJUU1JUJDJTk1JUU2JTkzJThFUFBUKzIlMkZQUFQlRTclQTMlODElRTUlOEElOUIlRTUlQkMlOTUlRTYlOTMlOEUucHB0eCUyNkVYUE9SVF9USU1FJTNEMTU3NTU0NDQ1MDA1NiUyNmRvY0V4cG9ydFJlcVJlZmVycmVyJTNEaHR0cHMlM0ElMkYlMkZ3aWtpLmNvcnAua3VhaXNob3UuY29tJTJGcGFnZXMlMkZ2aWV3cGFnZS5hY3Rpb24lM0ZwYWdlSWQlM0QyMzMwMDExMTYlMjZkb2NFeHBvcnRSZXFVcmwlM0RodHRwcyUzQSUyRiUyRndpa2kuY29ycC5rdWFpc2hvdS5jb20lMkZkb3dubG9hZCUyRmF0dGFjaG1lbnRzJTJGMjMzMDAxMTE2JTJGJTI1RTclMjVBMyUyNTgxJTI1RTUlMjU4QSUyNTlCJTI1RTUlMjVCQyUyNTk1JTI1RTYlMjU5MyUyNThFUFBUJTI1MjAlMjVFNiUyNUE4JTI1QTElMjVFNiUyNTlEJTI1QkYuemlwJTNGYXBpJTNEdjIlMjZiaXpDb2RlJTNEV0lLSSUyNmRvY1R5cGUlM0RQUFRYJTI2dXNlck5hbWUlM0Rkb25nc2hpanVuJTI2c3lzRG9jSWQlM0RudWxs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8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8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47.png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4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5.jpe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0.xml"/><Relationship Id="rId4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13" Type="http://schemas.openxmlformats.org/officeDocument/2006/relationships/image" Target="../media/image18.tiff"/><Relationship Id="rId18" Type="http://schemas.openxmlformats.org/officeDocument/2006/relationships/image" Target="../media/image23.png"/><Relationship Id="rId26" Type="http://schemas.openxmlformats.org/officeDocument/2006/relationships/image" Target="../media/image31.jpeg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tiff"/><Relationship Id="rId17" Type="http://schemas.openxmlformats.org/officeDocument/2006/relationships/image" Target="../media/image22.tiff"/><Relationship Id="rId25" Type="http://schemas.openxmlformats.org/officeDocument/2006/relationships/image" Target="../media/image30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11" Type="http://schemas.openxmlformats.org/officeDocument/2006/relationships/image" Target="../media/image16.tiff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tiff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10" Type="http://schemas.openxmlformats.org/officeDocument/2006/relationships/image" Target="../media/image15.tiff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image" Target="../media/image4.png"/><Relationship Id="rId9" Type="http://schemas.openxmlformats.org/officeDocument/2006/relationships/image" Target="../media/image14.tiff"/><Relationship Id="rId14" Type="http://schemas.openxmlformats.org/officeDocument/2006/relationships/image" Target="../media/image19.tiff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" y="0"/>
            <a:ext cx="12188825" cy="6858000"/>
          </a:xfrm>
          <a:prstGeom prst="rect">
            <a:avLst/>
          </a:prstGeom>
        </p:spPr>
      </p:pic>
      <p:sp>
        <p:nvSpPr>
          <p:cNvPr id="4001" name="textBox 3"/>
          <p:cNvSpPr txBox="1"/>
          <p:nvPr/>
        </p:nvSpPr>
        <p:spPr>
          <a:xfrm>
            <a:off x="0" y="0"/>
            <a:ext cx="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" dirty="0">
                <a:solidFill>
                  <a:schemeClr val="tx1">
                    <a:alpha val="0"/>
                  </a:schemeClr>
                </a:solidFill>
              </a:rPr>
              <a:t>"快手内部文档请勿外传"</a:t>
            </a:r>
          </a:p>
        </p:txBody>
      </p:sp>
      <p:pic>
        <p:nvPicPr>
          <p:cNvPr id="4000" name="Picture 1" descr="a.png"/>
          <p:cNvPicPr>
            <a:picLocks noChangeAspect="1"/>
          </p:cNvPicPr>
          <p:nvPr/>
        </p:nvPicPr>
        <p:blipFill>
          <a:blip r:link="rId5" cstate="print"/>
          <a:stretch>
            <a:fillRect/>
          </a:stretch>
        </p:blipFill>
        <p:spPr>
          <a:xfrm>
            <a:off x="0" y="0"/>
            <a:ext cx="1" cy="1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-1391323" y="1941830"/>
            <a:ext cx="10414000" cy="882650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「观火」安全技术沙龙</a:t>
            </a:r>
          </a:p>
        </p:txBody>
      </p:sp>
      <p:sp>
        <p:nvSpPr>
          <p:cNvPr id="6" name="副标题 5"/>
          <p:cNvSpPr>
            <a:spLocks noGrp="1"/>
          </p:cNvSpPr>
          <p:nvPr>
            <p:ph type="subTitle" sz="quarter" idx="1"/>
          </p:nvPr>
        </p:nvSpPr>
        <p:spPr>
          <a:xfrm>
            <a:off x="10297795" y="341522"/>
            <a:ext cx="423228" cy="433705"/>
          </a:xfrm>
        </p:spPr>
        <p:txBody>
          <a:bodyPr>
            <a:norm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</a:rPr>
              <a:t>X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0063" y="245946"/>
            <a:ext cx="1204595" cy="470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155" y="262239"/>
            <a:ext cx="2681045" cy="470970"/>
          </a:xfrm>
          <a:prstGeom prst="rect">
            <a:avLst/>
          </a:prstGeom>
        </p:spPr>
      </p:pic>
      <p:sp>
        <p:nvSpPr>
          <p:cNvPr id="11" name="标题 4"/>
          <p:cNvSpPr txBox="1"/>
          <p:nvPr/>
        </p:nvSpPr>
        <p:spPr>
          <a:xfrm>
            <a:off x="2701446" y="3429000"/>
            <a:ext cx="10414000" cy="64960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b">
            <a:normAutofit fontScale="975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 panose="02000503000000020004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 panose="02000503000000020004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 panose="02000503000000020004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 panose="02000503000000020004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 panose="02000503000000020004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 panose="02000503000000020004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 panose="02000503000000020004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 panose="02000503000000020004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 panose="02000503000000020004"/>
              </a:defRPr>
            </a:lvl9pPr>
          </a:lstStyle>
          <a:p>
            <a:pPr hangingPunct="1"/>
            <a:r>
              <a:rPr lang="zh-CN" altLang="en-US" sz="4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火器工程师的自我修养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650007" y="4278319"/>
            <a:ext cx="1718805" cy="28212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zh-CN" altLang="en-US" sz="15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Helvetica Neue" panose="02000503000000020004"/>
              </a:rPr>
              <a:t>分享者：火器</a:t>
            </a:r>
            <a:r>
              <a:rPr lang="en-US" altLang="zh-CN" sz="15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Helvetica Neue" panose="02000503000000020004"/>
              </a:rPr>
              <a:t>Team</a:t>
            </a:r>
            <a:endParaRPr lang="zh-CN" altLang="en-US" sz="15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Helvetica Neue" panose="02000503000000020004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435826" y="3623255"/>
            <a:ext cx="2135200" cy="28212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altLang="zh-CN" sz="15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Helvetica Neue" panose="02000503000000020004"/>
              </a:rPr>
              <a:t>——————————</a:t>
            </a:r>
            <a:endParaRPr lang="zh-CN" altLang="en-US" sz="15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Helvetica Neue" panose="02000503000000020004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A2A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900"/>
          </a:p>
        </p:txBody>
      </p:sp>
      <p:grpSp>
        <p:nvGrpSpPr>
          <p:cNvPr id="12" name="组合 11"/>
          <p:cNvGrpSpPr/>
          <p:nvPr/>
        </p:nvGrpSpPr>
        <p:grpSpPr>
          <a:xfrm>
            <a:off x="60325" y="107236"/>
            <a:ext cx="2485652" cy="793751"/>
            <a:chOff x="120649" y="197327"/>
            <a:chExt cx="4971304" cy="1587501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649" y="197327"/>
              <a:ext cx="1587501" cy="1587501"/>
            </a:xfrm>
            <a:prstGeom prst="rect">
              <a:avLst/>
            </a:prstGeom>
          </p:spPr>
        </p:pic>
        <p:sp>
          <p:nvSpPr>
            <p:cNvPr id="14" name="标题内容区域"/>
            <p:cNvSpPr txBox="1"/>
            <p:nvPr/>
          </p:nvSpPr>
          <p:spPr>
            <a:xfrm>
              <a:off x="1652417" y="647615"/>
              <a:ext cx="3439536" cy="984746"/>
            </a:xfrm>
            <a:prstGeom prst="rect">
              <a:avLst/>
            </a:prstGeom>
            <a:ln w="12700">
              <a:miter lim="400000"/>
            </a:ln>
          </p:spPr>
          <p:txBody>
            <a:bodyPr lIns="25400" tIns="25400" rIns="25400" bIns="25400">
              <a:normAutofit/>
            </a:bodyPr>
            <a:lstStyle>
              <a:lvl1pPr>
                <a:defRPr sz="4500" b="0">
                  <a:latin typeface="HYQiHei-65S Medium"/>
                  <a:ea typeface="HYQiHei-65S Medium"/>
                  <a:cs typeface="HYQiHei-65S Medium"/>
                  <a:sym typeface="HYQiHei-65S Medium"/>
                </a:defRPr>
              </a:lvl1pPr>
            </a:lstStyle>
            <a:p>
              <a:pPr algn="just" defTabSz="228600">
                <a:lnSpc>
                  <a:spcPct val="118000"/>
                </a:lnSpc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信息收集</a:t>
              </a:r>
            </a:p>
          </p:txBody>
        </p:sp>
      </p:grpSp>
      <p:pic>
        <p:nvPicPr>
          <p:cNvPr id="2" name="Picture 1" descr="upload_3697864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41" y="822709"/>
            <a:ext cx="11333731" cy="4966949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632380" y="5844914"/>
            <a:ext cx="2032213" cy="423633"/>
          </a:xfrm>
          <a:prstGeom prst="rect">
            <a:avLst/>
          </a:prstGeom>
          <a:solidFill>
            <a:srgbClr val="FE8204">
              <a:alpha val="100000"/>
            </a:srgbClr>
          </a:solidFill>
          <a:ln w="12700" cap="flat" cmpd="sng" algn="ctr">
            <a:solidFill>
              <a:srgbClr val="AEB5C0">
                <a:alpha val="10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>
                <a:solidFill>
                  <a:srgbClr val="000000"/>
                </a:solidFill>
              </a:rPr>
              <a:t>2.3</a:t>
            </a:r>
            <a:r>
              <a:rPr lang="zh-CN" altLang="en-US">
                <a:solidFill>
                  <a:srgbClr val="000000"/>
                </a:solidFill>
              </a:rPr>
              <a:t>亿工商数据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2799665" y="5857194"/>
            <a:ext cx="2234820" cy="423633"/>
          </a:xfrm>
          <a:prstGeom prst="rect">
            <a:avLst/>
          </a:prstGeom>
          <a:solidFill>
            <a:srgbClr val="FE8204">
              <a:alpha val="100000"/>
            </a:srgbClr>
          </a:solidFill>
          <a:ln w="12700" cap="flat" cmpd="sng" algn="ctr">
            <a:solidFill>
              <a:srgbClr val="AEB5C0">
                <a:alpha val="10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>
                <a:solidFill>
                  <a:srgbClr val="000000"/>
                </a:solidFill>
              </a:rPr>
              <a:t>8000</a:t>
            </a:r>
            <a:r>
              <a:rPr lang="zh-CN" altLang="en-US">
                <a:solidFill>
                  <a:srgbClr val="000000"/>
                </a:solidFill>
              </a:rPr>
              <a:t>万</a:t>
            </a:r>
            <a:r>
              <a:rPr lang="en-US" altLang="zh-CN">
                <a:solidFill>
                  <a:srgbClr val="000000"/>
                </a:solidFill>
              </a:rPr>
              <a:t>Whois</a:t>
            </a:r>
            <a:r>
              <a:rPr lang="zh-CN" altLang="en-US">
                <a:solidFill>
                  <a:srgbClr val="000000"/>
                </a:solidFill>
              </a:rPr>
              <a:t>数据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5177972" y="5860380"/>
            <a:ext cx="2234820" cy="423633"/>
          </a:xfrm>
          <a:prstGeom prst="rect">
            <a:avLst/>
          </a:prstGeom>
          <a:solidFill>
            <a:srgbClr val="FE8204">
              <a:alpha val="100000"/>
            </a:srgbClr>
          </a:solidFill>
          <a:ln w="12700" cap="flat" cmpd="sng" algn="ctr">
            <a:solidFill>
              <a:srgbClr val="AEB5C0">
                <a:alpha val="10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>
                <a:solidFill>
                  <a:srgbClr val="000000"/>
                </a:solidFill>
              </a:rPr>
              <a:t>500</a:t>
            </a:r>
            <a:r>
              <a:rPr lang="zh-CN" altLang="en-US">
                <a:solidFill>
                  <a:srgbClr val="000000"/>
                </a:solidFill>
              </a:rPr>
              <a:t>万</a:t>
            </a:r>
            <a:r>
              <a:rPr lang="en-US" altLang="zh-CN">
                <a:solidFill>
                  <a:srgbClr val="000000"/>
                </a:solidFill>
              </a:rPr>
              <a:t>ICP</a:t>
            </a:r>
            <a:r>
              <a:rPr lang="zh-CN" altLang="en-US">
                <a:solidFill>
                  <a:srgbClr val="000000"/>
                </a:solidFill>
              </a:rPr>
              <a:t>数据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570146" y="5857194"/>
            <a:ext cx="2308496" cy="423633"/>
          </a:xfrm>
          <a:prstGeom prst="rect">
            <a:avLst/>
          </a:prstGeom>
          <a:solidFill>
            <a:srgbClr val="FE8204">
              <a:alpha val="100000"/>
            </a:srgbClr>
          </a:solidFill>
          <a:ln w="12700" cap="flat" cmpd="sng" algn="ctr">
            <a:solidFill>
              <a:srgbClr val="AEB5C0">
                <a:alpha val="10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>
                <a:solidFill>
                  <a:srgbClr val="000000"/>
                </a:solidFill>
              </a:rPr>
              <a:t>1800</a:t>
            </a:r>
            <a:r>
              <a:rPr lang="zh-CN" altLang="en-US">
                <a:solidFill>
                  <a:srgbClr val="000000"/>
                </a:solidFill>
              </a:rPr>
              <a:t>万域名解析数据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9973806" y="5841844"/>
            <a:ext cx="2001515" cy="423633"/>
          </a:xfrm>
          <a:prstGeom prst="rect">
            <a:avLst/>
          </a:prstGeom>
          <a:solidFill>
            <a:srgbClr val="FE8204">
              <a:alpha val="100000"/>
            </a:srgbClr>
          </a:solidFill>
          <a:ln w="12700" cap="flat" cmpd="sng" algn="ctr">
            <a:solidFill>
              <a:srgbClr val="AEB5C0">
                <a:alpha val="10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>
                <a:solidFill>
                  <a:srgbClr val="000000"/>
                </a:solidFill>
              </a:rPr>
              <a:t>43</a:t>
            </a:r>
            <a:r>
              <a:rPr lang="zh-CN" altLang="en-US">
                <a:solidFill>
                  <a:srgbClr val="000000"/>
                </a:solidFill>
              </a:rPr>
              <a:t>亿</a:t>
            </a:r>
            <a:r>
              <a:rPr lang="en-US" altLang="zh-CN">
                <a:solidFill>
                  <a:srgbClr val="000000"/>
                </a:solidFill>
              </a:rPr>
              <a:t>IP</a:t>
            </a:r>
            <a:r>
              <a:rPr lang="zh-CN" altLang="en-US">
                <a:solidFill>
                  <a:srgbClr val="000000"/>
                </a:solidFill>
              </a:rPr>
              <a:t>定位数据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632380" y="6385200"/>
            <a:ext cx="2026073" cy="423633"/>
          </a:xfrm>
          <a:prstGeom prst="rect">
            <a:avLst/>
          </a:prstGeom>
          <a:solidFill>
            <a:srgbClr val="FE8204">
              <a:alpha val="100000"/>
            </a:srgbClr>
          </a:solidFill>
          <a:ln w="12700" cap="flat" cmpd="sng" algn="ctr">
            <a:solidFill>
              <a:srgbClr val="AEB5C0">
                <a:alpha val="10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>
                <a:solidFill>
                  <a:srgbClr val="000000"/>
                </a:solidFill>
              </a:rPr>
              <a:t>19</a:t>
            </a:r>
            <a:r>
              <a:rPr lang="zh-CN" altLang="en-US">
                <a:solidFill>
                  <a:srgbClr val="000000"/>
                </a:solidFill>
              </a:rPr>
              <a:t>亿</a:t>
            </a:r>
            <a:r>
              <a:rPr lang="en-US" altLang="zh-CN">
                <a:solidFill>
                  <a:srgbClr val="000000"/>
                </a:solidFill>
              </a:rPr>
              <a:t>IP</a:t>
            </a:r>
            <a:r>
              <a:rPr lang="zh-CN" altLang="en-US">
                <a:solidFill>
                  <a:srgbClr val="000000"/>
                </a:solidFill>
              </a:rPr>
              <a:t>端口数据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5187975" y="6403619"/>
            <a:ext cx="2234820" cy="423633"/>
          </a:xfrm>
          <a:prstGeom prst="rect">
            <a:avLst/>
          </a:prstGeom>
          <a:solidFill>
            <a:srgbClr val="FE8204">
              <a:alpha val="100000"/>
            </a:srgbClr>
          </a:solidFill>
          <a:ln w="12700" cap="flat" cmpd="sng" algn="ctr">
            <a:solidFill>
              <a:srgbClr val="AEB5C0">
                <a:alpha val="10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>
                <a:solidFill>
                  <a:srgbClr val="000000"/>
                </a:solidFill>
              </a:rPr>
              <a:t>1000</a:t>
            </a:r>
            <a:r>
              <a:rPr lang="zh-CN" altLang="en-US">
                <a:solidFill>
                  <a:srgbClr val="000000"/>
                </a:solidFill>
              </a:rPr>
              <a:t>万</a:t>
            </a:r>
            <a:r>
              <a:rPr lang="en-US" altLang="zh-CN">
                <a:solidFill>
                  <a:srgbClr val="000000"/>
                </a:solidFill>
              </a:rPr>
              <a:t>URL</a:t>
            </a:r>
            <a:r>
              <a:rPr lang="zh-CN" altLang="en-US">
                <a:solidFill>
                  <a:srgbClr val="000000"/>
                </a:solidFill>
              </a:rPr>
              <a:t>数据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7570146" y="6397480"/>
            <a:ext cx="2314635" cy="423633"/>
          </a:xfrm>
          <a:prstGeom prst="rect">
            <a:avLst/>
          </a:prstGeom>
          <a:solidFill>
            <a:srgbClr val="FE8204">
              <a:alpha val="100000"/>
            </a:srgbClr>
          </a:solidFill>
          <a:ln w="12700" cap="flat" cmpd="sng" algn="ctr">
            <a:solidFill>
              <a:srgbClr val="AEB5C0">
                <a:alpha val="10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>
                <a:solidFill>
                  <a:srgbClr val="000000"/>
                </a:solidFill>
              </a:rPr>
              <a:t>170</a:t>
            </a:r>
            <a:r>
              <a:rPr lang="zh-CN" altLang="en-US">
                <a:solidFill>
                  <a:srgbClr val="000000"/>
                </a:solidFill>
              </a:rPr>
              <a:t>万</a:t>
            </a:r>
            <a:r>
              <a:rPr lang="en-US" altLang="zh-CN">
                <a:solidFill>
                  <a:srgbClr val="000000"/>
                </a:solidFill>
              </a:rPr>
              <a:t>App</a:t>
            </a:r>
            <a:r>
              <a:rPr lang="zh-CN" altLang="en-US">
                <a:solidFill>
                  <a:srgbClr val="000000"/>
                </a:solidFill>
              </a:rPr>
              <a:t>应用数据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10007574" y="6391340"/>
            <a:ext cx="1958537" cy="423633"/>
          </a:xfrm>
          <a:prstGeom prst="rect">
            <a:avLst/>
          </a:prstGeom>
          <a:solidFill>
            <a:srgbClr val="FE8204">
              <a:alpha val="100000"/>
            </a:srgbClr>
          </a:solidFill>
          <a:ln w="12700" cap="flat" cmpd="sng" algn="ctr">
            <a:solidFill>
              <a:srgbClr val="AEB5C0">
                <a:alpha val="10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>
                <a:solidFill>
                  <a:srgbClr val="000000"/>
                </a:solidFill>
              </a:rPr>
              <a:t>2800</a:t>
            </a:r>
            <a:r>
              <a:rPr lang="zh-CN" altLang="en-US">
                <a:solidFill>
                  <a:srgbClr val="000000"/>
                </a:solidFill>
              </a:rPr>
              <a:t>万邮箱数据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2793525" y="6385200"/>
            <a:ext cx="2234820" cy="423633"/>
          </a:xfrm>
          <a:prstGeom prst="rect">
            <a:avLst/>
          </a:prstGeom>
          <a:solidFill>
            <a:srgbClr val="FE8204">
              <a:alpha val="100000"/>
            </a:srgbClr>
          </a:solidFill>
          <a:ln w="12700" cap="flat" cmpd="sng" algn="ctr">
            <a:solidFill>
              <a:srgbClr val="AEB5C0">
                <a:alpha val="10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>
                <a:solidFill>
                  <a:srgbClr val="000000"/>
                </a:solidFill>
              </a:rPr>
              <a:t>50</a:t>
            </a:r>
            <a:r>
              <a:rPr lang="zh-CN" altLang="en-US">
                <a:solidFill>
                  <a:srgbClr val="000000"/>
                </a:solidFill>
              </a:rPr>
              <a:t>亿证书数据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A2A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900"/>
          </a:p>
        </p:txBody>
      </p:sp>
      <p:grpSp>
        <p:nvGrpSpPr>
          <p:cNvPr id="12" name="组合 11"/>
          <p:cNvGrpSpPr/>
          <p:nvPr/>
        </p:nvGrpSpPr>
        <p:grpSpPr>
          <a:xfrm>
            <a:off x="60325" y="107236"/>
            <a:ext cx="2485652" cy="793751"/>
            <a:chOff x="120649" y="197327"/>
            <a:chExt cx="4971304" cy="1587501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649" y="197327"/>
              <a:ext cx="1587501" cy="1587501"/>
            </a:xfrm>
            <a:prstGeom prst="rect">
              <a:avLst/>
            </a:prstGeom>
          </p:spPr>
        </p:pic>
        <p:sp>
          <p:nvSpPr>
            <p:cNvPr id="14" name="标题内容区域"/>
            <p:cNvSpPr txBox="1"/>
            <p:nvPr/>
          </p:nvSpPr>
          <p:spPr>
            <a:xfrm>
              <a:off x="1652417" y="647615"/>
              <a:ext cx="3439536" cy="984746"/>
            </a:xfrm>
            <a:prstGeom prst="rect">
              <a:avLst/>
            </a:prstGeom>
            <a:ln w="12700">
              <a:miter lim="400000"/>
            </a:ln>
          </p:spPr>
          <p:txBody>
            <a:bodyPr lIns="25400" tIns="25400" rIns="25400" bIns="25400">
              <a:normAutofit/>
            </a:bodyPr>
            <a:lstStyle>
              <a:lvl1pPr>
                <a:defRPr sz="4500" b="0">
                  <a:latin typeface="HYQiHei-65S Medium"/>
                  <a:ea typeface="HYQiHei-65S Medium"/>
                  <a:cs typeface="HYQiHei-65S Medium"/>
                  <a:sym typeface="HYQiHei-65S Medium"/>
                </a:defRPr>
              </a:lvl1pPr>
            </a:lstStyle>
            <a:p>
              <a:pPr algn="just" defTabSz="228600">
                <a:lnSpc>
                  <a:spcPct val="118000"/>
                </a:lnSpc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信息收集</a:t>
              </a:r>
            </a:p>
          </p:txBody>
        </p:sp>
      </p:grpSp>
      <p:pic>
        <p:nvPicPr>
          <p:cNvPr id="7" name="Picture 3" descr="Diagram, schematic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78" y="1126131"/>
            <a:ext cx="11770044" cy="519895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A2A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900"/>
          </a:p>
        </p:txBody>
      </p:sp>
      <p:grpSp>
        <p:nvGrpSpPr>
          <p:cNvPr id="12" name="组合 11"/>
          <p:cNvGrpSpPr/>
          <p:nvPr/>
        </p:nvGrpSpPr>
        <p:grpSpPr>
          <a:xfrm>
            <a:off x="60325" y="107236"/>
            <a:ext cx="2485652" cy="793751"/>
            <a:chOff x="120649" y="197327"/>
            <a:chExt cx="4971304" cy="1587501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649" y="197327"/>
              <a:ext cx="1587501" cy="1587501"/>
            </a:xfrm>
            <a:prstGeom prst="rect">
              <a:avLst/>
            </a:prstGeom>
          </p:spPr>
        </p:pic>
        <p:sp>
          <p:nvSpPr>
            <p:cNvPr id="14" name="标题内容区域"/>
            <p:cNvSpPr txBox="1"/>
            <p:nvPr/>
          </p:nvSpPr>
          <p:spPr>
            <a:xfrm>
              <a:off x="1652417" y="647615"/>
              <a:ext cx="3439536" cy="984746"/>
            </a:xfrm>
            <a:prstGeom prst="rect">
              <a:avLst/>
            </a:prstGeom>
            <a:ln w="12700">
              <a:miter lim="400000"/>
            </a:ln>
          </p:spPr>
          <p:txBody>
            <a:bodyPr lIns="25400" tIns="25400" rIns="25400" bIns="25400">
              <a:normAutofit/>
            </a:bodyPr>
            <a:lstStyle>
              <a:lvl1pPr>
                <a:defRPr sz="4500" b="0">
                  <a:latin typeface="HYQiHei-65S Medium"/>
                  <a:ea typeface="HYQiHei-65S Medium"/>
                  <a:cs typeface="HYQiHei-65S Medium"/>
                  <a:sym typeface="HYQiHei-65S Medium"/>
                </a:defRPr>
              </a:lvl1pPr>
            </a:lstStyle>
            <a:p>
              <a:pPr algn="just" defTabSz="228600">
                <a:lnSpc>
                  <a:spcPct val="118000"/>
                </a:lnSpc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信息收集</a:t>
              </a:r>
            </a:p>
          </p:txBody>
        </p:sp>
      </p:grpSp>
      <p:pic>
        <p:nvPicPr>
          <p:cNvPr id="6" name="Picture 2" descr="A picture containing text, calculator, indoor, electronics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900988"/>
            <a:ext cx="11760200" cy="570452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A2A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900"/>
          </a:p>
        </p:txBody>
      </p:sp>
      <p:grpSp>
        <p:nvGrpSpPr>
          <p:cNvPr id="12" name="组合 11"/>
          <p:cNvGrpSpPr/>
          <p:nvPr/>
        </p:nvGrpSpPr>
        <p:grpSpPr>
          <a:xfrm>
            <a:off x="60325" y="107236"/>
            <a:ext cx="2485652" cy="793751"/>
            <a:chOff x="120649" y="197327"/>
            <a:chExt cx="4971304" cy="1587501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649" y="197327"/>
              <a:ext cx="1587501" cy="1587501"/>
            </a:xfrm>
            <a:prstGeom prst="rect">
              <a:avLst/>
            </a:prstGeom>
          </p:spPr>
        </p:pic>
        <p:sp>
          <p:nvSpPr>
            <p:cNvPr id="14" name="标题内容区域"/>
            <p:cNvSpPr txBox="1"/>
            <p:nvPr/>
          </p:nvSpPr>
          <p:spPr>
            <a:xfrm>
              <a:off x="1652417" y="647615"/>
              <a:ext cx="3439536" cy="984746"/>
            </a:xfrm>
            <a:prstGeom prst="rect">
              <a:avLst/>
            </a:prstGeom>
            <a:ln w="12700">
              <a:miter lim="400000"/>
            </a:ln>
          </p:spPr>
          <p:txBody>
            <a:bodyPr lIns="25400" tIns="25400" rIns="25400" bIns="25400">
              <a:normAutofit/>
            </a:bodyPr>
            <a:lstStyle>
              <a:lvl1pPr>
                <a:defRPr sz="4500" b="0">
                  <a:latin typeface="HYQiHei-65S Medium"/>
                  <a:ea typeface="HYQiHei-65S Medium"/>
                  <a:cs typeface="HYQiHei-65S Medium"/>
                  <a:sym typeface="HYQiHei-65S Medium"/>
                </a:defRPr>
              </a:lvl1pPr>
            </a:lstStyle>
            <a:p>
              <a:pPr algn="just" defTabSz="228600">
                <a:lnSpc>
                  <a:spcPct val="118000"/>
                </a:lnSpc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信息收集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70" y="900987"/>
            <a:ext cx="2305770" cy="17517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70" y="2728925"/>
            <a:ext cx="2335901" cy="17831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8004" y="539646"/>
            <a:ext cx="8194621" cy="612199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70" y="4719615"/>
            <a:ext cx="2328771" cy="175295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A2A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9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5" y="107315"/>
            <a:ext cx="793750" cy="793750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3984329" y="2425074"/>
            <a:ext cx="4620025" cy="22218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信息分析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load_3474273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6" y="0"/>
            <a:ext cx="121659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5" y="107315"/>
            <a:ext cx="793750" cy="793750"/>
          </a:xfrm>
          <a:prstGeom prst="rect">
            <a:avLst/>
          </a:prstGeom>
        </p:spPr>
      </p:pic>
      <p:pic>
        <p:nvPicPr>
          <p:cNvPr id="5" name="Picture 4" descr="upload_565289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12" y="168791"/>
            <a:ext cx="11971170" cy="1142585"/>
          </a:xfrm>
          <a:prstGeom prst="rect">
            <a:avLst/>
          </a:prstGeom>
        </p:spPr>
      </p:pic>
      <p:pic>
        <p:nvPicPr>
          <p:cNvPr id="7" name="Picture 6" descr="upload_6384193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8558" y="4791065"/>
            <a:ext cx="7374864" cy="1428231"/>
          </a:xfrm>
          <a:prstGeom prst="rect">
            <a:avLst/>
          </a:prstGeom>
        </p:spPr>
      </p:pic>
      <p:grpSp>
        <p:nvGrpSpPr>
          <p:cNvPr id="79" name="组合 78"/>
          <p:cNvGrpSpPr/>
          <p:nvPr/>
        </p:nvGrpSpPr>
        <p:grpSpPr>
          <a:xfrm>
            <a:off x="923080" y="1990966"/>
            <a:ext cx="10371878" cy="2427012"/>
            <a:chOff x="648471" y="1619959"/>
            <a:chExt cx="10949482" cy="2562168"/>
          </a:xfrm>
        </p:grpSpPr>
        <p:sp>
          <p:nvSpPr>
            <p:cNvPr id="80" name="矩形 79"/>
            <p:cNvSpPr/>
            <p:nvPr>
              <p:custDataLst>
                <p:tags r:id="rId1"/>
              </p:custDataLst>
            </p:nvPr>
          </p:nvSpPr>
          <p:spPr>
            <a:xfrm>
              <a:off x="6255707" y="1619959"/>
              <a:ext cx="5342246" cy="1642166"/>
            </a:xfrm>
            <a:prstGeom prst="rect">
              <a:avLst/>
            </a:prstGeom>
            <a:solidFill>
              <a:srgbClr val="FE8204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marL="171450" indent="-171450" defTabSz="457200">
                <a:lnSpc>
                  <a:spcPct val="120000"/>
                </a:lnSpc>
                <a:buChar char="•"/>
                <a:defRPr/>
              </a:pPr>
              <a:r>
                <a:rPr lang="en-US" altLang="zh-CN" sz="1400" dirty="0">
                  <a:solidFill>
                    <a:prstClr val="white"/>
                  </a:solidFill>
                  <a:latin typeface="微软雅黑" charset="0"/>
                  <a:ea typeface="微软雅黑" charset="0"/>
                </a:rPr>
                <a:t>Xray</a:t>
              </a:r>
            </a:p>
            <a:p>
              <a:pPr marL="171450" indent="-171450" defTabSz="457200">
                <a:lnSpc>
                  <a:spcPct val="120000"/>
                </a:lnSpc>
                <a:buChar char="•"/>
                <a:defRPr/>
              </a:pPr>
              <a:r>
                <a:rPr lang="en-US" altLang="zh-CN" sz="1400" dirty="0">
                  <a:solidFill>
                    <a:prstClr val="white"/>
                  </a:solidFill>
                  <a:latin typeface="微软雅黑" charset="0"/>
                  <a:ea typeface="微软雅黑" charset="0"/>
                </a:rPr>
                <a:t>AWVS</a:t>
              </a:r>
            </a:p>
            <a:p>
              <a:pPr marL="171450" indent="-171450" defTabSz="457200">
                <a:lnSpc>
                  <a:spcPct val="120000"/>
                </a:lnSpc>
                <a:buChar char="•"/>
                <a:defRPr/>
              </a:pPr>
              <a:r>
                <a:rPr lang="zh-CN" altLang="en-US" sz="1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御剑</a:t>
              </a:r>
            </a:p>
            <a:p>
              <a:pPr marL="171450" indent="-171450" defTabSz="457200">
                <a:lnSpc>
                  <a:spcPct val="120000"/>
                </a:lnSpc>
                <a:buChar char="•"/>
                <a:defRPr/>
              </a:pPr>
              <a:r>
                <a:rPr lang="zh-CN" altLang="en-US" sz="1400" dirty="0">
                  <a:solidFill>
                    <a:prstClr val="white"/>
                  </a:solidFill>
                  <a:latin typeface="微软雅黑" charset="0"/>
                  <a:ea typeface="微软雅黑" charset="0"/>
                </a:rPr>
                <a:t>阿</a:t>
              </a:r>
              <a:r>
                <a:rPr lang="en-US" altLang="zh-CN" sz="1400" dirty="0">
                  <a:solidFill>
                    <a:prstClr val="white"/>
                  </a:solidFill>
                  <a:latin typeface="微软雅黑" charset="0"/>
                  <a:ea typeface="微软雅黑" charset="0"/>
                </a:rPr>
                <a:t>D</a:t>
              </a:r>
            </a:p>
            <a:p>
              <a:pPr marL="171450" indent="-171450" defTabSz="457200">
                <a:lnSpc>
                  <a:spcPct val="120000"/>
                </a:lnSpc>
                <a:buChar char="•"/>
                <a:defRPr/>
              </a:pPr>
              <a:r>
                <a:rPr lang="zh-CN" altLang="en-US" sz="1400" dirty="0">
                  <a:solidFill>
                    <a:prstClr val="white"/>
                  </a:solidFill>
                  <a:latin typeface="微软雅黑" charset="0"/>
                  <a:ea typeface="微软雅黑" charset="0"/>
                </a:rPr>
                <a:t>自建扫描器？</a:t>
              </a:r>
              <a:endParaRPr lang="zh-CN" altLang="en-US" sz="105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矩形 80"/>
            <p:cNvSpPr/>
            <p:nvPr>
              <p:custDataLst>
                <p:tags r:id="rId2"/>
              </p:custDataLst>
            </p:nvPr>
          </p:nvSpPr>
          <p:spPr>
            <a:xfrm>
              <a:off x="648471" y="1628622"/>
              <a:ext cx="5342246" cy="164216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marL="171450" indent="-171450" defTabSz="457200">
                <a:lnSpc>
                  <a:spcPct val="120000"/>
                </a:lnSpc>
                <a:buChar char="•"/>
                <a:defRPr/>
              </a:pPr>
              <a:r>
                <a:rPr lang="en-US" altLang="zh-CN" sz="1400" dirty="0">
                  <a:solidFill>
                    <a:prstClr val="white"/>
                  </a:solidFill>
                  <a:latin typeface="微软雅黑" charset="0"/>
                  <a:ea typeface="微软雅黑" charset="0"/>
                </a:rPr>
                <a:t>crawlergo</a:t>
              </a:r>
            </a:p>
            <a:p>
              <a:pPr marL="171450" indent="-171450" defTabSz="457200">
                <a:lnSpc>
                  <a:spcPct val="120000"/>
                </a:lnSpc>
                <a:buChar char="•"/>
                <a:defRPr/>
              </a:pPr>
              <a:r>
                <a:rPr lang="en-US" altLang="zh-CN" sz="1400" dirty="0">
                  <a:solidFill>
                    <a:prstClr val="white"/>
                  </a:solidFill>
                  <a:latin typeface="微软雅黑" charset="0"/>
                  <a:ea typeface="微软雅黑" charset="0"/>
                </a:rPr>
                <a:t>Rad</a:t>
              </a:r>
            </a:p>
            <a:p>
              <a:pPr marL="171450" indent="-171450" defTabSz="457200">
                <a:lnSpc>
                  <a:spcPct val="120000"/>
                </a:lnSpc>
                <a:buChar char="•"/>
                <a:defRPr/>
              </a:pPr>
              <a:r>
                <a:rPr lang="zh-CN" altLang="en-US" sz="1400" dirty="0">
                  <a:solidFill>
                    <a:prstClr val="white"/>
                  </a:solidFill>
                  <a:latin typeface="微软雅黑" charset="0"/>
                  <a:ea typeface="微软雅黑" charset="0"/>
                </a:rPr>
                <a:t>自建爬虫？</a:t>
              </a:r>
              <a:endParaRPr lang="zh-CN" altLang="en-US" sz="1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" name="矩形 87"/>
            <p:cNvSpPr/>
            <p:nvPr/>
          </p:nvSpPr>
          <p:spPr>
            <a:xfrm>
              <a:off x="8674952" y="1895055"/>
              <a:ext cx="195019" cy="2599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综艺简体" panose="02010601030101010101" pitchFamily="65" charset="-122"/>
                <a:ea typeface="方正综艺简体" panose="02010601030101010101" pitchFamily="65" charset="-122"/>
              </a:endParaRPr>
            </a:p>
          </p:txBody>
        </p:sp>
        <p:sp>
          <p:nvSpPr>
            <p:cNvPr id="89" name="燕尾形箭头 88"/>
            <p:cNvSpPr/>
            <p:nvPr/>
          </p:nvSpPr>
          <p:spPr>
            <a:xfrm rot="5400000">
              <a:off x="5764717" y="3498868"/>
              <a:ext cx="684528" cy="681990"/>
            </a:xfrm>
            <a:prstGeom prst="notched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dirty="0"/>
            </a:p>
          </p:txBody>
        </p:sp>
      </p:grpSp>
      <p:sp>
        <p:nvSpPr>
          <p:cNvPr id="14" name="Text Box 13"/>
          <p:cNvSpPr txBox="1"/>
          <p:nvPr userDrawn="1"/>
        </p:nvSpPr>
        <p:spPr>
          <a:xfrm>
            <a:off x="934842" y="1624207"/>
            <a:ext cx="3098800" cy="36830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FFFF"/>
                </a:solidFill>
              </a:rPr>
              <a:t>爬虫</a:t>
            </a:r>
            <a:endParaRPr lang="en-US"/>
          </a:p>
        </p:txBody>
      </p:sp>
      <p:sp>
        <p:nvSpPr>
          <p:cNvPr id="15" name="Text Box 14"/>
          <p:cNvSpPr txBox="1"/>
          <p:nvPr userDrawn="1"/>
        </p:nvSpPr>
        <p:spPr>
          <a:xfrm>
            <a:off x="6242424" y="1621368"/>
            <a:ext cx="3098800" cy="36830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FFFF"/>
                </a:solidFill>
              </a:rPr>
              <a:t>扫描器</a:t>
            </a:r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load_3474273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6" y="0"/>
            <a:ext cx="121659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" y="107315"/>
            <a:ext cx="793750" cy="793750"/>
          </a:xfrm>
          <a:prstGeom prst="rect">
            <a:avLst/>
          </a:prstGeom>
        </p:spPr>
      </p:pic>
      <p:pic>
        <p:nvPicPr>
          <p:cNvPr id="5" name="Picture 4" descr="upload_5652894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12" y="168791"/>
            <a:ext cx="11971170" cy="1142585"/>
          </a:xfrm>
          <a:prstGeom prst="rect">
            <a:avLst/>
          </a:prstGeom>
        </p:spPr>
      </p:pic>
      <p:pic>
        <p:nvPicPr>
          <p:cNvPr id="6" name="Picture 5" descr="upload_4603091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3638" y="1584038"/>
            <a:ext cx="7245025" cy="405098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622274" y="2246217"/>
            <a:ext cx="1908635" cy="6881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400" dirty="0">
                <a:solidFill>
                  <a:srgbClr val="FF0000"/>
                </a:solidFill>
              </a:rPr>
              <a:t>SOAR</a:t>
            </a:r>
            <a:endParaRPr kumimoji="1" lang="zh-CN" alt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A2A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900"/>
          </a:p>
        </p:txBody>
      </p:sp>
      <p:grpSp>
        <p:nvGrpSpPr>
          <p:cNvPr id="12" name="组合 11"/>
          <p:cNvGrpSpPr/>
          <p:nvPr/>
        </p:nvGrpSpPr>
        <p:grpSpPr>
          <a:xfrm>
            <a:off x="60325" y="107236"/>
            <a:ext cx="2485652" cy="793751"/>
            <a:chOff x="120649" y="197327"/>
            <a:chExt cx="4971304" cy="1587501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649" y="197327"/>
              <a:ext cx="1587501" cy="1587501"/>
            </a:xfrm>
            <a:prstGeom prst="rect">
              <a:avLst/>
            </a:prstGeom>
          </p:spPr>
        </p:pic>
        <p:sp>
          <p:nvSpPr>
            <p:cNvPr id="14" name="标题内容区域"/>
            <p:cNvSpPr txBox="1"/>
            <p:nvPr/>
          </p:nvSpPr>
          <p:spPr>
            <a:xfrm>
              <a:off x="1652417" y="647615"/>
              <a:ext cx="3439536" cy="984746"/>
            </a:xfrm>
            <a:prstGeom prst="rect">
              <a:avLst/>
            </a:prstGeom>
            <a:ln w="12700">
              <a:miter lim="400000"/>
            </a:ln>
          </p:spPr>
          <p:txBody>
            <a:bodyPr lIns="25400" tIns="25400" rIns="25400" bIns="25400">
              <a:normAutofit/>
            </a:bodyPr>
            <a:lstStyle>
              <a:lvl1pPr>
                <a:defRPr sz="4500" b="0">
                  <a:latin typeface="HYQiHei-65S Medium"/>
                  <a:ea typeface="HYQiHei-65S Medium"/>
                  <a:cs typeface="HYQiHei-65S Medium"/>
                  <a:sym typeface="HYQiHei-65S Medium"/>
                </a:defRPr>
              </a:lvl1pPr>
            </a:lstStyle>
            <a:p>
              <a:pPr algn="just" defTabSz="228600">
                <a:lnSpc>
                  <a:spcPct val="118000"/>
                </a:lnSpc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信息分析</a:t>
              </a:r>
            </a:p>
          </p:txBody>
        </p:sp>
      </p:grpSp>
      <p:sp>
        <p:nvSpPr>
          <p:cNvPr id="9" name="TextBox 5"/>
          <p:cNvSpPr txBox="1"/>
          <p:nvPr/>
        </p:nvSpPr>
        <p:spPr>
          <a:xfrm>
            <a:off x="8555420" y="2505669"/>
            <a:ext cx="2722179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可视化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数据分析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参数分析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域名解析分析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系统服务分析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……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 descr="upload_2688614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13" y="1437196"/>
            <a:ext cx="8037400" cy="389609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A2A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900"/>
          </a:p>
        </p:txBody>
      </p:sp>
      <p:grpSp>
        <p:nvGrpSpPr>
          <p:cNvPr id="12" name="组合 11"/>
          <p:cNvGrpSpPr/>
          <p:nvPr/>
        </p:nvGrpSpPr>
        <p:grpSpPr>
          <a:xfrm>
            <a:off x="60325" y="107236"/>
            <a:ext cx="2485652" cy="793751"/>
            <a:chOff x="120649" y="197327"/>
            <a:chExt cx="4971304" cy="1587501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649" y="197327"/>
              <a:ext cx="1587501" cy="1587501"/>
            </a:xfrm>
            <a:prstGeom prst="rect">
              <a:avLst/>
            </a:prstGeom>
          </p:spPr>
        </p:pic>
        <p:sp>
          <p:nvSpPr>
            <p:cNvPr id="14" name="标题内容区域"/>
            <p:cNvSpPr txBox="1"/>
            <p:nvPr/>
          </p:nvSpPr>
          <p:spPr>
            <a:xfrm>
              <a:off x="1652417" y="647615"/>
              <a:ext cx="3439536" cy="984746"/>
            </a:xfrm>
            <a:prstGeom prst="rect">
              <a:avLst/>
            </a:prstGeom>
            <a:ln w="12700">
              <a:miter lim="400000"/>
            </a:ln>
          </p:spPr>
          <p:txBody>
            <a:bodyPr lIns="25400" tIns="25400" rIns="25400" bIns="25400">
              <a:normAutofit/>
            </a:bodyPr>
            <a:lstStyle>
              <a:lvl1pPr>
                <a:defRPr sz="4500" b="0">
                  <a:latin typeface="HYQiHei-65S Medium"/>
                  <a:ea typeface="HYQiHei-65S Medium"/>
                  <a:cs typeface="HYQiHei-65S Medium"/>
                  <a:sym typeface="HYQiHei-65S Medium"/>
                </a:defRPr>
              </a:lvl1pPr>
            </a:lstStyle>
            <a:p>
              <a:pPr algn="just" defTabSz="228600">
                <a:lnSpc>
                  <a:spcPct val="118000"/>
                </a:lnSpc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信息分析</a:t>
              </a:r>
            </a:p>
          </p:txBody>
        </p:sp>
      </p:grpSp>
      <p:sp>
        <p:nvSpPr>
          <p:cNvPr id="6" name="TextBox 3"/>
          <p:cNvSpPr txBox="1"/>
          <p:nvPr/>
        </p:nvSpPr>
        <p:spPr>
          <a:xfrm>
            <a:off x="854075" y="1765738"/>
            <a:ext cx="2351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参数分析</a:t>
            </a:r>
            <a:endParaRPr lang="en-US" altLang="zh-CN" dirty="0"/>
          </a:p>
        </p:txBody>
      </p:sp>
      <p:sp>
        <p:nvSpPr>
          <p:cNvPr id="7" name="TextBox 6"/>
          <p:cNvSpPr txBox="1"/>
          <p:nvPr/>
        </p:nvSpPr>
        <p:spPr>
          <a:xfrm>
            <a:off x="4445875" y="1778576"/>
            <a:ext cx="194441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URL</a:t>
            </a:r>
            <a:r>
              <a:rPr lang="zh-CN" altLang="en-US" dirty="0"/>
              <a:t>数据分析</a:t>
            </a:r>
            <a:endParaRPr lang="en-US" altLang="zh-CN" dirty="0"/>
          </a:p>
        </p:txBody>
      </p:sp>
      <p:sp>
        <p:nvSpPr>
          <p:cNvPr id="8" name="TextBox 7"/>
          <p:cNvSpPr txBox="1"/>
          <p:nvPr/>
        </p:nvSpPr>
        <p:spPr>
          <a:xfrm>
            <a:off x="8586950" y="1765738"/>
            <a:ext cx="2249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系统服务分析</a:t>
            </a:r>
            <a:endParaRPr lang="en-US" altLang="zh-CN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68" y="2255090"/>
            <a:ext cx="2953243" cy="4101727"/>
          </a:xfrm>
          <a:prstGeom prst="rect">
            <a:avLst/>
          </a:prstGeom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373" y="2235164"/>
            <a:ext cx="4070324" cy="4141577"/>
          </a:xfrm>
          <a:prstGeom prst="rect">
            <a:avLst/>
          </a:prstGeom>
        </p:spPr>
      </p:pic>
      <p:pic>
        <p:nvPicPr>
          <p:cNvPr id="2" name="Picture 1" descr="upload_3241786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7593" y="2265693"/>
            <a:ext cx="4141869" cy="412888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load_3474273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6" y="0"/>
            <a:ext cx="121659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" y="107315"/>
            <a:ext cx="793750" cy="793750"/>
          </a:xfrm>
          <a:prstGeom prst="rect">
            <a:avLst/>
          </a:prstGeom>
        </p:spPr>
      </p:pic>
      <p:pic>
        <p:nvPicPr>
          <p:cNvPr id="5" name="Picture 4" descr="upload_5652894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12" y="168791"/>
            <a:ext cx="11971170" cy="1142585"/>
          </a:xfrm>
          <a:prstGeom prst="rect">
            <a:avLst/>
          </a:prstGeom>
        </p:spPr>
      </p:pic>
      <p:pic>
        <p:nvPicPr>
          <p:cNvPr id="6" name="Picture 5" descr="upload_6442320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109" y="1246456"/>
            <a:ext cx="9971647" cy="512864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0793"/>
            <a:ext cx="12192000" cy="6858000"/>
          </a:xfrm>
          <a:prstGeom prst="rect">
            <a:avLst/>
          </a:prstGeom>
          <a:solidFill>
            <a:srgbClr val="49A2A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900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" y="98743"/>
            <a:ext cx="793750" cy="79375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227420" y="1142578"/>
            <a:ext cx="21001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12750" hangingPunct="0"/>
            <a:r>
              <a:rPr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Helvetica Neue" panose="02000503000000020004"/>
              </a:rPr>
              <a:t>火器</a:t>
            </a:r>
            <a:r>
              <a:rPr lang="en-US" altLang="zh-CN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Helvetica Neue" panose="02000503000000020004"/>
              </a:rPr>
              <a:t>Team</a:t>
            </a:r>
            <a:endParaRPr lang="zh-CN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Helvetica Neue" panose="020005030000000200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27420" y="2442151"/>
            <a:ext cx="386945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2750" hangingPunct="0"/>
            <a:r>
              <a:rPr lang="en-US" altLang="zh-CN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Helvetica Neue" panose="02000503000000020004"/>
              </a:rPr>
              <a:t>·</a:t>
            </a:r>
            <a:r>
              <a:rPr lang="zh-CN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Helvetica Neue" panose="02000503000000020004"/>
              </a:rPr>
              <a:t> 火线安全平台武器化研究团队</a:t>
            </a:r>
            <a:endParaRPr lang="en-US" altLang="zh-CN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Helvetica Neue" panose="02000503000000020004"/>
            </a:endParaRPr>
          </a:p>
          <a:p>
            <a:pPr defTabSz="412750" hangingPunct="0"/>
            <a:endParaRPr lang="en-US" altLang="zh-CN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Helvetica Neue" panose="02000503000000020004"/>
            </a:endParaRPr>
          </a:p>
          <a:p>
            <a:pPr defTabSz="412750" hangingPunct="0"/>
            <a:r>
              <a:rPr lang="en-US" altLang="zh-CN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Helvetica Neue" panose="02000503000000020004"/>
              </a:rPr>
              <a:t>·</a:t>
            </a:r>
            <a:r>
              <a:rPr lang="zh-CN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Helvetica Neue" panose="02000503000000020004"/>
              </a:rPr>
              <a:t> 洞态</a:t>
            </a:r>
            <a:r>
              <a:rPr lang="en-US" altLang="zh-CN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Helvetica Neue" panose="02000503000000020004"/>
              </a:rPr>
              <a:t>IAST</a:t>
            </a:r>
            <a:r>
              <a:rPr lang="zh-CN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Helvetica Neue" panose="02000503000000020004"/>
              </a:rPr>
              <a:t>、</a:t>
            </a:r>
            <a:r>
              <a:rPr lang="zh-CN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哮天</a:t>
            </a:r>
            <a:r>
              <a:rPr lang="en-US" altLang="zh-CN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ASR</a:t>
            </a:r>
            <a:r>
              <a:rPr lang="zh-CN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Helvetica Neue" panose="02000503000000020004"/>
              </a:rPr>
              <a:t>、</a:t>
            </a:r>
            <a:r>
              <a:rPr lang="en-US" altLang="zh-CN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Helvetica Neue" panose="02000503000000020004"/>
              </a:rPr>
              <a:t>SOAR</a:t>
            </a:r>
            <a:r>
              <a:rPr lang="zh-CN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Helvetica Neue" panose="02000503000000020004"/>
              </a:rPr>
              <a:t>编排</a:t>
            </a:r>
            <a:endParaRPr lang="en-US" altLang="zh-CN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Helvetica Neue" panose="02000503000000020004"/>
            </a:endParaRPr>
          </a:p>
          <a:p>
            <a:pPr defTabSz="412750" hangingPunct="0"/>
            <a:endParaRPr lang="en-US" altLang="zh-CN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Helvetica Neue" panose="02000503000000020004"/>
            </a:endParaRPr>
          </a:p>
          <a:p>
            <a:pPr defTabSz="412750" hangingPunct="0"/>
            <a:r>
              <a:rPr lang="en-US" altLang="zh-CN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Helvetica Neue" panose="02000503000000020004"/>
              </a:rPr>
              <a:t>·</a:t>
            </a:r>
            <a:r>
              <a:rPr lang="zh-CN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Helvetica Neue" panose="02000503000000020004"/>
              </a:rPr>
              <a:t> 火线</a:t>
            </a:r>
            <a:r>
              <a:rPr lang="en-US" altLang="zh-CN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Helvetica Neue" panose="02000503000000020004"/>
              </a:rPr>
              <a:t>Zone</a:t>
            </a:r>
            <a:r>
              <a:rPr lang="zh-CN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Helvetica Neue" panose="02000503000000020004"/>
              </a:rPr>
              <a:t>核心运营团队</a:t>
            </a:r>
            <a:endParaRPr lang="en-US" altLang="zh-CN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Helvetica Neue" panose="02000503000000020004"/>
            </a:endParaRPr>
          </a:p>
        </p:txBody>
      </p:sp>
      <p:pic>
        <p:nvPicPr>
          <p:cNvPr id="1026" name="Picture 2" descr="https://www.huoxian.cn/static/img/kefu.17f50c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354" y="1852459"/>
            <a:ext cx="2523066" cy="252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huoxian.cn/static/img/gongzhonghao.77af41e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301" y="1852459"/>
            <a:ext cx="245745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733779" y="4375525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火线安全平台</a:t>
            </a:r>
          </a:p>
        </p:txBody>
      </p:sp>
      <p:sp>
        <p:nvSpPr>
          <p:cNvPr id="10" name="矩形 9"/>
          <p:cNvSpPr/>
          <p:nvPr/>
        </p:nvSpPr>
        <p:spPr>
          <a:xfrm>
            <a:off x="9924638" y="4378718"/>
            <a:ext cx="1233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火线</a:t>
            </a:r>
            <a:r>
              <a:rPr lang="en-US" altLang="zh-CN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Zone</a:t>
            </a:r>
            <a:endParaRPr lang="zh-CN" altLang="en-US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load_3474273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6" y="0"/>
            <a:ext cx="121659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" y="107315"/>
            <a:ext cx="793750" cy="793750"/>
          </a:xfrm>
          <a:prstGeom prst="rect">
            <a:avLst/>
          </a:prstGeom>
        </p:spPr>
      </p:pic>
      <p:pic>
        <p:nvPicPr>
          <p:cNvPr id="5" name="Picture 4" descr="upload_5652894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12" y="168791"/>
            <a:ext cx="11971170" cy="1142585"/>
          </a:xfrm>
          <a:prstGeom prst="rect">
            <a:avLst/>
          </a:prstGeom>
        </p:spPr>
      </p:pic>
      <p:pic>
        <p:nvPicPr>
          <p:cNvPr id="7" name="Picture 6" descr="upload_1548225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026" y="1048949"/>
            <a:ext cx="9658503" cy="561255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A2A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900"/>
          </a:p>
        </p:txBody>
      </p:sp>
      <p:grpSp>
        <p:nvGrpSpPr>
          <p:cNvPr id="12" name="组合 11"/>
          <p:cNvGrpSpPr/>
          <p:nvPr/>
        </p:nvGrpSpPr>
        <p:grpSpPr>
          <a:xfrm>
            <a:off x="60325" y="107236"/>
            <a:ext cx="2485652" cy="793751"/>
            <a:chOff x="120649" y="197327"/>
            <a:chExt cx="4971304" cy="1587501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649" y="197327"/>
              <a:ext cx="1587501" cy="1587501"/>
            </a:xfrm>
            <a:prstGeom prst="rect">
              <a:avLst/>
            </a:prstGeom>
          </p:spPr>
        </p:pic>
        <p:sp>
          <p:nvSpPr>
            <p:cNvPr id="14" name="标题内容区域"/>
            <p:cNvSpPr txBox="1"/>
            <p:nvPr/>
          </p:nvSpPr>
          <p:spPr>
            <a:xfrm>
              <a:off x="1652417" y="647615"/>
              <a:ext cx="3439536" cy="984746"/>
            </a:xfrm>
            <a:prstGeom prst="rect">
              <a:avLst/>
            </a:prstGeom>
            <a:ln w="12700">
              <a:miter lim="400000"/>
            </a:ln>
          </p:spPr>
          <p:txBody>
            <a:bodyPr lIns="25400" tIns="25400" rIns="25400" bIns="25400">
              <a:normAutofit/>
            </a:bodyPr>
            <a:lstStyle>
              <a:lvl1pPr>
                <a:defRPr sz="4500" b="0">
                  <a:latin typeface="HYQiHei-65S Medium"/>
                  <a:ea typeface="HYQiHei-65S Medium"/>
                  <a:cs typeface="HYQiHei-65S Medium"/>
                  <a:sym typeface="HYQiHei-65S Medium"/>
                </a:defRPr>
              </a:lvl1pPr>
            </a:lstStyle>
            <a:p>
              <a:pPr algn="just" defTabSz="228600">
                <a:lnSpc>
                  <a:spcPct val="118000"/>
                </a:lnSpc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信息分析</a:t>
              </a:r>
            </a:p>
          </p:txBody>
        </p:sp>
      </p:grpSp>
      <p:sp>
        <p:nvSpPr>
          <p:cNvPr id="6" name="TextBox 1"/>
          <p:cNvSpPr txBox="1"/>
          <p:nvPr/>
        </p:nvSpPr>
        <p:spPr>
          <a:xfrm>
            <a:off x="536028" y="892493"/>
            <a:ext cx="4235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Soar</a:t>
            </a:r>
            <a:r>
              <a:rPr lang="zh-CN" altLang="en-US" sz="2400" b="1" dirty="0"/>
              <a:t> 可视化扫描器</a:t>
            </a:r>
            <a:endParaRPr lang="en-US" altLang="zh-CN" sz="2400" b="1" dirty="0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697" y="310055"/>
            <a:ext cx="5804534" cy="6237890"/>
          </a:xfrm>
          <a:prstGeom prst="rect">
            <a:avLst/>
          </a:prstGeom>
        </p:spPr>
      </p:pic>
      <p:sp>
        <p:nvSpPr>
          <p:cNvPr id="8" name="TextBox 5"/>
          <p:cNvSpPr txBox="1"/>
          <p:nvPr/>
        </p:nvSpPr>
        <p:spPr>
          <a:xfrm>
            <a:off x="794900" y="2905750"/>
            <a:ext cx="3682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针对历史漏洞、资产指纹等数据分析，生成丰富的扫描策略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A2A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9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5" y="107315"/>
            <a:ext cx="793750" cy="793750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3984329" y="2425074"/>
            <a:ext cx="4620025" cy="22218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测试方法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2356" y="0"/>
            <a:ext cx="12192000" cy="6858000"/>
          </a:xfrm>
          <a:prstGeom prst="rect">
            <a:avLst/>
          </a:prstGeom>
          <a:solidFill>
            <a:srgbClr val="49A2A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900" dirty="0"/>
          </a:p>
        </p:txBody>
      </p:sp>
      <p:grpSp>
        <p:nvGrpSpPr>
          <p:cNvPr id="79" name="组合 78"/>
          <p:cNvGrpSpPr/>
          <p:nvPr/>
        </p:nvGrpSpPr>
        <p:grpSpPr>
          <a:xfrm>
            <a:off x="923080" y="1990966"/>
            <a:ext cx="10371878" cy="2427012"/>
            <a:chOff x="648471" y="1619959"/>
            <a:chExt cx="10949482" cy="2562168"/>
          </a:xfrm>
        </p:grpSpPr>
        <p:sp>
          <p:nvSpPr>
            <p:cNvPr id="80" name="矩形 79"/>
            <p:cNvSpPr/>
            <p:nvPr>
              <p:custDataLst>
                <p:tags r:id="rId1"/>
              </p:custDataLst>
            </p:nvPr>
          </p:nvSpPr>
          <p:spPr>
            <a:xfrm>
              <a:off x="6255707" y="1619959"/>
              <a:ext cx="5342246" cy="1642166"/>
            </a:xfrm>
            <a:prstGeom prst="rect">
              <a:avLst/>
            </a:prstGeom>
            <a:solidFill>
              <a:srgbClr val="FE8204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marL="228600" indent="-228600" defTabSz="457200">
                <a:lnSpc>
                  <a:spcPct val="120000"/>
                </a:lnSpc>
                <a:buAutoNum type="arabicPeriod"/>
                <a:defRPr/>
              </a:pPr>
              <a:r>
                <a:rPr lang="zh-CN" altLang="en-US" sz="105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运维系统、管理系统等大量使用第三方开源组件，想要复现，没有环境</a:t>
              </a:r>
              <a:endParaRPr lang="en-US" altLang="zh-CN" sz="105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28600" indent="-228600" defTabSz="457200">
                <a:lnSpc>
                  <a:spcPct val="120000"/>
                </a:lnSpc>
                <a:buAutoNum type="arabicPeriod"/>
                <a:defRPr/>
              </a:pPr>
              <a:r>
                <a:rPr lang="zh-CN" altLang="en-US" sz="105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大量的开源系统（</a:t>
              </a:r>
              <a:r>
                <a:rPr lang="en-US" altLang="zh-CN" sz="105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Apollo</a:t>
              </a:r>
              <a:r>
                <a:rPr lang="zh-CN" altLang="en-US" sz="105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105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XXL-Job</a:t>
              </a:r>
              <a:r>
                <a:rPr lang="zh-CN" altLang="en-US" sz="105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1050" dirty="0" err="1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JumpServer</a:t>
              </a:r>
              <a:r>
                <a:rPr lang="zh-CN" altLang="en-US" sz="105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等），代码审计时间周期长</a:t>
              </a:r>
            </a:p>
          </p:txBody>
        </p:sp>
        <p:sp>
          <p:nvSpPr>
            <p:cNvPr id="81" name="矩形 80"/>
            <p:cNvSpPr/>
            <p:nvPr>
              <p:custDataLst>
                <p:tags r:id="rId2"/>
              </p:custDataLst>
            </p:nvPr>
          </p:nvSpPr>
          <p:spPr>
            <a:xfrm>
              <a:off x="648471" y="1628622"/>
              <a:ext cx="5342246" cy="164216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marL="228600" indent="-228600" defTabSz="457200">
                <a:lnSpc>
                  <a:spcPct val="120000"/>
                </a:lnSpc>
                <a:buAutoNum type="arabicPeriod"/>
                <a:defRPr/>
              </a:pPr>
              <a:r>
                <a:rPr lang="zh-CN" altLang="en-US" sz="11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外部系统：通用漏洞少、业务逻辑漏洞多，挖掘难度大</a:t>
              </a:r>
              <a:endParaRPr lang="en-US" altLang="zh-CN" sz="1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28600" indent="-228600" defTabSz="457200">
                <a:lnSpc>
                  <a:spcPct val="120000"/>
                </a:lnSpc>
                <a:buAutoNum type="arabicPeriod"/>
                <a:defRPr/>
              </a:pPr>
              <a:r>
                <a:rPr lang="zh-CN" altLang="en-US" sz="11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内部系统：通用漏洞多，没有账号怎么办？</a:t>
              </a:r>
              <a:endParaRPr lang="en-US" altLang="zh-CN" sz="1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28600" indent="-228600" defTabSz="457200">
                <a:lnSpc>
                  <a:spcPct val="120000"/>
                </a:lnSpc>
                <a:buAutoNum type="arabicPeriod"/>
                <a:defRPr/>
              </a:pPr>
              <a:r>
                <a:rPr lang="zh-CN" altLang="en-US" sz="11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系统中使用了大量第三方组件，问题多但环境搭建繁琐</a:t>
              </a:r>
              <a:br>
                <a:rPr lang="en-US" altLang="zh-CN" sz="11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1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……..</a:t>
              </a:r>
              <a:endParaRPr lang="zh-CN" altLang="en-US" sz="1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" name="矩形 87"/>
            <p:cNvSpPr/>
            <p:nvPr/>
          </p:nvSpPr>
          <p:spPr>
            <a:xfrm>
              <a:off x="8674952" y="1895055"/>
              <a:ext cx="195019" cy="2599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综艺简体" panose="02010601030101010101" pitchFamily="65" charset="-122"/>
                <a:ea typeface="方正综艺简体" panose="02010601030101010101" pitchFamily="65" charset="-122"/>
              </a:endParaRPr>
            </a:p>
          </p:txBody>
        </p:sp>
        <p:sp>
          <p:nvSpPr>
            <p:cNvPr id="89" name="燕尾形箭头 88"/>
            <p:cNvSpPr/>
            <p:nvPr/>
          </p:nvSpPr>
          <p:spPr>
            <a:xfrm rot="5400000">
              <a:off x="5764717" y="3498868"/>
              <a:ext cx="684528" cy="681990"/>
            </a:xfrm>
            <a:prstGeom prst="notched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dirty="0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5" y="107315"/>
            <a:ext cx="793750" cy="7937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234525" y="1683188"/>
            <a:ext cx="1815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dirty="0">
                <a:solidFill>
                  <a:schemeClr val="bg1"/>
                </a:solidFill>
              </a:rPr>
              <a:t>开源组件</a:t>
            </a:r>
            <a:r>
              <a:rPr kumimoji="1" lang="en-US" altLang="zh-CN" sz="1400" dirty="0">
                <a:solidFill>
                  <a:schemeClr val="bg1"/>
                </a:solidFill>
              </a:rPr>
              <a:t>/</a:t>
            </a:r>
            <a:r>
              <a:rPr kumimoji="1" lang="zh-CN" altLang="en-US" sz="1400" dirty="0">
                <a:solidFill>
                  <a:schemeClr val="bg1"/>
                </a:solidFill>
              </a:rPr>
              <a:t>系统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24127" y="1683189"/>
            <a:ext cx="4589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dirty="0">
                <a:solidFill>
                  <a:schemeClr val="bg1"/>
                </a:solidFill>
              </a:rPr>
              <a:t>自研业务系统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004175" y="4588018"/>
            <a:ext cx="6178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如何构建武器库，提高挖洞的速度和质量？</a:t>
            </a:r>
          </a:p>
        </p:txBody>
      </p:sp>
      <p:sp>
        <p:nvSpPr>
          <p:cNvPr id="15" name="标题内容区域"/>
          <p:cNvSpPr txBox="1"/>
          <p:nvPr/>
        </p:nvSpPr>
        <p:spPr>
          <a:xfrm>
            <a:off x="826208" y="332380"/>
            <a:ext cx="9129323" cy="793750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normAutofit/>
          </a:bodyPr>
          <a:lstStyle>
            <a:lvl1pPr>
              <a:defRPr sz="4500" b="0">
                <a:latin typeface="HYQiHei-65S Medium"/>
                <a:ea typeface="HYQiHei-65S Medium"/>
                <a:cs typeface="HYQiHei-65S Medium"/>
                <a:sym typeface="HYQiHei-65S Medium"/>
              </a:defRPr>
            </a:lvl1pPr>
          </a:lstStyle>
          <a:p>
            <a:r>
              <a:rPr kumimoji="1" lang="zh-CN" altLang="en-US" sz="2400" b="1" dirty="0">
                <a:solidFill>
                  <a:schemeClr val="bg1"/>
                </a:solidFill>
              </a:rPr>
              <a:t>测试方法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8549"/>
            <a:ext cx="12192000" cy="6858000"/>
          </a:xfrm>
          <a:prstGeom prst="rect">
            <a:avLst/>
          </a:prstGeom>
          <a:solidFill>
            <a:srgbClr val="49A2A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900" dirty="0"/>
          </a:p>
        </p:txBody>
      </p:sp>
      <p:grpSp>
        <p:nvGrpSpPr>
          <p:cNvPr id="12" name="组合 11"/>
          <p:cNvGrpSpPr/>
          <p:nvPr/>
        </p:nvGrpSpPr>
        <p:grpSpPr>
          <a:xfrm>
            <a:off x="60325" y="107236"/>
            <a:ext cx="9895206" cy="1018894"/>
            <a:chOff x="120649" y="197327"/>
            <a:chExt cx="19790411" cy="2037787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649" y="197327"/>
              <a:ext cx="1587501" cy="1587501"/>
            </a:xfrm>
            <a:prstGeom prst="rect">
              <a:avLst/>
            </a:prstGeom>
          </p:spPr>
        </p:pic>
        <p:sp>
          <p:nvSpPr>
            <p:cNvPr id="14" name="标题内容区域"/>
            <p:cNvSpPr txBox="1"/>
            <p:nvPr/>
          </p:nvSpPr>
          <p:spPr>
            <a:xfrm>
              <a:off x="1652414" y="647614"/>
              <a:ext cx="18258646" cy="1587500"/>
            </a:xfrm>
            <a:prstGeom prst="rect">
              <a:avLst/>
            </a:prstGeom>
            <a:ln w="12700">
              <a:miter lim="400000"/>
            </a:ln>
          </p:spPr>
          <p:txBody>
            <a:bodyPr lIns="25400" tIns="25400" rIns="25400" bIns="25400">
              <a:normAutofit/>
            </a:bodyPr>
            <a:lstStyle>
              <a:lvl1pPr>
                <a:defRPr sz="4500" b="0">
                  <a:latin typeface="HYQiHei-65S Medium"/>
                  <a:ea typeface="HYQiHei-65S Medium"/>
                  <a:cs typeface="HYQiHei-65S Medium"/>
                  <a:sym typeface="HYQiHei-65S Medium"/>
                </a:defRPr>
              </a:lvl1pPr>
            </a:lstStyle>
            <a:p>
              <a:r>
                <a:rPr kumimoji="1" lang="zh-CN" altLang="en-US" sz="2400" b="1" dirty="0">
                  <a:solidFill>
                    <a:schemeClr val="bg1"/>
                  </a:solidFill>
                </a:rPr>
                <a:t>测试方法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034" y="1237133"/>
            <a:ext cx="4813300" cy="45847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089695" y="5037759"/>
            <a:ext cx="1506134" cy="6881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400" dirty="0">
                <a:solidFill>
                  <a:srgbClr val="FF0000"/>
                </a:solidFill>
              </a:rPr>
              <a:t>IAST</a:t>
            </a:r>
            <a:endParaRPr kumimoji="1" lang="zh-CN" alt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A2A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900" dirty="0"/>
          </a:p>
        </p:txBody>
      </p:sp>
      <p:grpSp>
        <p:nvGrpSpPr>
          <p:cNvPr id="12" name="组合 11"/>
          <p:cNvGrpSpPr/>
          <p:nvPr/>
        </p:nvGrpSpPr>
        <p:grpSpPr>
          <a:xfrm>
            <a:off x="60325" y="107236"/>
            <a:ext cx="9895206" cy="1018894"/>
            <a:chOff x="120649" y="197327"/>
            <a:chExt cx="19790411" cy="2037787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649" y="197327"/>
              <a:ext cx="1587501" cy="1587501"/>
            </a:xfrm>
            <a:prstGeom prst="rect">
              <a:avLst/>
            </a:prstGeom>
          </p:spPr>
        </p:pic>
        <p:sp>
          <p:nvSpPr>
            <p:cNvPr id="14" name="标题内容区域"/>
            <p:cNvSpPr txBox="1"/>
            <p:nvPr/>
          </p:nvSpPr>
          <p:spPr>
            <a:xfrm>
              <a:off x="1652414" y="647614"/>
              <a:ext cx="18258646" cy="1587500"/>
            </a:xfrm>
            <a:prstGeom prst="rect">
              <a:avLst/>
            </a:prstGeom>
            <a:ln w="12700">
              <a:miter lim="400000"/>
            </a:ln>
          </p:spPr>
          <p:txBody>
            <a:bodyPr lIns="25400" tIns="25400" rIns="25400" bIns="25400">
              <a:normAutofit/>
            </a:bodyPr>
            <a:lstStyle>
              <a:lvl1pPr>
                <a:defRPr sz="4500" b="0">
                  <a:latin typeface="HYQiHei-65S Medium"/>
                  <a:ea typeface="HYQiHei-65S Medium"/>
                  <a:cs typeface="HYQiHei-65S Medium"/>
                  <a:sym typeface="HYQiHei-65S Medium"/>
                </a:defRPr>
              </a:lvl1pPr>
            </a:lstStyle>
            <a:p>
              <a:r>
                <a:rPr kumimoji="1" lang="zh-CN" altLang="en-US" sz="2400" b="1" dirty="0">
                  <a:solidFill>
                    <a:schemeClr val="bg1"/>
                  </a:solidFill>
                </a:rPr>
                <a:t>测试方法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307144" y="1364475"/>
            <a:ext cx="8874378" cy="4729957"/>
            <a:chOff x="1332453" y="949343"/>
            <a:chExt cx="10324596" cy="4833624"/>
          </a:xfrm>
        </p:grpSpPr>
        <p:sp>
          <p:nvSpPr>
            <p:cNvPr id="16" name="矩形 15"/>
            <p:cNvSpPr/>
            <p:nvPr/>
          </p:nvSpPr>
          <p:spPr>
            <a:xfrm>
              <a:off x="1332453" y="949676"/>
              <a:ext cx="9763058" cy="450096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dirty="0"/>
            </a:p>
          </p:txBody>
        </p:sp>
        <p:sp>
          <p:nvSpPr>
            <p:cNvPr id="17" name="矩形 16"/>
            <p:cNvSpPr/>
            <p:nvPr/>
          </p:nvSpPr>
          <p:spPr>
            <a:xfrm>
              <a:off x="1332453" y="949343"/>
              <a:ext cx="9763058" cy="470701"/>
            </a:xfrm>
            <a:prstGeom prst="rect">
              <a:avLst/>
            </a:prstGeom>
            <a:solidFill>
              <a:srgbClr val="394EA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/>
                <a:t>在线靶场 </a:t>
              </a:r>
              <a:r>
                <a:rPr lang="en-US" altLang="zh-CN" sz="1400" dirty="0"/>
                <a:t>–</a:t>
              </a:r>
              <a:r>
                <a:rPr lang="zh-CN" altLang="en-US" sz="1400" dirty="0"/>
                <a:t> 快速验证</a:t>
              </a:r>
              <a:r>
                <a:rPr lang="en-US" altLang="zh-CN" sz="1400" dirty="0"/>
                <a:t>N Day</a:t>
              </a:r>
              <a:r>
                <a:rPr lang="zh-CN" altLang="en-US" sz="1400" dirty="0"/>
                <a:t>漏洞的</a:t>
              </a:r>
              <a:r>
                <a:rPr lang="en-US" altLang="zh-CN" sz="1400" dirty="0" err="1"/>
                <a:t>Poc</a:t>
              </a:r>
              <a:endParaRPr lang="zh-CN" altLang="en-US" sz="1400" dirty="0"/>
            </a:p>
          </p:txBody>
        </p:sp>
        <p:sp>
          <p:nvSpPr>
            <p:cNvPr id="18" name="椭圆 17"/>
            <p:cNvSpPr/>
            <p:nvPr/>
          </p:nvSpPr>
          <p:spPr>
            <a:xfrm>
              <a:off x="1466873" y="1050412"/>
              <a:ext cx="289112" cy="265320"/>
            </a:xfrm>
            <a:prstGeom prst="ellipse">
              <a:avLst/>
            </a:prstGeom>
            <a:solidFill>
              <a:srgbClr val="EE3F2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  <p:sp>
          <p:nvSpPr>
            <p:cNvPr id="19" name="矩形 18"/>
            <p:cNvSpPr/>
            <p:nvPr/>
          </p:nvSpPr>
          <p:spPr>
            <a:xfrm>
              <a:off x="10570561" y="949343"/>
              <a:ext cx="475691" cy="47070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  <p:sp>
          <p:nvSpPr>
            <p:cNvPr id="20" name="椭圆 19"/>
            <p:cNvSpPr/>
            <p:nvPr/>
          </p:nvSpPr>
          <p:spPr>
            <a:xfrm>
              <a:off x="10144792" y="1075003"/>
              <a:ext cx="294149" cy="240729"/>
            </a:xfrm>
            <a:prstGeom prst="ellipse">
              <a:avLst/>
            </a:prstGeom>
            <a:solidFill>
              <a:srgbClr val="EE3F2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  <p:sp>
          <p:nvSpPr>
            <p:cNvPr id="21" name="椭圆 20"/>
            <p:cNvSpPr/>
            <p:nvPr/>
          </p:nvSpPr>
          <p:spPr>
            <a:xfrm>
              <a:off x="10652357" y="1075003"/>
              <a:ext cx="312931" cy="26063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D41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rgbClr val="ED4157"/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0413528" y="979591"/>
              <a:ext cx="817753" cy="440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dirty="0">
                  <a:solidFill>
                    <a:srgbClr val="ED4157"/>
                  </a:solidFill>
                </a:rPr>
                <a:t>×</a:t>
              </a:r>
              <a:endParaRPr lang="zh-CN" altLang="en-US" sz="2200" dirty="0">
                <a:solidFill>
                  <a:srgbClr val="ED4157"/>
                </a:solidFill>
              </a:endParaRPr>
            </a:p>
          </p:txBody>
        </p:sp>
        <p:sp>
          <p:nvSpPr>
            <p:cNvPr id="23" name="矩形 70"/>
            <p:cNvSpPr/>
            <p:nvPr/>
          </p:nvSpPr>
          <p:spPr>
            <a:xfrm>
              <a:off x="1356520" y="5450717"/>
              <a:ext cx="9874761" cy="332171"/>
            </a:xfrm>
            <a:custGeom>
              <a:avLst/>
              <a:gdLst>
                <a:gd name="connsiteX0" fmla="*/ 0 w 9329195"/>
                <a:gd name="connsiteY0" fmla="*/ 0 h 823309"/>
                <a:gd name="connsiteX1" fmla="*/ 9329195 w 9329195"/>
                <a:gd name="connsiteY1" fmla="*/ 0 h 823309"/>
                <a:gd name="connsiteX2" fmla="*/ 9329195 w 9329195"/>
                <a:gd name="connsiteY2" fmla="*/ 823309 h 823309"/>
                <a:gd name="connsiteX3" fmla="*/ 0 w 9329195"/>
                <a:gd name="connsiteY3" fmla="*/ 823309 h 823309"/>
                <a:gd name="connsiteX4" fmla="*/ 0 w 9329195"/>
                <a:gd name="connsiteY4" fmla="*/ 0 h 823309"/>
                <a:gd name="connsiteX0-1" fmla="*/ 0 w 10237499"/>
                <a:gd name="connsiteY0-2" fmla="*/ 6096 h 823309"/>
                <a:gd name="connsiteX1-3" fmla="*/ 10237499 w 10237499"/>
                <a:gd name="connsiteY1-4" fmla="*/ 0 h 823309"/>
                <a:gd name="connsiteX2-5" fmla="*/ 10237499 w 10237499"/>
                <a:gd name="connsiteY2-6" fmla="*/ 823309 h 823309"/>
                <a:gd name="connsiteX3-7" fmla="*/ 908304 w 10237499"/>
                <a:gd name="connsiteY3-8" fmla="*/ 823309 h 823309"/>
                <a:gd name="connsiteX4-9" fmla="*/ 0 w 10237499"/>
                <a:gd name="connsiteY4-10" fmla="*/ 6096 h 82330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237499" h="823309">
                  <a:moveTo>
                    <a:pt x="0" y="6096"/>
                  </a:moveTo>
                  <a:lnTo>
                    <a:pt x="10237499" y="0"/>
                  </a:lnTo>
                  <a:lnTo>
                    <a:pt x="10237499" y="823309"/>
                  </a:lnTo>
                  <a:lnTo>
                    <a:pt x="908304" y="823309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  <p:sp>
          <p:nvSpPr>
            <p:cNvPr id="24" name="矩形 71"/>
            <p:cNvSpPr/>
            <p:nvPr/>
          </p:nvSpPr>
          <p:spPr>
            <a:xfrm>
              <a:off x="11095512" y="967296"/>
              <a:ext cx="561537" cy="4815671"/>
            </a:xfrm>
            <a:custGeom>
              <a:avLst/>
              <a:gdLst>
                <a:gd name="connsiteX0" fmla="*/ 0 w 933732"/>
                <a:gd name="connsiteY0" fmla="*/ 0 h 4447291"/>
                <a:gd name="connsiteX1" fmla="*/ 933732 w 933732"/>
                <a:gd name="connsiteY1" fmla="*/ 0 h 4447291"/>
                <a:gd name="connsiteX2" fmla="*/ 933732 w 933732"/>
                <a:gd name="connsiteY2" fmla="*/ 4447291 h 4447291"/>
                <a:gd name="connsiteX3" fmla="*/ 0 w 933732"/>
                <a:gd name="connsiteY3" fmla="*/ 4447291 h 4447291"/>
                <a:gd name="connsiteX4" fmla="*/ 0 w 933732"/>
                <a:gd name="connsiteY4" fmla="*/ 0 h 4447291"/>
                <a:gd name="connsiteX0-1" fmla="*/ 0 w 933732"/>
                <a:gd name="connsiteY0-2" fmla="*/ 0 h 5376931"/>
                <a:gd name="connsiteX1-3" fmla="*/ 933732 w 933732"/>
                <a:gd name="connsiteY1-4" fmla="*/ 929640 h 5376931"/>
                <a:gd name="connsiteX2-5" fmla="*/ 933732 w 933732"/>
                <a:gd name="connsiteY2-6" fmla="*/ 5376931 h 5376931"/>
                <a:gd name="connsiteX3-7" fmla="*/ 0 w 933732"/>
                <a:gd name="connsiteY3-8" fmla="*/ 5376931 h 5376931"/>
                <a:gd name="connsiteX4-9" fmla="*/ 0 w 933732"/>
                <a:gd name="connsiteY4-10" fmla="*/ 0 h 5376931"/>
                <a:gd name="connsiteX0-11" fmla="*/ 2540 w 933732"/>
                <a:gd name="connsiteY0-12" fmla="*/ 0 h 5336291"/>
                <a:gd name="connsiteX1-13" fmla="*/ 933732 w 933732"/>
                <a:gd name="connsiteY1-14" fmla="*/ 889000 h 5336291"/>
                <a:gd name="connsiteX2-15" fmla="*/ 933732 w 933732"/>
                <a:gd name="connsiteY2-16" fmla="*/ 5336291 h 5336291"/>
                <a:gd name="connsiteX3-17" fmla="*/ 0 w 933732"/>
                <a:gd name="connsiteY3-18" fmla="*/ 5336291 h 5336291"/>
                <a:gd name="connsiteX4-19" fmla="*/ 2540 w 933732"/>
                <a:gd name="connsiteY4-20" fmla="*/ 0 h 5336291"/>
                <a:gd name="connsiteX0-21" fmla="*/ 2540 w 933732"/>
                <a:gd name="connsiteY0-22" fmla="*/ 0 h 5361691"/>
                <a:gd name="connsiteX1-23" fmla="*/ 933732 w 933732"/>
                <a:gd name="connsiteY1-24" fmla="*/ 914400 h 5361691"/>
                <a:gd name="connsiteX2-25" fmla="*/ 933732 w 933732"/>
                <a:gd name="connsiteY2-26" fmla="*/ 5361691 h 5361691"/>
                <a:gd name="connsiteX3-27" fmla="*/ 0 w 933732"/>
                <a:gd name="connsiteY3-28" fmla="*/ 5361691 h 5361691"/>
                <a:gd name="connsiteX4-29" fmla="*/ 2540 w 933732"/>
                <a:gd name="connsiteY4-30" fmla="*/ 0 h 53616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33732" h="5361691">
                  <a:moveTo>
                    <a:pt x="2540" y="0"/>
                  </a:moveTo>
                  <a:lnTo>
                    <a:pt x="933732" y="914400"/>
                  </a:lnTo>
                  <a:lnTo>
                    <a:pt x="933732" y="5361691"/>
                  </a:lnTo>
                  <a:lnTo>
                    <a:pt x="0" y="5361691"/>
                  </a:lnTo>
                  <a:cubicBezTo>
                    <a:pt x="847" y="3582927"/>
                    <a:pt x="1693" y="1778764"/>
                    <a:pt x="2540" y="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</p:grpSp>
      <p:sp>
        <p:nvSpPr>
          <p:cNvPr id="26" name="矩形 25"/>
          <p:cNvSpPr/>
          <p:nvPr/>
        </p:nvSpPr>
        <p:spPr>
          <a:xfrm>
            <a:off x="3327964" y="1853731"/>
            <a:ext cx="8371029" cy="3944041"/>
          </a:xfrm>
          <a:prstGeom prst="rect">
            <a:avLst/>
          </a:prstGeom>
          <a:solidFill>
            <a:srgbClr val="FE8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方正综艺简体" panose="02010601030101010101" pitchFamily="65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054" y="2033060"/>
            <a:ext cx="7892404" cy="354559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88007" y="1487440"/>
            <a:ext cx="30025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sz="1600" dirty="0"/>
          </a:p>
          <a:p>
            <a:pPr marL="342900" indent="-342900">
              <a:buAutoNum type="arabicPeriod"/>
            </a:pPr>
            <a:r>
              <a:rPr kumimoji="1" lang="zh-CN" altLang="en-US" sz="1600" dirty="0"/>
              <a:t>联合</a:t>
            </a:r>
            <a:r>
              <a:rPr kumimoji="1" lang="en-US" altLang="zh-CN" sz="1600" dirty="0" err="1"/>
              <a:t>Vulhub</a:t>
            </a:r>
            <a:r>
              <a:rPr kumimoji="1" lang="zh-CN" altLang="en-US" sz="1600" dirty="0"/>
              <a:t>、</a:t>
            </a:r>
            <a:r>
              <a:rPr kumimoji="1" lang="en-US" altLang="zh-CN" sz="1600" dirty="0" err="1"/>
              <a:t>VulApps</a:t>
            </a:r>
            <a:r>
              <a:rPr kumimoji="1" lang="zh-CN" altLang="en-US" sz="1600" dirty="0"/>
              <a:t>两大靶场社区，共建漏洞复现环境</a:t>
            </a:r>
            <a:endParaRPr kumimoji="1" lang="en-US" altLang="zh-CN" sz="1600" dirty="0"/>
          </a:p>
          <a:p>
            <a:pPr marL="342900" indent="-342900">
              <a:buAutoNum type="arabicPeriod"/>
            </a:pPr>
            <a:r>
              <a:rPr kumimoji="1" lang="zh-CN" altLang="en-US" sz="1600" dirty="0"/>
              <a:t>集成</a:t>
            </a:r>
            <a:r>
              <a:rPr kumimoji="1" lang="en-US" altLang="zh-CN" sz="1600" dirty="0"/>
              <a:t>GitHub Star&gt;1000</a:t>
            </a:r>
            <a:r>
              <a:rPr kumimoji="1" lang="zh-CN" altLang="en-US" sz="1600" dirty="0"/>
              <a:t>的开源系统</a:t>
            </a:r>
            <a:r>
              <a:rPr kumimoji="1" lang="en-US" altLang="zh-CN" sz="1600" dirty="0"/>
              <a:t>/</a:t>
            </a:r>
            <a:r>
              <a:rPr kumimoji="1" lang="zh-CN" altLang="en-US" sz="1600" dirty="0"/>
              <a:t>组件</a:t>
            </a:r>
            <a:endParaRPr kumimoji="1" lang="en-US" altLang="zh-CN" sz="1600" dirty="0"/>
          </a:p>
          <a:p>
            <a:pPr marL="342900" indent="-342900">
              <a:buAutoNum type="arabicPeriod"/>
            </a:pPr>
            <a:r>
              <a:rPr kumimoji="1" lang="zh-CN" altLang="en-US" sz="1600" dirty="0"/>
              <a:t>支持污点调用链的自动采集</a:t>
            </a:r>
            <a:endParaRPr kumimoji="1" lang="en-US" altLang="zh-CN" sz="1600" dirty="0"/>
          </a:p>
          <a:p>
            <a:pPr marL="342900" indent="-342900">
              <a:buAutoNum type="arabicPeriod"/>
            </a:pPr>
            <a:r>
              <a:rPr kumimoji="1" lang="zh-CN" altLang="en-US" sz="1600" dirty="0"/>
              <a:t>基于</a:t>
            </a:r>
            <a:r>
              <a:rPr kumimoji="1" lang="en-US" altLang="zh-CN" sz="1600" dirty="0" err="1"/>
              <a:t>vulfocus</a:t>
            </a:r>
            <a:r>
              <a:rPr kumimoji="1" lang="zh-CN" altLang="en-US" sz="1600" dirty="0"/>
              <a:t>二次开发，火线社区用户均可使用</a:t>
            </a:r>
            <a:endParaRPr kumimoji="1" lang="en-US" altLang="zh-CN" sz="1600" dirty="0"/>
          </a:p>
          <a:p>
            <a:pPr marL="342900" indent="-342900">
              <a:buAutoNum type="arabicPeriod"/>
            </a:pPr>
            <a:endParaRPr kumimoji="1" lang="zh-CN" altLang="en-US" sz="1600" dirty="0"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A2A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900" dirty="0"/>
          </a:p>
        </p:txBody>
      </p:sp>
      <p:grpSp>
        <p:nvGrpSpPr>
          <p:cNvPr id="12" name="组合 11"/>
          <p:cNvGrpSpPr/>
          <p:nvPr/>
        </p:nvGrpSpPr>
        <p:grpSpPr>
          <a:xfrm>
            <a:off x="60325" y="107236"/>
            <a:ext cx="9895206" cy="1018894"/>
            <a:chOff x="120649" y="197327"/>
            <a:chExt cx="19790411" cy="2037787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649" y="197327"/>
              <a:ext cx="1587501" cy="1587501"/>
            </a:xfrm>
            <a:prstGeom prst="rect">
              <a:avLst/>
            </a:prstGeom>
          </p:spPr>
        </p:pic>
        <p:sp>
          <p:nvSpPr>
            <p:cNvPr id="14" name="标题内容区域"/>
            <p:cNvSpPr txBox="1"/>
            <p:nvPr/>
          </p:nvSpPr>
          <p:spPr>
            <a:xfrm>
              <a:off x="1652414" y="647614"/>
              <a:ext cx="18258646" cy="1587500"/>
            </a:xfrm>
            <a:prstGeom prst="rect">
              <a:avLst/>
            </a:prstGeom>
            <a:ln w="12700">
              <a:miter lim="400000"/>
            </a:ln>
          </p:spPr>
          <p:txBody>
            <a:bodyPr lIns="25400" tIns="25400" rIns="25400" bIns="25400">
              <a:normAutofit/>
            </a:bodyPr>
            <a:lstStyle>
              <a:lvl1pPr>
                <a:defRPr sz="4500" b="0">
                  <a:latin typeface="HYQiHei-65S Medium"/>
                  <a:ea typeface="HYQiHei-65S Medium"/>
                  <a:cs typeface="HYQiHei-65S Medium"/>
                  <a:sym typeface="HYQiHei-65S Medium"/>
                </a:defRPr>
              </a:lvl1pPr>
            </a:lstStyle>
            <a:p>
              <a:r>
                <a:rPr kumimoji="1" lang="zh-CN" altLang="en-US" sz="2400" b="1" dirty="0">
                  <a:solidFill>
                    <a:schemeClr val="bg1"/>
                  </a:solidFill>
                </a:rPr>
                <a:t>测试方法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307144" y="1364475"/>
            <a:ext cx="8874378" cy="4729957"/>
            <a:chOff x="1332453" y="949343"/>
            <a:chExt cx="10324596" cy="4833624"/>
          </a:xfrm>
        </p:grpSpPr>
        <p:sp>
          <p:nvSpPr>
            <p:cNvPr id="16" name="矩形 15"/>
            <p:cNvSpPr/>
            <p:nvPr/>
          </p:nvSpPr>
          <p:spPr>
            <a:xfrm>
              <a:off x="1332453" y="949676"/>
              <a:ext cx="9763058" cy="450096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dirty="0"/>
            </a:p>
          </p:txBody>
        </p:sp>
        <p:sp>
          <p:nvSpPr>
            <p:cNvPr id="17" name="矩形 16"/>
            <p:cNvSpPr/>
            <p:nvPr/>
          </p:nvSpPr>
          <p:spPr>
            <a:xfrm>
              <a:off x="1332453" y="949343"/>
              <a:ext cx="9763058" cy="470701"/>
            </a:xfrm>
            <a:prstGeom prst="rect">
              <a:avLst/>
            </a:prstGeom>
            <a:solidFill>
              <a:srgbClr val="394EA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/>
                <a:t>海量数据 </a:t>
              </a:r>
              <a:r>
                <a:rPr lang="en-US" altLang="zh-CN" sz="1400" dirty="0"/>
                <a:t>–</a:t>
              </a:r>
              <a:r>
                <a:rPr lang="zh-CN" altLang="en-US" sz="1400" dirty="0"/>
                <a:t> 提升开源系统漏洞挖掘的效率</a:t>
              </a:r>
            </a:p>
          </p:txBody>
        </p:sp>
        <p:sp>
          <p:nvSpPr>
            <p:cNvPr id="18" name="椭圆 17"/>
            <p:cNvSpPr/>
            <p:nvPr/>
          </p:nvSpPr>
          <p:spPr>
            <a:xfrm>
              <a:off x="1466873" y="1050412"/>
              <a:ext cx="289112" cy="265320"/>
            </a:xfrm>
            <a:prstGeom prst="ellipse">
              <a:avLst/>
            </a:prstGeom>
            <a:solidFill>
              <a:srgbClr val="EE3F2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  <p:sp>
          <p:nvSpPr>
            <p:cNvPr id="19" name="矩形 18"/>
            <p:cNvSpPr/>
            <p:nvPr/>
          </p:nvSpPr>
          <p:spPr>
            <a:xfrm>
              <a:off x="10570561" y="949343"/>
              <a:ext cx="475691" cy="47070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  <p:sp>
          <p:nvSpPr>
            <p:cNvPr id="20" name="椭圆 19"/>
            <p:cNvSpPr/>
            <p:nvPr/>
          </p:nvSpPr>
          <p:spPr>
            <a:xfrm>
              <a:off x="10144792" y="1075003"/>
              <a:ext cx="294149" cy="240729"/>
            </a:xfrm>
            <a:prstGeom prst="ellipse">
              <a:avLst/>
            </a:prstGeom>
            <a:solidFill>
              <a:srgbClr val="EE3F2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  <p:sp>
          <p:nvSpPr>
            <p:cNvPr id="21" name="椭圆 20"/>
            <p:cNvSpPr/>
            <p:nvPr/>
          </p:nvSpPr>
          <p:spPr>
            <a:xfrm>
              <a:off x="10652357" y="1075003"/>
              <a:ext cx="312931" cy="26063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D41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rgbClr val="ED4157"/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0413528" y="979591"/>
              <a:ext cx="817753" cy="440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dirty="0">
                  <a:solidFill>
                    <a:srgbClr val="ED4157"/>
                  </a:solidFill>
                </a:rPr>
                <a:t>×</a:t>
              </a:r>
              <a:endParaRPr lang="zh-CN" altLang="en-US" sz="2200" dirty="0">
                <a:solidFill>
                  <a:srgbClr val="ED4157"/>
                </a:solidFill>
              </a:endParaRPr>
            </a:p>
          </p:txBody>
        </p:sp>
        <p:sp>
          <p:nvSpPr>
            <p:cNvPr id="23" name="矩形 70"/>
            <p:cNvSpPr/>
            <p:nvPr/>
          </p:nvSpPr>
          <p:spPr>
            <a:xfrm>
              <a:off x="1356520" y="5450717"/>
              <a:ext cx="9874761" cy="332171"/>
            </a:xfrm>
            <a:custGeom>
              <a:avLst/>
              <a:gdLst>
                <a:gd name="connsiteX0" fmla="*/ 0 w 9329195"/>
                <a:gd name="connsiteY0" fmla="*/ 0 h 823309"/>
                <a:gd name="connsiteX1" fmla="*/ 9329195 w 9329195"/>
                <a:gd name="connsiteY1" fmla="*/ 0 h 823309"/>
                <a:gd name="connsiteX2" fmla="*/ 9329195 w 9329195"/>
                <a:gd name="connsiteY2" fmla="*/ 823309 h 823309"/>
                <a:gd name="connsiteX3" fmla="*/ 0 w 9329195"/>
                <a:gd name="connsiteY3" fmla="*/ 823309 h 823309"/>
                <a:gd name="connsiteX4" fmla="*/ 0 w 9329195"/>
                <a:gd name="connsiteY4" fmla="*/ 0 h 823309"/>
                <a:gd name="connsiteX0-1" fmla="*/ 0 w 10237499"/>
                <a:gd name="connsiteY0-2" fmla="*/ 6096 h 823309"/>
                <a:gd name="connsiteX1-3" fmla="*/ 10237499 w 10237499"/>
                <a:gd name="connsiteY1-4" fmla="*/ 0 h 823309"/>
                <a:gd name="connsiteX2-5" fmla="*/ 10237499 w 10237499"/>
                <a:gd name="connsiteY2-6" fmla="*/ 823309 h 823309"/>
                <a:gd name="connsiteX3-7" fmla="*/ 908304 w 10237499"/>
                <a:gd name="connsiteY3-8" fmla="*/ 823309 h 823309"/>
                <a:gd name="connsiteX4-9" fmla="*/ 0 w 10237499"/>
                <a:gd name="connsiteY4-10" fmla="*/ 6096 h 82330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237499" h="823309">
                  <a:moveTo>
                    <a:pt x="0" y="6096"/>
                  </a:moveTo>
                  <a:lnTo>
                    <a:pt x="10237499" y="0"/>
                  </a:lnTo>
                  <a:lnTo>
                    <a:pt x="10237499" y="823309"/>
                  </a:lnTo>
                  <a:lnTo>
                    <a:pt x="908304" y="823309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  <p:sp>
          <p:nvSpPr>
            <p:cNvPr id="24" name="矩形 71"/>
            <p:cNvSpPr/>
            <p:nvPr/>
          </p:nvSpPr>
          <p:spPr>
            <a:xfrm>
              <a:off x="11095512" y="967296"/>
              <a:ext cx="561537" cy="4815671"/>
            </a:xfrm>
            <a:custGeom>
              <a:avLst/>
              <a:gdLst>
                <a:gd name="connsiteX0" fmla="*/ 0 w 933732"/>
                <a:gd name="connsiteY0" fmla="*/ 0 h 4447291"/>
                <a:gd name="connsiteX1" fmla="*/ 933732 w 933732"/>
                <a:gd name="connsiteY1" fmla="*/ 0 h 4447291"/>
                <a:gd name="connsiteX2" fmla="*/ 933732 w 933732"/>
                <a:gd name="connsiteY2" fmla="*/ 4447291 h 4447291"/>
                <a:gd name="connsiteX3" fmla="*/ 0 w 933732"/>
                <a:gd name="connsiteY3" fmla="*/ 4447291 h 4447291"/>
                <a:gd name="connsiteX4" fmla="*/ 0 w 933732"/>
                <a:gd name="connsiteY4" fmla="*/ 0 h 4447291"/>
                <a:gd name="connsiteX0-1" fmla="*/ 0 w 933732"/>
                <a:gd name="connsiteY0-2" fmla="*/ 0 h 5376931"/>
                <a:gd name="connsiteX1-3" fmla="*/ 933732 w 933732"/>
                <a:gd name="connsiteY1-4" fmla="*/ 929640 h 5376931"/>
                <a:gd name="connsiteX2-5" fmla="*/ 933732 w 933732"/>
                <a:gd name="connsiteY2-6" fmla="*/ 5376931 h 5376931"/>
                <a:gd name="connsiteX3-7" fmla="*/ 0 w 933732"/>
                <a:gd name="connsiteY3-8" fmla="*/ 5376931 h 5376931"/>
                <a:gd name="connsiteX4-9" fmla="*/ 0 w 933732"/>
                <a:gd name="connsiteY4-10" fmla="*/ 0 h 5376931"/>
                <a:gd name="connsiteX0-11" fmla="*/ 2540 w 933732"/>
                <a:gd name="connsiteY0-12" fmla="*/ 0 h 5336291"/>
                <a:gd name="connsiteX1-13" fmla="*/ 933732 w 933732"/>
                <a:gd name="connsiteY1-14" fmla="*/ 889000 h 5336291"/>
                <a:gd name="connsiteX2-15" fmla="*/ 933732 w 933732"/>
                <a:gd name="connsiteY2-16" fmla="*/ 5336291 h 5336291"/>
                <a:gd name="connsiteX3-17" fmla="*/ 0 w 933732"/>
                <a:gd name="connsiteY3-18" fmla="*/ 5336291 h 5336291"/>
                <a:gd name="connsiteX4-19" fmla="*/ 2540 w 933732"/>
                <a:gd name="connsiteY4-20" fmla="*/ 0 h 5336291"/>
                <a:gd name="connsiteX0-21" fmla="*/ 2540 w 933732"/>
                <a:gd name="connsiteY0-22" fmla="*/ 0 h 5361691"/>
                <a:gd name="connsiteX1-23" fmla="*/ 933732 w 933732"/>
                <a:gd name="connsiteY1-24" fmla="*/ 914400 h 5361691"/>
                <a:gd name="connsiteX2-25" fmla="*/ 933732 w 933732"/>
                <a:gd name="connsiteY2-26" fmla="*/ 5361691 h 5361691"/>
                <a:gd name="connsiteX3-27" fmla="*/ 0 w 933732"/>
                <a:gd name="connsiteY3-28" fmla="*/ 5361691 h 5361691"/>
                <a:gd name="connsiteX4-29" fmla="*/ 2540 w 933732"/>
                <a:gd name="connsiteY4-30" fmla="*/ 0 h 53616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33732" h="5361691">
                  <a:moveTo>
                    <a:pt x="2540" y="0"/>
                  </a:moveTo>
                  <a:lnTo>
                    <a:pt x="933732" y="914400"/>
                  </a:lnTo>
                  <a:lnTo>
                    <a:pt x="933732" y="5361691"/>
                  </a:lnTo>
                  <a:lnTo>
                    <a:pt x="0" y="5361691"/>
                  </a:lnTo>
                  <a:cubicBezTo>
                    <a:pt x="847" y="3582927"/>
                    <a:pt x="1693" y="1778764"/>
                    <a:pt x="2540" y="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</p:grpSp>
      <p:sp>
        <p:nvSpPr>
          <p:cNvPr id="26" name="矩形 25"/>
          <p:cNvSpPr/>
          <p:nvPr/>
        </p:nvSpPr>
        <p:spPr>
          <a:xfrm>
            <a:off x="3327964" y="1853731"/>
            <a:ext cx="8371029" cy="3944041"/>
          </a:xfrm>
          <a:prstGeom prst="rect">
            <a:avLst/>
          </a:prstGeom>
          <a:solidFill>
            <a:srgbClr val="FE8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方正综艺简体" panose="02010601030101010101" pitchFamily="65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8007" y="1487440"/>
            <a:ext cx="30025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/>
              <a:t>       在线靶场提供了大量的开源系统，基于开源系统，可产生海量的污点调用链；分析污点调用链，发现隐藏的</a:t>
            </a:r>
            <a:r>
              <a:rPr kumimoji="1" lang="en-US" altLang="zh-CN" sz="1600" dirty="0"/>
              <a:t>0 Day</a:t>
            </a:r>
          </a:p>
          <a:p>
            <a:endParaRPr kumimoji="1" lang="en-US" altLang="zh-CN" sz="1600" dirty="0"/>
          </a:p>
          <a:p>
            <a:r>
              <a:rPr kumimoji="1" lang="zh-CN" altLang="en-US" sz="1600" dirty="0"/>
              <a:t>案例：</a:t>
            </a:r>
            <a:endParaRPr kumimoji="1" lang="en-US" altLang="zh-CN" sz="1600" dirty="0"/>
          </a:p>
          <a:p>
            <a:r>
              <a:rPr kumimoji="1" lang="zh-CN" altLang="en-US" sz="1600" dirty="0"/>
              <a:t> </a:t>
            </a:r>
            <a:r>
              <a:rPr kumimoji="1" lang="en-US" altLang="zh-CN" sz="1600" dirty="0"/>
              <a:t>-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XXL-Job Admin-API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RCE</a:t>
            </a:r>
          </a:p>
          <a:p>
            <a:r>
              <a:rPr kumimoji="1" lang="en-US" altLang="zh-CN" sz="1600" dirty="0"/>
              <a:t> - Apache </a:t>
            </a:r>
            <a:r>
              <a:rPr kumimoji="1" lang="en-US" altLang="zh-CN" sz="1600" dirty="0" err="1"/>
              <a:t>Solr</a:t>
            </a:r>
            <a:r>
              <a:rPr kumimoji="1" lang="zh-CN" altLang="en-US" sz="1600" dirty="0"/>
              <a:t>任意文件读取</a:t>
            </a:r>
            <a:endParaRPr kumimoji="1" lang="en-US" altLang="zh-CN" sz="1600" dirty="0"/>
          </a:p>
          <a:p>
            <a:r>
              <a:rPr kumimoji="1" lang="zh-CN" altLang="en-US" sz="1600" dirty="0"/>
              <a:t> </a:t>
            </a:r>
            <a:r>
              <a:rPr kumimoji="1" lang="en-US" altLang="zh-CN" sz="1600" dirty="0"/>
              <a:t>-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Apache </a:t>
            </a:r>
            <a:r>
              <a:rPr kumimoji="1" lang="en-US" altLang="zh-CN" sz="1600" dirty="0" err="1"/>
              <a:t>Solr</a:t>
            </a:r>
            <a:r>
              <a:rPr kumimoji="1" lang="en-US" altLang="zh-CN" sz="1600" dirty="0"/>
              <a:t> SSRF</a:t>
            </a:r>
          </a:p>
          <a:p>
            <a:r>
              <a:rPr kumimoji="1" lang="zh-CN" altLang="en-US" sz="1600" dirty="0"/>
              <a:t> </a:t>
            </a:r>
            <a:r>
              <a:rPr kumimoji="1" lang="en-US" altLang="zh-CN" sz="1600" dirty="0"/>
              <a:t>-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Apache Sentinel SSRF</a:t>
            </a:r>
          </a:p>
          <a:p>
            <a:r>
              <a:rPr kumimoji="1" lang="zh-CN" altLang="en-US" sz="1600" dirty="0"/>
              <a:t> </a:t>
            </a:r>
            <a:r>
              <a:rPr kumimoji="1" lang="en-US" altLang="zh-CN" sz="1600" dirty="0"/>
              <a:t>-</a:t>
            </a:r>
            <a:r>
              <a:rPr kumimoji="1" lang="zh-CN" altLang="en-US" sz="1600" dirty="0"/>
              <a:t> 等等</a:t>
            </a:r>
            <a:endParaRPr kumimoji="1" lang="en-US" altLang="zh-CN" sz="1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873" y="1917573"/>
            <a:ext cx="8119422" cy="376913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A2A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900" dirty="0"/>
          </a:p>
        </p:txBody>
      </p:sp>
      <p:grpSp>
        <p:nvGrpSpPr>
          <p:cNvPr id="12" name="组合 11"/>
          <p:cNvGrpSpPr/>
          <p:nvPr/>
        </p:nvGrpSpPr>
        <p:grpSpPr>
          <a:xfrm>
            <a:off x="60325" y="107236"/>
            <a:ext cx="9895206" cy="1018894"/>
            <a:chOff x="120649" y="197327"/>
            <a:chExt cx="19790411" cy="2037787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649" y="197327"/>
              <a:ext cx="1587501" cy="1587501"/>
            </a:xfrm>
            <a:prstGeom prst="rect">
              <a:avLst/>
            </a:prstGeom>
          </p:spPr>
        </p:pic>
        <p:sp>
          <p:nvSpPr>
            <p:cNvPr id="14" name="标题内容区域"/>
            <p:cNvSpPr txBox="1"/>
            <p:nvPr/>
          </p:nvSpPr>
          <p:spPr>
            <a:xfrm>
              <a:off x="1652414" y="647614"/>
              <a:ext cx="18258646" cy="1587500"/>
            </a:xfrm>
            <a:prstGeom prst="rect">
              <a:avLst/>
            </a:prstGeom>
            <a:ln w="12700">
              <a:miter lim="400000"/>
            </a:ln>
          </p:spPr>
          <p:txBody>
            <a:bodyPr lIns="25400" tIns="25400" rIns="25400" bIns="25400">
              <a:normAutofit/>
            </a:bodyPr>
            <a:lstStyle>
              <a:lvl1pPr>
                <a:defRPr sz="4500" b="0">
                  <a:latin typeface="HYQiHei-65S Medium"/>
                  <a:ea typeface="HYQiHei-65S Medium"/>
                  <a:cs typeface="HYQiHei-65S Medium"/>
                  <a:sym typeface="HYQiHei-65S Medium"/>
                </a:defRPr>
              </a:lvl1pPr>
            </a:lstStyle>
            <a:p>
              <a:r>
                <a:rPr kumimoji="1" lang="zh-CN" altLang="en-US" sz="2400" b="1" dirty="0">
                  <a:solidFill>
                    <a:schemeClr val="bg1"/>
                  </a:solidFill>
                </a:rPr>
                <a:t>测试方法</a:t>
              </a: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88007" y="1487440"/>
            <a:ext cx="300257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/>
              <a:t>       </a:t>
            </a:r>
            <a:r>
              <a:rPr kumimoji="1" lang="en-US" altLang="zh-CN" sz="1600" dirty="0" err="1"/>
              <a:t>buildRequestFrom</a:t>
            </a:r>
            <a:r>
              <a:rPr kumimoji="1" lang="zh-CN" altLang="en-US" sz="1600" dirty="0"/>
              <a:t>方法构建</a:t>
            </a:r>
            <a:r>
              <a:rPr kumimoji="1" lang="en-US" altLang="zh-CN" sz="1600" dirty="0" err="1"/>
              <a:t>SolrQueryRequest</a:t>
            </a:r>
            <a:r>
              <a:rPr kumimoji="1" lang="zh-CN" altLang="en-US" sz="1600" dirty="0"/>
              <a:t>时，直接读取</a:t>
            </a:r>
            <a:r>
              <a:rPr kumimoji="1" lang="en-US" altLang="zh-CN" sz="1600" dirty="0"/>
              <a:t>HTTP</a:t>
            </a:r>
            <a:r>
              <a:rPr kumimoji="1" lang="zh-CN" altLang="en-US" sz="1600" dirty="0"/>
              <a:t>参数</a:t>
            </a:r>
            <a:r>
              <a:rPr kumimoji="1" lang="en-US" altLang="zh-CN" sz="1600" dirty="0" err="1"/>
              <a:t>stream.url</a:t>
            </a:r>
            <a:r>
              <a:rPr kumimoji="1" lang="zh-CN" altLang="en-US" sz="1600" dirty="0"/>
              <a:t>、</a:t>
            </a:r>
            <a:r>
              <a:rPr kumimoji="1" lang="en-US" altLang="zh-CN" sz="1600" dirty="0" err="1"/>
              <a:t>stream.file</a:t>
            </a:r>
            <a:r>
              <a:rPr kumimoji="1" lang="zh-CN" altLang="en-US" sz="1600" dirty="0"/>
              <a:t>，分别用于加载远程</a:t>
            </a:r>
            <a:r>
              <a:rPr kumimoji="1" lang="en-US" altLang="zh-CN" sz="1600" dirty="0"/>
              <a:t>URL</a:t>
            </a:r>
            <a:r>
              <a:rPr kumimoji="1" lang="zh-CN" altLang="en-US" sz="1600" dirty="0"/>
              <a:t>中的数据和加载本地</a:t>
            </a:r>
            <a:r>
              <a:rPr kumimoji="1" lang="en-US" altLang="zh-CN" sz="1600" dirty="0"/>
              <a:t>File</a:t>
            </a:r>
            <a:r>
              <a:rPr kumimoji="1" lang="zh-CN" altLang="en-US" sz="1600" dirty="0"/>
              <a:t>的数据。</a:t>
            </a:r>
            <a:endParaRPr kumimoji="1" lang="en-US" altLang="zh-CN" sz="1600" dirty="0"/>
          </a:p>
          <a:p>
            <a:endParaRPr kumimoji="1" lang="en-US" altLang="zh-CN" sz="1600" dirty="0"/>
          </a:p>
          <a:p>
            <a:r>
              <a:rPr kumimoji="1" lang="en-US" altLang="zh-CN" sz="1600" dirty="0" err="1"/>
              <a:t>Poc</a:t>
            </a:r>
            <a:r>
              <a:rPr kumimoji="1" lang="en-US" altLang="zh-CN" sz="1600" dirty="0"/>
              <a:t>: </a:t>
            </a:r>
            <a:r>
              <a:rPr lang="en-US" altLang="zh-CN" sz="1200" dirty="0"/>
              <a:t>http:</a:t>
            </a:r>
            <a:r>
              <a:rPr lang="en-US" altLang="zh-CN" sz="1100" dirty="0"/>
              <a:t>/</a:t>
            </a:r>
            <a:r>
              <a:rPr lang="en-US" altLang="zh-CN" sz="1200" dirty="0"/>
              <a:t>/x.x.x.x:8983/</a:t>
            </a:r>
            <a:r>
              <a:rPr lang="en-US" altLang="zh-CN" sz="1200" dirty="0" err="1"/>
              <a:t>solr</a:t>
            </a:r>
            <a:r>
              <a:rPr lang="en-US" altLang="zh-CN" sz="1200" dirty="0"/>
              <a:t>/</a:t>
            </a:r>
            <a:r>
              <a:rPr lang="en-US" altLang="zh-CN" sz="1200" dirty="0" err="1"/>
              <a:t>new_core</a:t>
            </a:r>
            <a:r>
              <a:rPr lang="en-US" altLang="zh-CN" sz="1200" dirty="0"/>
              <a:t>/debug/</a:t>
            </a:r>
            <a:r>
              <a:rPr lang="en-US" altLang="zh-CN" sz="1200" dirty="0" err="1"/>
              <a:t>dump?stream.url</a:t>
            </a:r>
            <a:r>
              <a:rPr lang="en-US" altLang="zh-CN" sz="1200" dirty="0"/>
              <a:t>=file:///</a:t>
            </a:r>
            <a:r>
              <a:rPr lang="en-US" altLang="zh-CN" sz="1200" dirty="0" err="1"/>
              <a:t>etc</a:t>
            </a:r>
            <a:r>
              <a:rPr lang="en-US" altLang="zh-CN" sz="1200" dirty="0"/>
              <a:t>/</a:t>
            </a:r>
            <a:r>
              <a:rPr lang="en-US" altLang="zh-CN" sz="1200" dirty="0" err="1"/>
              <a:t>passwd&amp;param</a:t>
            </a:r>
            <a:r>
              <a:rPr lang="en-US" altLang="zh-CN" sz="1200" dirty="0"/>
              <a:t>=</a:t>
            </a:r>
            <a:r>
              <a:rPr lang="en-US" altLang="zh-CN" sz="1200" dirty="0" err="1"/>
              <a:t>ContentStream&amp;stream.file</a:t>
            </a:r>
            <a:r>
              <a:rPr lang="en-US" altLang="zh-CN" sz="1200" dirty="0"/>
              <a:t>=/</a:t>
            </a:r>
            <a:r>
              <a:rPr lang="en-US" altLang="zh-CN" sz="1200" dirty="0" err="1"/>
              <a:t>etc</a:t>
            </a:r>
            <a:r>
              <a:rPr lang="en-US" altLang="zh-CN" sz="1200" dirty="0"/>
              <a:t>/passwd</a:t>
            </a:r>
            <a:br>
              <a:rPr lang="en-US" altLang="zh-CN" sz="1600" dirty="0"/>
            </a:br>
            <a:endParaRPr kumimoji="1" lang="en-US" altLang="zh-CN" sz="1600" dirty="0"/>
          </a:p>
          <a:p>
            <a:endParaRPr kumimoji="1" lang="en-US" altLang="zh-CN" sz="1600" dirty="0"/>
          </a:p>
          <a:p>
            <a:r>
              <a:rPr kumimoji="1" lang="zh-CN" altLang="en-US" sz="1600" dirty="0"/>
              <a:t>       如何利用在线靶场和海量数据提高挖掘开源系统漏洞的效率？</a:t>
            </a:r>
            <a:endParaRPr kumimoji="1" lang="en-US" altLang="zh-CN" sz="16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586" y="1231900"/>
            <a:ext cx="8625408" cy="529372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844246" y="872431"/>
            <a:ext cx="7657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</a:rPr>
              <a:t>Apache </a:t>
            </a:r>
            <a:r>
              <a:rPr kumimoji="1" lang="en-US" altLang="zh-CN" sz="1600" dirty="0" err="1">
                <a:solidFill>
                  <a:schemeClr val="bg1"/>
                </a:solidFill>
              </a:rPr>
              <a:t>Solr</a:t>
            </a:r>
            <a:r>
              <a:rPr kumimoji="1" lang="zh-CN" altLang="en-US" sz="1600" dirty="0">
                <a:solidFill>
                  <a:schemeClr val="bg1"/>
                </a:solidFill>
              </a:rPr>
              <a:t>任意文件读取与</a:t>
            </a:r>
            <a:r>
              <a:rPr kumimoji="1" lang="en-US" altLang="zh-CN" sz="1600" dirty="0">
                <a:solidFill>
                  <a:schemeClr val="bg1"/>
                </a:solidFill>
              </a:rPr>
              <a:t>SSRF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8549"/>
            <a:ext cx="12192000" cy="6858000"/>
          </a:xfrm>
          <a:prstGeom prst="rect">
            <a:avLst/>
          </a:prstGeom>
          <a:solidFill>
            <a:srgbClr val="49A2A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900" dirty="0"/>
          </a:p>
        </p:txBody>
      </p:sp>
      <p:grpSp>
        <p:nvGrpSpPr>
          <p:cNvPr id="12" name="组合 11"/>
          <p:cNvGrpSpPr/>
          <p:nvPr/>
        </p:nvGrpSpPr>
        <p:grpSpPr>
          <a:xfrm>
            <a:off x="60325" y="107236"/>
            <a:ext cx="9895206" cy="1018894"/>
            <a:chOff x="120649" y="197327"/>
            <a:chExt cx="19790411" cy="2037787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649" y="197327"/>
              <a:ext cx="1587501" cy="1587501"/>
            </a:xfrm>
            <a:prstGeom prst="rect">
              <a:avLst/>
            </a:prstGeom>
          </p:spPr>
        </p:pic>
        <p:sp>
          <p:nvSpPr>
            <p:cNvPr id="14" name="标题内容区域"/>
            <p:cNvSpPr txBox="1"/>
            <p:nvPr/>
          </p:nvSpPr>
          <p:spPr>
            <a:xfrm>
              <a:off x="1652414" y="647614"/>
              <a:ext cx="18258646" cy="1587500"/>
            </a:xfrm>
            <a:prstGeom prst="rect">
              <a:avLst/>
            </a:prstGeom>
            <a:ln w="12700">
              <a:miter lim="400000"/>
            </a:ln>
          </p:spPr>
          <p:txBody>
            <a:bodyPr lIns="25400" tIns="25400" rIns="25400" bIns="25400">
              <a:normAutofit/>
            </a:bodyPr>
            <a:lstStyle>
              <a:lvl1pPr>
                <a:defRPr sz="4500" b="0">
                  <a:latin typeface="HYQiHei-65S Medium"/>
                  <a:ea typeface="HYQiHei-65S Medium"/>
                  <a:cs typeface="HYQiHei-65S Medium"/>
                  <a:sym typeface="HYQiHei-65S Medium"/>
                </a:defRPr>
              </a:lvl1pPr>
            </a:lstStyle>
            <a:p>
              <a:r>
                <a:rPr kumimoji="1" lang="zh-CN" altLang="en-US" sz="2400" b="1" dirty="0">
                  <a:solidFill>
                    <a:schemeClr val="bg1"/>
                  </a:solidFill>
                </a:rPr>
                <a:t>测试方法</a:t>
              </a: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3844246" y="872431"/>
            <a:ext cx="7657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</a:rPr>
              <a:t>IDEA</a:t>
            </a:r>
            <a:r>
              <a:rPr kumimoji="1" lang="zh-CN" altLang="en-US" sz="1600" dirty="0">
                <a:solidFill>
                  <a:schemeClr val="bg1"/>
                </a:solidFill>
              </a:rPr>
              <a:t>插件：边调试、边挖洞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8593" y="1623697"/>
            <a:ext cx="8348562" cy="49950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597" y="2783499"/>
            <a:ext cx="1549400" cy="1308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  <p:sp>
        <p:nvSpPr>
          <p:cNvPr id="120" name="磁力引擎PPT"/>
          <p:cNvSpPr txBox="1">
            <a:spLocks noGrp="1"/>
          </p:cNvSpPr>
          <p:nvPr>
            <p:ph type="ctrTitle"/>
          </p:nvPr>
        </p:nvSpPr>
        <p:spPr>
          <a:xfrm>
            <a:off x="889000" y="2895071"/>
            <a:ext cx="10414000" cy="1067859"/>
          </a:xfrm>
          <a:prstGeom prst="rect">
            <a:avLst/>
          </a:prstGeom>
        </p:spPr>
        <p:txBody>
          <a:bodyPr>
            <a:noAutofit/>
          </a:bodyPr>
          <a:lstStyle/>
          <a:p>
            <a:pPr lvl="1">
              <a:lnSpc>
                <a:spcPts val="29000"/>
              </a:lnSpc>
              <a:defRPr sz="15000" spc="1499">
                <a:solidFill>
                  <a:srgbClr val="FFFFFF"/>
                </a:solidFill>
                <a:latin typeface="HYQiHei-95S ExtraBlack"/>
                <a:ea typeface="HYQiHei-95S ExtraBlack"/>
                <a:cs typeface="HYQiHei-95S ExtraBlack"/>
                <a:sym typeface="HYQiHei-95S ExtraBlack"/>
              </a:defRPr>
            </a:pPr>
            <a:r>
              <a:rPr lang="en-US" sz="7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方正兰亭特黑简体" panose="02000000000000000000" charset="-122"/>
              </a:rPr>
              <a:t>THANK YOU!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A2A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9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" y="107315"/>
            <a:ext cx="793750" cy="793750"/>
          </a:xfrm>
          <a:prstGeom prst="rect">
            <a:avLst/>
          </a:prstGeom>
        </p:spPr>
      </p:pic>
      <p:sp>
        <p:nvSpPr>
          <p:cNvPr id="58" name="标题内容区域"/>
          <p:cNvSpPr txBox="1"/>
          <p:nvPr/>
        </p:nvSpPr>
        <p:spPr>
          <a:xfrm>
            <a:off x="826209" y="332380"/>
            <a:ext cx="1719768" cy="492373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normAutofit/>
          </a:bodyPr>
          <a:lstStyle>
            <a:lvl1pPr>
              <a:defRPr sz="4500" b="0">
                <a:latin typeface="HYQiHei-65S Medium"/>
                <a:ea typeface="HYQiHei-65S Medium"/>
                <a:cs typeface="HYQiHei-65S Medium"/>
                <a:sym typeface="HYQiHei-65S Medium"/>
              </a:defRPr>
            </a:lvl1pPr>
          </a:lstStyle>
          <a:p>
            <a:pPr algn="just" defTabSz="228600">
              <a:lnSpc>
                <a:spcPct val="118000"/>
              </a:lnSpc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前言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84" y="2741733"/>
            <a:ext cx="1646338" cy="140964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560" y="824753"/>
            <a:ext cx="5260848" cy="4922081"/>
          </a:xfrm>
          <a:prstGeom prst="rect">
            <a:avLst/>
          </a:prstGeom>
        </p:spPr>
      </p:pic>
      <p:sp>
        <p:nvSpPr>
          <p:cNvPr id="8" name="右箭头 7"/>
          <p:cNvSpPr/>
          <p:nvPr/>
        </p:nvSpPr>
        <p:spPr>
          <a:xfrm rot="20439476" flipV="1">
            <a:off x="2200028" y="2112681"/>
            <a:ext cx="3917150" cy="539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4" name="右箭头 53"/>
          <p:cNvSpPr/>
          <p:nvPr/>
        </p:nvSpPr>
        <p:spPr>
          <a:xfrm rot="943973" flipV="1">
            <a:off x="2261539" y="4091308"/>
            <a:ext cx="3918945" cy="539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0" name="直线箭头连接符 9"/>
          <p:cNvCxnSpPr/>
          <p:nvPr/>
        </p:nvCxnSpPr>
        <p:spPr>
          <a:xfrm flipV="1">
            <a:off x="2663942" y="2830607"/>
            <a:ext cx="3531485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线箭头连接符 54"/>
          <p:cNvCxnSpPr/>
          <p:nvPr/>
        </p:nvCxnSpPr>
        <p:spPr>
          <a:xfrm flipV="1">
            <a:off x="2679808" y="2983007"/>
            <a:ext cx="3668019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线箭头连接符 55"/>
          <p:cNvCxnSpPr/>
          <p:nvPr/>
        </p:nvCxnSpPr>
        <p:spPr>
          <a:xfrm>
            <a:off x="2679808" y="3135407"/>
            <a:ext cx="38204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线箭头连接符 56"/>
          <p:cNvCxnSpPr/>
          <p:nvPr/>
        </p:nvCxnSpPr>
        <p:spPr>
          <a:xfrm>
            <a:off x="2764047" y="3135407"/>
            <a:ext cx="388858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线箭头连接符 58"/>
          <p:cNvCxnSpPr/>
          <p:nvPr/>
        </p:nvCxnSpPr>
        <p:spPr>
          <a:xfrm flipV="1">
            <a:off x="2646082" y="2615749"/>
            <a:ext cx="3829162" cy="5196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线箭头连接符 59"/>
          <p:cNvCxnSpPr/>
          <p:nvPr/>
        </p:nvCxnSpPr>
        <p:spPr>
          <a:xfrm>
            <a:off x="2746187" y="3203640"/>
            <a:ext cx="3963153" cy="284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线箭头连接符 60"/>
          <p:cNvCxnSpPr/>
          <p:nvPr/>
        </p:nvCxnSpPr>
        <p:spPr>
          <a:xfrm>
            <a:off x="2803161" y="3262813"/>
            <a:ext cx="3798807" cy="654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线箭头连接符 126"/>
          <p:cNvCxnSpPr/>
          <p:nvPr/>
        </p:nvCxnSpPr>
        <p:spPr>
          <a:xfrm flipV="1">
            <a:off x="2714601" y="3185271"/>
            <a:ext cx="3531485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线箭头连接符 127"/>
          <p:cNvCxnSpPr/>
          <p:nvPr/>
        </p:nvCxnSpPr>
        <p:spPr>
          <a:xfrm flipV="1">
            <a:off x="2730467" y="3337671"/>
            <a:ext cx="3668019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线箭头连接符 128"/>
          <p:cNvCxnSpPr/>
          <p:nvPr/>
        </p:nvCxnSpPr>
        <p:spPr>
          <a:xfrm>
            <a:off x="2730467" y="3490071"/>
            <a:ext cx="38204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线箭头连接符 129"/>
          <p:cNvCxnSpPr/>
          <p:nvPr/>
        </p:nvCxnSpPr>
        <p:spPr>
          <a:xfrm>
            <a:off x="2814706" y="3490071"/>
            <a:ext cx="388858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线箭头连接符 130"/>
          <p:cNvCxnSpPr/>
          <p:nvPr/>
        </p:nvCxnSpPr>
        <p:spPr>
          <a:xfrm flipV="1">
            <a:off x="2696741" y="2970413"/>
            <a:ext cx="3829162" cy="5196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线箭头连接符 131"/>
          <p:cNvCxnSpPr/>
          <p:nvPr/>
        </p:nvCxnSpPr>
        <p:spPr>
          <a:xfrm>
            <a:off x="2796846" y="3558304"/>
            <a:ext cx="3963153" cy="284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线箭头连接符 132"/>
          <p:cNvCxnSpPr/>
          <p:nvPr/>
        </p:nvCxnSpPr>
        <p:spPr>
          <a:xfrm>
            <a:off x="2853820" y="3617477"/>
            <a:ext cx="3798807" cy="654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线箭头连接符 133"/>
          <p:cNvCxnSpPr/>
          <p:nvPr/>
        </p:nvCxnSpPr>
        <p:spPr>
          <a:xfrm flipV="1">
            <a:off x="2843448" y="2900026"/>
            <a:ext cx="3668019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线箭头连接符 134"/>
          <p:cNvCxnSpPr/>
          <p:nvPr/>
        </p:nvCxnSpPr>
        <p:spPr>
          <a:xfrm>
            <a:off x="2894107" y="3407090"/>
            <a:ext cx="38204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线箭头连接符 135"/>
          <p:cNvCxnSpPr/>
          <p:nvPr/>
        </p:nvCxnSpPr>
        <p:spPr>
          <a:xfrm flipV="1">
            <a:off x="2860381" y="2887432"/>
            <a:ext cx="3829162" cy="5196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线箭头连接符 136"/>
          <p:cNvCxnSpPr/>
          <p:nvPr/>
        </p:nvCxnSpPr>
        <p:spPr>
          <a:xfrm>
            <a:off x="2960486" y="3475323"/>
            <a:ext cx="3963153" cy="284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线箭头连接符 137"/>
          <p:cNvCxnSpPr/>
          <p:nvPr/>
        </p:nvCxnSpPr>
        <p:spPr>
          <a:xfrm>
            <a:off x="2987798" y="3505751"/>
            <a:ext cx="3798807" cy="654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线箭头连接符 138"/>
          <p:cNvCxnSpPr/>
          <p:nvPr/>
        </p:nvCxnSpPr>
        <p:spPr>
          <a:xfrm flipV="1">
            <a:off x="2995848" y="3052426"/>
            <a:ext cx="3668019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线箭头连接符 139"/>
          <p:cNvCxnSpPr/>
          <p:nvPr/>
        </p:nvCxnSpPr>
        <p:spPr>
          <a:xfrm>
            <a:off x="3046507" y="3559490"/>
            <a:ext cx="38204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线箭头连接符 140"/>
          <p:cNvCxnSpPr/>
          <p:nvPr/>
        </p:nvCxnSpPr>
        <p:spPr>
          <a:xfrm flipV="1">
            <a:off x="3012781" y="3047672"/>
            <a:ext cx="3701745" cy="5118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线箭头连接符 141"/>
          <p:cNvCxnSpPr/>
          <p:nvPr/>
        </p:nvCxnSpPr>
        <p:spPr>
          <a:xfrm>
            <a:off x="3112886" y="3627723"/>
            <a:ext cx="3963153" cy="284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线箭头连接符 142"/>
          <p:cNvCxnSpPr/>
          <p:nvPr/>
        </p:nvCxnSpPr>
        <p:spPr>
          <a:xfrm>
            <a:off x="3169860" y="3686896"/>
            <a:ext cx="3798807" cy="654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椭圆 143"/>
          <p:cNvSpPr/>
          <p:nvPr/>
        </p:nvSpPr>
        <p:spPr>
          <a:xfrm>
            <a:off x="3211118" y="3047672"/>
            <a:ext cx="599199" cy="40296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900" dirty="0"/>
              <a:t>SQL</a:t>
            </a:r>
            <a:r>
              <a:rPr kumimoji="1" lang="zh-CN" altLang="en-US" sz="900" dirty="0"/>
              <a:t>注入</a:t>
            </a:r>
          </a:p>
        </p:txBody>
      </p:sp>
      <p:sp>
        <p:nvSpPr>
          <p:cNvPr id="145" name="椭圆 144"/>
          <p:cNvSpPr/>
          <p:nvPr/>
        </p:nvSpPr>
        <p:spPr>
          <a:xfrm>
            <a:off x="5094462" y="2838347"/>
            <a:ext cx="599199" cy="40296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900" dirty="0"/>
              <a:t>越权</a:t>
            </a:r>
          </a:p>
        </p:txBody>
      </p:sp>
      <p:sp>
        <p:nvSpPr>
          <p:cNvPr id="146" name="椭圆 145"/>
          <p:cNvSpPr/>
          <p:nvPr/>
        </p:nvSpPr>
        <p:spPr>
          <a:xfrm>
            <a:off x="5319473" y="3426238"/>
            <a:ext cx="599199" cy="40296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900"/>
              <a:t>RCE</a:t>
            </a:r>
            <a:endParaRPr kumimoji="1" lang="zh-CN" altLang="en-US" sz="900" dirty="0"/>
          </a:p>
        </p:txBody>
      </p:sp>
      <p:sp>
        <p:nvSpPr>
          <p:cNvPr id="147" name="椭圆 146"/>
          <p:cNvSpPr/>
          <p:nvPr/>
        </p:nvSpPr>
        <p:spPr>
          <a:xfrm>
            <a:off x="4572072" y="3347535"/>
            <a:ext cx="267588" cy="1425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 dirty="0"/>
          </a:p>
        </p:txBody>
      </p:sp>
      <p:sp>
        <p:nvSpPr>
          <p:cNvPr id="148" name="椭圆 147"/>
          <p:cNvSpPr/>
          <p:nvPr/>
        </p:nvSpPr>
        <p:spPr>
          <a:xfrm>
            <a:off x="4814501" y="3664426"/>
            <a:ext cx="267588" cy="1425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 dirty="0"/>
          </a:p>
        </p:txBody>
      </p:sp>
      <p:sp>
        <p:nvSpPr>
          <p:cNvPr id="149" name="椭圆 148"/>
          <p:cNvSpPr/>
          <p:nvPr/>
        </p:nvSpPr>
        <p:spPr>
          <a:xfrm>
            <a:off x="4817944" y="2979201"/>
            <a:ext cx="267588" cy="1425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 dirty="0"/>
          </a:p>
        </p:txBody>
      </p:sp>
      <p:sp>
        <p:nvSpPr>
          <p:cNvPr id="150" name="椭圆 149"/>
          <p:cNvSpPr/>
          <p:nvPr/>
        </p:nvSpPr>
        <p:spPr>
          <a:xfrm>
            <a:off x="6080740" y="3206762"/>
            <a:ext cx="267588" cy="1425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 dirty="0"/>
          </a:p>
        </p:txBody>
      </p:sp>
      <p:sp>
        <p:nvSpPr>
          <p:cNvPr id="151" name="椭圆 150"/>
          <p:cNvSpPr/>
          <p:nvPr/>
        </p:nvSpPr>
        <p:spPr>
          <a:xfrm>
            <a:off x="3092252" y="3464101"/>
            <a:ext cx="118866" cy="10679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 dirty="0"/>
          </a:p>
        </p:txBody>
      </p:sp>
      <p:sp>
        <p:nvSpPr>
          <p:cNvPr id="159" name="椭圆 158"/>
          <p:cNvSpPr/>
          <p:nvPr/>
        </p:nvSpPr>
        <p:spPr>
          <a:xfrm>
            <a:off x="5246862" y="2990747"/>
            <a:ext cx="599199" cy="40296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900" dirty="0"/>
              <a:t>越权</a:t>
            </a:r>
          </a:p>
        </p:txBody>
      </p:sp>
      <p:pic>
        <p:nvPicPr>
          <p:cNvPr id="160" name="图片 15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931" y="3147261"/>
            <a:ext cx="383250" cy="383250"/>
          </a:xfrm>
          <a:prstGeom prst="rect">
            <a:avLst/>
          </a:prstGeom>
        </p:spPr>
      </p:pic>
      <p:pic>
        <p:nvPicPr>
          <p:cNvPr id="161" name="图片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619" y="2550108"/>
            <a:ext cx="383250" cy="383250"/>
          </a:xfrm>
          <a:prstGeom prst="rect">
            <a:avLst/>
          </a:prstGeom>
        </p:spPr>
      </p:pic>
      <p:pic>
        <p:nvPicPr>
          <p:cNvPr id="162" name="图片 1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880" y="3806961"/>
            <a:ext cx="383250" cy="383250"/>
          </a:xfrm>
          <a:prstGeom prst="rect">
            <a:avLst/>
          </a:prstGeom>
        </p:spPr>
      </p:pic>
      <p:pic>
        <p:nvPicPr>
          <p:cNvPr id="163" name="图片 1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210" y="3735693"/>
            <a:ext cx="383250" cy="3832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A2A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9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25" y="107315"/>
            <a:ext cx="793750" cy="793750"/>
          </a:xfrm>
          <a:prstGeom prst="rect">
            <a:avLst/>
          </a:prstGeom>
        </p:spPr>
      </p:pic>
      <p:sp>
        <p:nvSpPr>
          <p:cNvPr id="12" name="燕尾形箭头 11"/>
          <p:cNvSpPr/>
          <p:nvPr/>
        </p:nvSpPr>
        <p:spPr>
          <a:xfrm>
            <a:off x="2882066" y="2204862"/>
            <a:ext cx="648420" cy="646014"/>
          </a:xfrm>
          <a:prstGeom prst="notched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 dirty="0"/>
          </a:p>
        </p:txBody>
      </p:sp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626532" y="1930400"/>
            <a:ext cx="2199950" cy="1270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信息收集</a:t>
            </a:r>
          </a:p>
        </p:txBody>
      </p:sp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3466149" y="1930400"/>
            <a:ext cx="2199950" cy="1270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信息分析</a:t>
            </a:r>
          </a:p>
        </p:txBody>
      </p:sp>
      <p:sp>
        <p:nvSpPr>
          <p:cNvPr id="19" name="燕尾形箭头 18"/>
          <p:cNvSpPr/>
          <p:nvPr/>
        </p:nvSpPr>
        <p:spPr>
          <a:xfrm>
            <a:off x="5721683" y="2204862"/>
            <a:ext cx="648420" cy="646014"/>
          </a:xfrm>
          <a:prstGeom prst="notched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 dirty="0"/>
          </a:p>
        </p:txBody>
      </p:sp>
      <p:sp>
        <p:nvSpPr>
          <p:cNvPr id="20" name="矩形 19"/>
          <p:cNvSpPr/>
          <p:nvPr>
            <p:custDataLst>
              <p:tags r:id="rId3"/>
            </p:custDataLst>
          </p:nvPr>
        </p:nvSpPr>
        <p:spPr>
          <a:xfrm>
            <a:off x="6305766" y="1930400"/>
            <a:ext cx="2199950" cy="1270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测试方法匹配</a:t>
            </a:r>
          </a:p>
        </p:txBody>
      </p:sp>
      <p:sp>
        <p:nvSpPr>
          <p:cNvPr id="21" name="燕尾形箭头 20"/>
          <p:cNvSpPr/>
          <p:nvPr/>
        </p:nvSpPr>
        <p:spPr>
          <a:xfrm>
            <a:off x="8561300" y="2204862"/>
            <a:ext cx="648420" cy="646014"/>
          </a:xfrm>
          <a:prstGeom prst="notched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 dirty="0"/>
          </a:p>
        </p:txBody>
      </p:sp>
      <p:sp>
        <p:nvSpPr>
          <p:cNvPr id="22" name="矩形 21"/>
          <p:cNvSpPr/>
          <p:nvPr>
            <p:custDataLst>
              <p:tags r:id="rId4"/>
            </p:custDataLst>
          </p:nvPr>
        </p:nvSpPr>
        <p:spPr>
          <a:xfrm>
            <a:off x="9145383" y="1930400"/>
            <a:ext cx="2199950" cy="1270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结果分析</a:t>
            </a:r>
          </a:p>
        </p:txBody>
      </p:sp>
      <p:sp>
        <p:nvSpPr>
          <p:cNvPr id="5" name="矩形 4"/>
          <p:cNvSpPr/>
          <p:nvPr/>
        </p:nvSpPr>
        <p:spPr>
          <a:xfrm>
            <a:off x="566209" y="3398414"/>
            <a:ext cx="1107996" cy="396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组织信息</a:t>
            </a:r>
          </a:p>
        </p:txBody>
      </p:sp>
      <p:sp>
        <p:nvSpPr>
          <p:cNvPr id="24" name="矩形 23"/>
          <p:cNvSpPr/>
          <p:nvPr/>
        </p:nvSpPr>
        <p:spPr>
          <a:xfrm>
            <a:off x="566209" y="3818566"/>
            <a:ext cx="1107996" cy="396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域名收集</a:t>
            </a:r>
          </a:p>
        </p:txBody>
      </p:sp>
      <p:sp>
        <p:nvSpPr>
          <p:cNvPr id="25" name="矩形 24"/>
          <p:cNvSpPr/>
          <p:nvPr/>
        </p:nvSpPr>
        <p:spPr>
          <a:xfrm>
            <a:off x="566211" y="4238718"/>
            <a:ext cx="1107996" cy="396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子域收集</a:t>
            </a:r>
          </a:p>
        </p:txBody>
      </p:sp>
      <p:sp>
        <p:nvSpPr>
          <p:cNvPr id="26" name="矩形 25"/>
          <p:cNvSpPr/>
          <p:nvPr/>
        </p:nvSpPr>
        <p:spPr>
          <a:xfrm>
            <a:off x="566208" y="5079021"/>
            <a:ext cx="1107996" cy="396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端口收集</a:t>
            </a:r>
          </a:p>
        </p:txBody>
      </p:sp>
      <p:sp>
        <p:nvSpPr>
          <p:cNvPr id="27" name="矩形 26"/>
          <p:cNvSpPr/>
          <p:nvPr/>
        </p:nvSpPr>
        <p:spPr>
          <a:xfrm>
            <a:off x="692846" y="4658870"/>
            <a:ext cx="854721" cy="396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收集</a:t>
            </a:r>
          </a:p>
        </p:txBody>
      </p:sp>
      <p:sp>
        <p:nvSpPr>
          <p:cNvPr id="28" name="矩形 27"/>
          <p:cNvSpPr/>
          <p:nvPr/>
        </p:nvSpPr>
        <p:spPr>
          <a:xfrm>
            <a:off x="566208" y="5895763"/>
            <a:ext cx="1107996" cy="396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接口收集</a:t>
            </a:r>
          </a:p>
        </p:txBody>
      </p:sp>
      <p:sp>
        <p:nvSpPr>
          <p:cNvPr id="29" name="矩形 28"/>
          <p:cNvSpPr/>
          <p:nvPr/>
        </p:nvSpPr>
        <p:spPr>
          <a:xfrm>
            <a:off x="1884042" y="3431447"/>
            <a:ext cx="1107996" cy="396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代码泄漏</a:t>
            </a:r>
          </a:p>
        </p:txBody>
      </p:sp>
      <p:sp>
        <p:nvSpPr>
          <p:cNvPr id="30" name="矩形 29"/>
          <p:cNvSpPr/>
          <p:nvPr/>
        </p:nvSpPr>
        <p:spPr>
          <a:xfrm>
            <a:off x="1892856" y="3842129"/>
            <a:ext cx="1090363" cy="396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收集</a:t>
            </a:r>
          </a:p>
        </p:txBody>
      </p:sp>
      <p:sp>
        <p:nvSpPr>
          <p:cNvPr id="31" name="矩形 30"/>
          <p:cNvSpPr/>
          <p:nvPr/>
        </p:nvSpPr>
        <p:spPr>
          <a:xfrm>
            <a:off x="1735038" y="4252811"/>
            <a:ext cx="1569660" cy="396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三方系统收集</a:t>
            </a:r>
          </a:p>
        </p:txBody>
      </p:sp>
      <p:sp>
        <p:nvSpPr>
          <p:cNvPr id="32" name="矩形 31"/>
          <p:cNvSpPr/>
          <p:nvPr/>
        </p:nvSpPr>
        <p:spPr>
          <a:xfrm>
            <a:off x="1884039" y="4663493"/>
            <a:ext cx="1107996" cy="396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邮箱收集</a:t>
            </a:r>
          </a:p>
        </p:txBody>
      </p:sp>
      <p:sp>
        <p:nvSpPr>
          <p:cNvPr id="34" name="矩形 33"/>
          <p:cNvSpPr/>
          <p:nvPr/>
        </p:nvSpPr>
        <p:spPr>
          <a:xfrm>
            <a:off x="566209" y="5486402"/>
            <a:ext cx="1107996" cy="396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证书收集</a:t>
            </a:r>
          </a:p>
        </p:txBody>
      </p:sp>
      <p:sp>
        <p:nvSpPr>
          <p:cNvPr id="35" name="矩形 34"/>
          <p:cNvSpPr/>
          <p:nvPr/>
        </p:nvSpPr>
        <p:spPr>
          <a:xfrm>
            <a:off x="1875226" y="5089819"/>
            <a:ext cx="1107996" cy="396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文档收集</a:t>
            </a:r>
          </a:p>
        </p:txBody>
      </p:sp>
      <p:sp>
        <p:nvSpPr>
          <p:cNvPr id="36" name="矩形 35"/>
          <p:cNvSpPr/>
          <p:nvPr/>
        </p:nvSpPr>
        <p:spPr>
          <a:xfrm>
            <a:off x="1875224" y="5516145"/>
            <a:ext cx="1107996" cy="396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人员收集</a:t>
            </a:r>
          </a:p>
        </p:txBody>
      </p:sp>
      <p:sp>
        <p:nvSpPr>
          <p:cNvPr id="37" name="矩形 36"/>
          <p:cNvSpPr/>
          <p:nvPr/>
        </p:nvSpPr>
        <p:spPr>
          <a:xfrm>
            <a:off x="3458130" y="3431447"/>
            <a:ext cx="1107996" cy="396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指纹分析</a:t>
            </a:r>
          </a:p>
        </p:txBody>
      </p:sp>
      <p:sp>
        <p:nvSpPr>
          <p:cNvPr id="38" name="矩形 37"/>
          <p:cNvSpPr/>
          <p:nvPr/>
        </p:nvSpPr>
        <p:spPr>
          <a:xfrm>
            <a:off x="3458129" y="3884980"/>
            <a:ext cx="1107996" cy="396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组件分析</a:t>
            </a:r>
          </a:p>
        </p:txBody>
      </p:sp>
      <p:sp>
        <p:nvSpPr>
          <p:cNvPr id="39" name="矩形 38"/>
          <p:cNvSpPr/>
          <p:nvPr/>
        </p:nvSpPr>
        <p:spPr>
          <a:xfrm>
            <a:off x="4578612" y="3415347"/>
            <a:ext cx="1569660" cy="396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历史漏洞分析</a:t>
            </a:r>
          </a:p>
        </p:txBody>
      </p:sp>
      <p:sp>
        <p:nvSpPr>
          <p:cNvPr id="40" name="矩形 39"/>
          <p:cNvSpPr/>
          <p:nvPr/>
        </p:nvSpPr>
        <p:spPr>
          <a:xfrm>
            <a:off x="4575494" y="3840370"/>
            <a:ext cx="1569660" cy="396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防护软件分析</a:t>
            </a:r>
          </a:p>
        </p:txBody>
      </p:sp>
      <p:sp>
        <p:nvSpPr>
          <p:cNvPr id="41" name="矩形 40"/>
          <p:cNvSpPr/>
          <p:nvPr/>
        </p:nvSpPr>
        <p:spPr>
          <a:xfrm>
            <a:off x="3445088" y="4248674"/>
            <a:ext cx="1107996" cy="396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参数分析</a:t>
            </a:r>
          </a:p>
        </p:txBody>
      </p:sp>
      <p:sp>
        <p:nvSpPr>
          <p:cNvPr id="42" name="矩形 41"/>
          <p:cNvSpPr/>
          <p:nvPr/>
        </p:nvSpPr>
        <p:spPr>
          <a:xfrm>
            <a:off x="4548198" y="4247080"/>
            <a:ext cx="156966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接口逻辑分析</a:t>
            </a:r>
          </a:p>
        </p:txBody>
      </p:sp>
      <p:sp>
        <p:nvSpPr>
          <p:cNvPr id="43" name="矩形 42"/>
          <p:cNvSpPr/>
          <p:nvPr/>
        </p:nvSpPr>
        <p:spPr>
          <a:xfrm>
            <a:off x="4575494" y="4660070"/>
            <a:ext cx="1569660" cy="396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系统服务分析</a:t>
            </a:r>
          </a:p>
        </p:txBody>
      </p:sp>
      <p:sp>
        <p:nvSpPr>
          <p:cNvPr id="44" name="矩形 43"/>
          <p:cNvSpPr/>
          <p:nvPr/>
        </p:nvSpPr>
        <p:spPr>
          <a:xfrm>
            <a:off x="3419639" y="4669318"/>
            <a:ext cx="1107996" cy="396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人员分析</a:t>
            </a:r>
          </a:p>
        </p:txBody>
      </p:sp>
      <p:sp>
        <p:nvSpPr>
          <p:cNvPr id="45" name="矩形 44"/>
          <p:cNvSpPr/>
          <p:nvPr/>
        </p:nvSpPr>
        <p:spPr>
          <a:xfrm>
            <a:off x="4575494" y="5087685"/>
            <a:ext cx="1569660" cy="396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域名解析分析</a:t>
            </a:r>
          </a:p>
        </p:txBody>
      </p:sp>
      <p:sp>
        <p:nvSpPr>
          <p:cNvPr id="46" name="矩形 45"/>
          <p:cNvSpPr/>
          <p:nvPr/>
        </p:nvSpPr>
        <p:spPr>
          <a:xfrm>
            <a:off x="3419638" y="5087685"/>
            <a:ext cx="1107996" cy="396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源码分析</a:t>
            </a:r>
          </a:p>
        </p:txBody>
      </p:sp>
      <p:sp>
        <p:nvSpPr>
          <p:cNvPr id="47" name="矩形 46"/>
          <p:cNvSpPr/>
          <p:nvPr/>
        </p:nvSpPr>
        <p:spPr>
          <a:xfrm>
            <a:off x="6248307" y="3426170"/>
            <a:ext cx="1547218" cy="396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SQL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注入测试</a:t>
            </a:r>
          </a:p>
        </p:txBody>
      </p:sp>
      <p:sp>
        <p:nvSpPr>
          <p:cNvPr id="48" name="矩形 47"/>
          <p:cNvSpPr/>
          <p:nvPr/>
        </p:nvSpPr>
        <p:spPr>
          <a:xfrm>
            <a:off x="6237085" y="3811930"/>
            <a:ext cx="1569660" cy="396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业务逻辑测试</a:t>
            </a:r>
          </a:p>
        </p:txBody>
      </p:sp>
      <p:sp>
        <p:nvSpPr>
          <p:cNvPr id="49" name="矩形 48"/>
          <p:cNvSpPr/>
          <p:nvPr/>
        </p:nvSpPr>
        <p:spPr>
          <a:xfrm>
            <a:off x="6245684" y="5064950"/>
            <a:ext cx="2393605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0day/</a:t>
            </a:r>
            <a:r>
              <a:rPr lang="en-US" altLang="zh-CN" dirty="0" err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Nday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漏洞测试</a:t>
            </a:r>
          </a:p>
        </p:txBody>
      </p:sp>
      <p:sp>
        <p:nvSpPr>
          <p:cNvPr id="50" name="矩形 49"/>
          <p:cNvSpPr/>
          <p:nvPr/>
        </p:nvSpPr>
        <p:spPr>
          <a:xfrm>
            <a:off x="6245684" y="4224643"/>
            <a:ext cx="26052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</a:t>
            </a: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服务合法账号测试</a:t>
            </a:r>
          </a:p>
        </p:txBody>
      </p:sp>
      <p:sp>
        <p:nvSpPr>
          <p:cNvPr id="51" name="矩形 50"/>
          <p:cNvSpPr/>
          <p:nvPr/>
        </p:nvSpPr>
        <p:spPr>
          <a:xfrm>
            <a:off x="7834292" y="3807916"/>
            <a:ext cx="156966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错误配置测试</a:t>
            </a:r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7861433" y="3411333"/>
            <a:ext cx="1399742" cy="396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Bypass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测试</a:t>
            </a:r>
          </a:p>
        </p:txBody>
      </p:sp>
      <p:sp>
        <p:nvSpPr>
          <p:cNvPr id="53" name="矩形 52"/>
          <p:cNvSpPr/>
          <p:nvPr/>
        </p:nvSpPr>
        <p:spPr>
          <a:xfrm>
            <a:off x="6281450" y="4644795"/>
            <a:ext cx="2031325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合法访问通道测试</a:t>
            </a:r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标题内容区域"/>
          <p:cNvSpPr txBox="1"/>
          <p:nvPr/>
        </p:nvSpPr>
        <p:spPr>
          <a:xfrm>
            <a:off x="826209" y="332380"/>
            <a:ext cx="1719768" cy="492373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normAutofit/>
          </a:bodyPr>
          <a:lstStyle>
            <a:lvl1pPr>
              <a:defRPr sz="4500" b="0">
                <a:latin typeface="HYQiHei-65S Medium"/>
                <a:ea typeface="HYQiHei-65S Medium"/>
                <a:cs typeface="HYQiHei-65S Medium"/>
                <a:sym typeface="HYQiHei-65S Medium"/>
              </a:defRPr>
            </a:lvl1pPr>
          </a:lstStyle>
          <a:p>
            <a:pPr algn="just" defTabSz="228600">
              <a:lnSpc>
                <a:spcPct val="118000"/>
              </a:lnSpc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前言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A2A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9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5" y="107315"/>
            <a:ext cx="793750" cy="793750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3984329" y="2425074"/>
            <a:ext cx="4620025" cy="22218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信息收集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A2A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900"/>
          </a:p>
        </p:txBody>
      </p:sp>
      <p:grpSp>
        <p:nvGrpSpPr>
          <p:cNvPr id="12" name="组合 11"/>
          <p:cNvGrpSpPr/>
          <p:nvPr/>
        </p:nvGrpSpPr>
        <p:grpSpPr>
          <a:xfrm>
            <a:off x="60325" y="107236"/>
            <a:ext cx="2485652" cy="793751"/>
            <a:chOff x="120649" y="197327"/>
            <a:chExt cx="4971304" cy="1587501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649" y="197327"/>
              <a:ext cx="1587501" cy="1587501"/>
            </a:xfrm>
            <a:prstGeom prst="rect">
              <a:avLst/>
            </a:prstGeom>
          </p:spPr>
        </p:pic>
        <p:sp>
          <p:nvSpPr>
            <p:cNvPr id="14" name="标题内容区域"/>
            <p:cNvSpPr txBox="1"/>
            <p:nvPr/>
          </p:nvSpPr>
          <p:spPr>
            <a:xfrm>
              <a:off x="1652417" y="647615"/>
              <a:ext cx="3439536" cy="984746"/>
            </a:xfrm>
            <a:prstGeom prst="rect">
              <a:avLst/>
            </a:prstGeom>
            <a:ln w="12700">
              <a:miter lim="400000"/>
            </a:ln>
          </p:spPr>
          <p:txBody>
            <a:bodyPr lIns="25400" tIns="25400" rIns="25400" bIns="25400">
              <a:normAutofit/>
            </a:bodyPr>
            <a:lstStyle>
              <a:lvl1pPr>
                <a:defRPr sz="4500" b="0">
                  <a:latin typeface="HYQiHei-65S Medium"/>
                  <a:ea typeface="HYQiHei-65S Medium"/>
                  <a:cs typeface="HYQiHei-65S Medium"/>
                  <a:sym typeface="HYQiHei-65S Medium"/>
                </a:defRPr>
              </a:lvl1pPr>
            </a:lstStyle>
            <a:p>
              <a:pPr algn="just" defTabSz="228600">
                <a:lnSpc>
                  <a:spcPct val="118000"/>
                </a:lnSpc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信息收集</a:t>
              </a:r>
            </a:p>
          </p:txBody>
        </p:sp>
      </p:grpSp>
      <p:sp>
        <p:nvSpPr>
          <p:cNvPr id="25" name="矩形 24"/>
          <p:cNvSpPr/>
          <p:nvPr>
            <p:custDataLst>
              <p:tags r:id="rId1"/>
            </p:custDataLst>
          </p:nvPr>
        </p:nvSpPr>
        <p:spPr>
          <a:xfrm>
            <a:off x="4857874" y="2656542"/>
            <a:ext cx="2199950" cy="1270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信息收集</a:t>
            </a:r>
          </a:p>
        </p:txBody>
      </p:sp>
      <p:pic>
        <p:nvPicPr>
          <p:cNvPr id="2050" name="Picture 2" descr="查查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43" y="883739"/>
            <a:ext cx="1743554" cy="58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343" y="1557470"/>
            <a:ext cx="1705126" cy="6427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4454" y="883739"/>
            <a:ext cx="4646631" cy="58646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4453" y="1513910"/>
            <a:ext cx="4646631" cy="7493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1879" y="888610"/>
            <a:ext cx="1894133" cy="5864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91879" y="1535927"/>
            <a:ext cx="1894133" cy="6955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343" y="2380001"/>
            <a:ext cx="1743554" cy="69937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8343" y="3157366"/>
            <a:ext cx="1734670" cy="64366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8343" y="3960583"/>
            <a:ext cx="1734671" cy="58053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8455" y="4613003"/>
            <a:ext cx="1744558" cy="59732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455" y="5282218"/>
            <a:ext cx="3835044" cy="706026"/>
          </a:xfrm>
          <a:prstGeom prst="rect">
            <a:avLst/>
          </a:prstGeom>
        </p:spPr>
      </p:pic>
      <p:sp>
        <p:nvSpPr>
          <p:cNvPr id="32" name="AutoShape 6" descr="ogo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32310" y="3960583"/>
            <a:ext cx="1841077" cy="580534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32310" y="2380001"/>
            <a:ext cx="1841078" cy="699371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32310" y="3152725"/>
            <a:ext cx="1841078" cy="648307"/>
          </a:xfrm>
          <a:prstGeom prst="rect">
            <a:avLst/>
          </a:prstGeom>
        </p:spPr>
      </p:pic>
      <p:pic>
        <p:nvPicPr>
          <p:cNvPr id="2058" name="Picture 10" descr="https://www.spiderfoot.net/wp-content/themes/spiderfoot/img/logo/LOGO-sfp_opendns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307" y="4403017"/>
            <a:ext cx="4661646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827" y="6060130"/>
            <a:ext cx="3879672" cy="749300"/>
          </a:xfrm>
          <a:prstGeom prst="rect">
            <a:avLst/>
          </a:prstGeom>
        </p:spPr>
      </p:pic>
      <p:pic>
        <p:nvPicPr>
          <p:cNvPr id="2060" name="Picture 12" descr="https://www.spiderfoot.net/wp-content/themes/spiderfoot/img/logo/LOGO-sfp_hunter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544" y="648798"/>
            <a:ext cx="352425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www.spiderfoot.net/wp-content/themes/spiderfoot/img/logo/LOGO-sfp_hackertarget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820" y="3985581"/>
            <a:ext cx="3340532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www.spiderfoot.net/wp-content/themes/spiderfoot/img/logo/LOGO-sfp_virustotal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413" y="4661286"/>
            <a:ext cx="352425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www.spiderfoot.net/wp-content/themes/spiderfoot/img/logo/LOGO-sfp_ipinfo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259" y="2277081"/>
            <a:ext cx="352425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s://dss0.bdstatic.com/6Ox1bjeh1BF3odCf/it/u=2785906542,1547198381&amp;fm=218&amp;app=92&amp;f=PNG?w=121&amp;h=75&amp;s=FBAD13621130BFD05CF2EF8B0300E08F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879" y="5325048"/>
            <a:ext cx="1878633" cy="87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 38"/>
          <p:cNvSpPr/>
          <p:nvPr/>
        </p:nvSpPr>
        <p:spPr>
          <a:xfrm>
            <a:off x="4770638" y="5377131"/>
            <a:ext cx="2161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PingFang SC" charset="-122"/>
              </a:rPr>
              <a:t>Layer</a:t>
            </a:r>
            <a:r>
              <a:rPr lang="zh-CN" altLang="en-US" dirty="0">
                <a:latin typeface="PingFang SC" charset="-122"/>
              </a:rPr>
              <a:t>子域名挖掘机</a:t>
            </a:r>
            <a:endParaRPr lang="zh-CN" altLang="en-US" dirty="0"/>
          </a:p>
        </p:txBody>
      </p:sp>
      <p:sp>
        <p:nvSpPr>
          <p:cNvPr id="49" name="矩形 48"/>
          <p:cNvSpPr/>
          <p:nvPr/>
        </p:nvSpPr>
        <p:spPr>
          <a:xfrm>
            <a:off x="4770637" y="5723163"/>
            <a:ext cx="1231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latin typeface="PingFang SC" charset="-122"/>
              </a:rPr>
              <a:t>OneForAll</a:t>
            </a:r>
            <a:endParaRPr lang="zh-CN" altLang="en-US" dirty="0"/>
          </a:p>
        </p:txBody>
      </p:sp>
      <p:sp>
        <p:nvSpPr>
          <p:cNvPr id="40" name="矩形 39"/>
          <p:cNvSpPr/>
          <p:nvPr/>
        </p:nvSpPr>
        <p:spPr>
          <a:xfrm>
            <a:off x="4770637" y="6059797"/>
            <a:ext cx="2074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latin typeface="PingFang SC" charset="-122"/>
              </a:rPr>
              <a:t>subDomainsBrute</a:t>
            </a:r>
            <a:endParaRPr lang="zh-CN" altLang="en-US" dirty="0"/>
          </a:p>
        </p:txBody>
      </p:sp>
      <p:sp>
        <p:nvSpPr>
          <p:cNvPr id="41" name="矩形 40"/>
          <p:cNvSpPr/>
          <p:nvPr/>
        </p:nvSpPr>
        <p:spPr>
          <a:xfrm>
            <a:off x="4770637" y="6438840"/>
            <a:ext cx="1130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PingFang SC" charset="-122"/>
              </a:rPr>
              <a:t>Sublist3r</a:t>
            </a:r>
            <a:endParaRPr lang="zh-CN" altLang="en-US" dirty="0"/>
          </a:p>
        </p:txBody>
      </p:sp>
      <p:pic>
        <p:nvPicPr>
          <p:cNvPr id="2072" name="Picture 24" descr="ome page logo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229" y="4294841"/>
            <a:ext cx="16002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ttps://gimg2.baidu.com/image_search/src=http%3A%2F%2Fwww.cesafe.com%2Fwp-content%2Fuploads%2F2018%2F10%2F2018100703300028.jpg&amp;refer=http%3A%2F%2Fwww.cesafe.com&amp;app=2002&amp;size=f9999,10000&amp;q=a80&amp;n=0&amp;g=0n&amp;fmt=jpeg?sec=1624088818&amp;t=fe2f4d197b441139623262d70b532a24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409" y="4294841"/>
            <a:ext cx="200393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865058" y="5317415"/>
            <a:ext cx="2003935" cy="879201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7383361" y="6274775"/>
            <a:ext cx="16290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err="1">
                <a:latin typeface="-apple-system" charset="0"/>
              </a:rPr>
              <a:t>crawlergo</a:t>
            </a:r>
            <a:endParaRPr lang="en-US" altLang="zh-CN" sz="2400" b="1" i="0" dirty="0">
              <a:effectLst/>
              <a:latin typeface="-apple-system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8813649" y="6291530"/>
            <a:ext cx="843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-apple-system" charset="0"/>
              </a:rPr>
              <a:t>rad</a:t>
            </a:r>
            <a:endParaRPr lang="en-US" altLang="zh-CN" b="1" i="0" dirty="0">
              <a:effectLst/>
              <a:latin typeface="-apple-system" charset="0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0610669" y="6054513"/>
            <a:ext cx="1327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-apple-system" charset="0"/>
              </a:rPr>
              <a:t>。。。</a:t>
            </a:r>
            <a:endParaRPr lang="en-US" altLang="zh-CN" sz="3200" b="1" i="0" dirty="0">
              <a:solidFill>
                <a:schemeClr val="bg1"/>
              </a:solidFill>
              <a:effectLst/>
              <a:latin typeface="-apple-system" charset="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5851222" y="6418579"/>
            <a:ext cx="1188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latin typeface="PingFang SC" charset="-122"/>
              </a:rPr>
              <a:t>subfinder</a:t>
            </a:r>
            <a:endParaRPr lang="zh-CN" altLang="en-US" dirty="0"/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637776" y="1485746"/>
            <a:ext cx="2300047" cy="74570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515257" y="3363376"/>
            <a:ext cx="1610172" cy="766139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656828" y="3335113"/>
            <a:ext cx="2280996" cy="79440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690900" y="2427684"/>
            <a:ext cx="2282129" cy="7112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07236"/>
            <a:ext cx="12192000" cy="6858000"/>
          </a:xfrm>
          <a:prstGeom prst="rect">
            <a:avLst/>
          </a:prstGeom>
          <a:solidFill>
            <a:srgbClr val="49A2A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900"/>
          </a:p>
        </p:txBody>
      </p:sp>
      <p:grpSp>
        <p:nvGrpSpPr>
          <p:cNvPr id="12" name="组合 11"/>
          <p:cNvGrpSpPr/>
          <p:nvPr/>
        </p:nvGrpSpPr>
        <p:grpSpPr>
          <a:xfrm>
            <a:off x="60325" y="107236"/>
            <a:ext cx="2485652" cy="793751"/>
            <a:chOff x="120649" y="197327"/>
            <a:chExt cx="4971304" cy="1587501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649" y="197327"/>
              <a:ext cx="1587501" cy="1587501"/>
            </a:xfrm>
            <a:prstGeom prst="rect">
              <a:avLst/>
            </a:prstGeom>
          </p:spPr>
        </p:pic>
        <p:sp>
          <p:nvSpPr>
            <p:cNvPr id="14" name="标题内容区域"/>
            <p:cNvSpPr txBox="1"/>
            <p:nvPr/>
          </p:nvSpPr>
          <p:spPr>
            <a:xfrm>
              <a:off x="1652417" y="647615"/>
              <a:ext cx="3439536" cy="984746"/>
            </a:xfrm>
            <a:prstGeom prst="rect">
              <a:avLst/>
            </a:prstGeom>
            <a:ln w="12700">
              <a:miter lim="400000"/>
            </a:ln>
          </p:spPr>
          <p:txBody>
            <a:bodyPr lIns="25400" tIns="25400" rIns="25400" bIns="25400">
              <a:normAutofit/>
            </a:bodyPr>
            <a:lstStyle>
              <a:lvl1pPr>
                <a:defRPr sz="4500" b="0">
                  <a:latin typeface="HYQiHei-65S Medium"/>
                  <a:ea typeface="HYQiHei-65S Medium"/>
                  <a:cs typeface="HYQiHei-65S Medium"/>
                  <a:sym typeface="HYQiHei-65S Medium"/>
                </a:defRPr>
              </a:lvl1pPr>
            </a:lstStyle>
            <a:p>
              <a:pPr algn="just" defTabSz="228600">
                <a:lnSpc>
                  <a:spcPct val="118000"/>
                </a:lnSpc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信息收集</a:t>
              </a:r>
            </a:p>
          </p:txBody>
        </p:sp>
      </p:grpSp>
      <p:sp>
        <p:nvSpPr>
          <p:cNvPr id="7" name="矩形 6"/>
          <p:cNvSpPr/>
          <p:nvPr/>
        </p:nvSpPr>
        <p:spPr>
          <a:xfrm>
            <a:off x="260863" y="1060460"/>
            <a:ext cx="2850460" cy="374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收集根域名：</a:t>
            </a:r>
            <a:endParaRPr lang="en-US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工商股权分析</a:t>
            </a:r>
            <a:endParaRPr lang="en-US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法人关系反向查询</a:t>
            </a:r>
            <a:endParaRPr lang="en-US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联系方式反向查询</a:t>
            </a:r>
            <a:endParaRPr lang="en-US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ICP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备案正向查询</a:t>
            </a:r>
            <a:endParaRPr lang="en-US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ICP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备案反向查询</a:t>
            </a:r>
            <a:endParaRPr lang="en-US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err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Whois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历史信息正向查询</a:t>
            </a:r>
            <a:endParaRPr lang="en-US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err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Whois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历史信息反向查询</a:t>
            </a:r>
            <a:endParaRPr lang="en-US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全网证书域名反向查询</a:t>
            </a:r>
            <a:endParaRPr lang="en-US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网站配置文件拓展</a:t>
            </a:r>
            <a:endParaRPr lang="en-US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defTabSz="457200">
              <a:lnSpc>
                <a:spcPct val="120000"/>
              </a:lnSpc>
              <a:defRPr/>
            </a:pPr>
            <a:endParaRPr lang="en-US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19640" y="1086819"/>
            <a:ext cx="2948243" cy="44135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收集子域名：</a:t>
            </a:r>
            <a:endParaRPr lang="en-US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主流搜索引擎收集</a:t>
            </a:r>
            <a:endParaRPr lang="en-US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主流</a:t>
            </a: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非主流威胁情报查询</a:t>
            </a:r>
            <a:endParaRPr lang="en-US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证书正向查询</a:t>
            </a:r>
            <a:endParaRPr lang="en-US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DNS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域传送漏洞</a:t>
            </a:r>
            <a:endParaRPr lang="en-US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网站配置信息查询</a:t>
            </a:r>
            <a:endParaRPr lang="en-US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网络爬虫</a:t>
            </a: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自建爬虫收集</a:t>
            </a:r>
            <a:endParaRPr lang="en-US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、小程序提取</a:t>
            </a:r>
            <a:endParaRPr lang="en-US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Passive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err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dns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数据集查询</a:t>
            </a:r>
            <a:endParaRPr lang="en-US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域名字典随机递增</a:t>
            </a: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fuzz</a:t>
            </a:r>
          </a:p>
          <a:p>
            <a:pPr algn="dist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域名动态字典生成</a:t>
            </a: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fuzz</a:t>
            </a:r>
          </a:p>
          <a:p>
            <a:pPr algn="dist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域名近义字典生成</a:t>
            </a: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fuzz</a:t>
            </a:r>
          </a:p>
          <a:p>
            <a:pPr algn="dist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域名泛解析处理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58938" y="4260766"/>
            <a:ext cx="1327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-apple-system" charset="0"/>
              </a:rPr>
              <a:t>。。。</a:t>
            </a:r>
            <a:endParaRPr lang="en-US" altLang="zh-CN" sz="3200" b="1" i="0" dirty="0">
              <a:solidFill>
                <a:schemeClr val="bg1"/>
              </a:solidFill>
              <a:effectLst/>
              <a:latin typeface="-apple-system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766606" y="5170956"/>
            <a:ext cx="1327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-apple-system" charset="0"/>
              </a:rPr>
              <a:t>。。。</a:t>
            </a:r>
            <a:endParaRPr lang="en-US" altLang="zh-CN" sz="3200" b="1" i="0" dirty="0">
              <a:solidFill>
                <a:schemeClr val="bg1"/>
              </a:solidFill>
              <a:effectLst/>
              <a:latin typeface="-apple-system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076200" y="1031711"/>
            <a:ext cx="1694695" cy="27515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 defTabSz="457200">
              <a:lnSpc>
                <a:spcPct val="120000"/>
              </a:lnSpc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应用：</a:t>
            </a:r>
            <a:endParaRPr lang="en-US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应用宝</a:t>
            </a:r>
            <a:endParaRPr lang="en-US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小米</a:t>
            </a:r>
            <a:endParaRPr lang="en-US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豌豆荚 </a:t>
            </a: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</a:p>
          <a:p>
            <a:pPr algn="dist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Google play</a:t>
            </a:r>
          </a:p>
          <a:p>
            <a:pPr algn="dist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业务网站下载</a:t>
            </a:r>
            <a:endParaRPr lang="en-US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外部泄漏下载</a:t>
            </a:r>
            <a:endParaRPr lang="en-US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defTabSz="457200">
              <a:lnSpc>
                <a:spcPct val="120000"/>
              </a:lnSpc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err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AppStore</a:t>
            </a:r>
            <a:endParaRPr lang="en-US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051799" y="3497772"/>
            <a:ext cx="1327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-apple-system" charset="0"/>
              </a:rPr>
              <a:t>。。。</a:t>
            </a:r>
            <a:endParaRPr lang="en-US" altLang="zh-CN" sz="3200" b="1" i="0" dirty="0">
              <a:solidFill>
                <a:schemeClr val="bg1"/>
              </a:solidFill>
              <a:effectLst/>
              <a:latin typeface="-apple-system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688537" y="2053529"/>
            <a:ext cx="1327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-apple-system" charset="0"/>
              </a:rPr>
              <a:t>。。。</a:t>
            </a:r>
            <a:endParaRPr lang="en-US" altLang="zh-CN" sz="3200" b="1" i="0" dirty="0">
              <a:solidFill>
                <a:schemeClr val="bg1"/>
              </a:solidFill>
              <a:effectLst/>
              <a:latin typeface="-apple-system" charset="0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A2A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900"/>
          </a:p>
        </p:txBody>
      </p:sp>
      <p:grpSp>
        <p:nvGrpSpPr>
          <p:cNvPr id="12" name="组合 11"/>
          <p:cNvGrpSpPr/>
          <p:nvPr/>
        </p:nvGrpSpPr>
        <p:grpSpPr>
          <a:xfrm>
            <a:off x="60325" y="107236"/>
            <a:ext cx="2485652" cy="793751"/>
            <a:chOff x="120649" y="197327"/>
            <a:chExt cx="4971304" cy="1587501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649" y="197327"/>
              <a:ext cx="1587501" cy="1587501"/>
            </a:xfrm>
            <a:prstGeom prst="rect">
              <a:avLst/>
            </a:prstGeom>
          </p:spPr>
        </p:pic>
        <p:sp>
          <p:nvSpPr>
            <p:cNvPr id="14" name="标题内容区域"/>
            <p:cNvSpPr txBox="1"/>
            <p:nvPr/>
          </p:nvSpPr>
          <p:spPr>
            <a:xfrm>
              <a:off x="1652417" y="647615"/>
              <a:ext cx="3439536" cy="984746"/>
            </a:xfrm>
            <a:prstGeom prst="rect">
              <a:avLst/>
            </a:prstGeom>
            <a:ln w="12700">
              <a:miter lim="400000"/>
            </a:ln>
          </p:spPr>
          <p:txBody>
            <a:bodyPr lIns="25400" tIns="25400" rIns="25400" bIns="25400">
              <a:normAutofit/>
            </a:bodyPr>
            <a:lstStyle>
              <a:lvl1pPr>
                <a:defRPr sz="4500" b="0">
                  <a:latin typeface="HYQiHei-65S Medium"/>
                  <a:ea typeface="HYQiHei-65S Medium"/>
                  <a:cs typeface="HYQiHei-65S Medium"/>
                  <a:sym typeface="HYQiHei-65S Medium"/>
                </a:defRPr>
              </a:lvl1pPr>
            </a:lstStyle>
            <a:p>
              <a:pPr algn="just" defTabSz="228600">
                <a:lnSpc>
                  <a:spcPct val="118000"/>
                </a:lnSpc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信息收集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364" y="1508760"/>
            <a:ext cx="3536188" cy="350374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583120" y="5227367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-apple-system" charset="0"/>
              </a:rPr>
              <a:t>救救孩子吧～</a:t>
            </a:r>
            <a:endParaRPr lang="en-US" altLang="zh-CN" sz="4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-apple-system" charset="0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A2A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900"/>
          </a:p>
        </p:txBody>
      </p:sp>
      <p:grpSp>
        <p:nvGrpSpPr>
          <p:cNvPr id="12" name="组合 11"/>
          <p:cNvGrpSpPr/>
          <p:nvPr/>
        </p:nvGrpSpPr>
        <p:grpSpPr>
          <a:xfrm>
            <a:off x="60325" y="107236"/>
            <a:ext cx="2485652" cy="793751"/>
            <a:chOff x="120649" y="197327"/>
            <a:chExt cx="4971304" cy="1587501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649" y="197327"/>
              <a:ext cx="1587501" cy="1587501"/>
            </a:xfrm>
            <a:prstGeom prst="rect">
              <a:avLst/>
            </a:prstGeom>
          </p:spPr>
        </p:pic>
        <p:sp>
          <p:nvSpPr>
            <p:cNvPr id="14" name="标题内容区域"/>
            <p:cNvSpPr txBox="1"/>
            <p:nvPr/>
          </p:nvSpPr>
          <p:spPr>
            <a:xfrm>
              <a:off x="1652417" y="647615"/>
              <a:ext cx="3439536" cy="984746"/>
            </a:xfrm>
            <a:prstGeom prst="rect">
              <a:avLst/>
            </a:prstGeom>
            <a:ln w="12700">
              <a:miter lim="400000"/>
            </a:ln>
          </p:spPr>
          <p:txBody>
            <a:bodyPr lIns="25400" tIns="25400" rIns="25400" bIns="25400">
              <a:normAutofit/>
            </a:bodyPr>
            <a:lstStyle>
              <a:lvl1pPr>
                <a:defRPr sz="4500" b="0">
                  <a:latin typeface="HYQiHei-65S Medium"/>
                  <a:ea typeface="HYQiHei-65S Medium"/>
                  <a:cs typeface="HYQiHei-65S Medium"/>
                  <a:sym typeface="HYQiHei-65S Medium"/>
                </a:defRPr>
              </a:lvl1pPr>
            </a:lstStyle>
            <a:p>
              <a:pPr algn="just" defTabSz="228600">
                <a:lnSpc>
                  <a:spcPct val="118000"/>
                </a:lnSpc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信息收集</a:t>
              </a: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702" y="1907870"/>
            <a:ext cx="6308240" cy="386701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398957" y="3136838"/>
            <a:ext cx="1394085" cy="1409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dirty="0">
                <a:solidFill>
                  <a:srgbClr val="FF0000"/>
                </a:solidFill>
              </a:rPr>
              <a:t>火器</a:t>
            </a:r>
          </a:p>
        </p:txBody>
      </p:sp>
    </p:spTree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timelin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18_1*q_h_i*1_1_2"/>
  <p:tag name="KSO_WM_TEMPLATE_CATEGORY" val="diagram"/>
  <p:tag name="KSO_WM_TEMPLATE_INDEX" val="20200118"/>
  <p:tag name="KSO_WM_UNIT_LAYERLEVEL" val="1_1_1"/>
  <p:tag name="KSO_WM_TAG_VERSION" val="1.0"/>
  <p:tag name="KSO_WM_BEAUTIFY_FLAG" val="#wm#"/>
  <p:tag name="KSO_WM_DIAGRAM_GROUP_CODE" val="q1-1"/>
  <p:tag name="KSO_WM_UNIT_TYPE" val="q_h_i"/>
  <p:tag name="KSO_WM_UNIT_INDEX" val="1_1_2"/>
  <p:tag name="KSO_WM_UNIT_FILL_FORE_SCHEMECOLOR_INDEX" val="14"/>
  <p:tag name="KSO_WM_UNIT_FILL_TYPE" val="1"/>
  <p:tag name="KSO_WM_UNIT_USESOURCEFORMAT_APPLY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18_1*q_h_i*1_1_2"/>
  <p:tag name="KSO_WM_TEMPLATE_CATEGORY" val="diagram"/>
  <p:tag name="KSO_WM_TEMPLATE_INDEX" val="20200118"/>
  <p:tag name="KSO_WM_UNIT_LAYERLEVEL" val="1_1_1"/>
  <p:tag name="KSO_WM_TAG_VERSION" val="1.0"/>
  <p:tag name="KSO_WM_BEAUTIFY_FLAG" val="#wm#"/>
  <p:tag name="KSO_WM_DIAGRAM_GROUP_CODE" val="q1-1"/>
  <p:tag name="KSO_WM_UNIT_TYPE" val="q_h_i"/>
  <p:tag name="KSO_WM_UNIT_INDEX" val="1_1_2"/>
  <p:tag name="KSO_WM_UNIT_FILL_FORE_SCHEMECOLOR_INDEX" val="14"/>
  <p:tag name="KSO_WM_UNIT_FILL_TYPE" val="1"/>
  <p:tag name="KSO_WM_UNIT_USESOURCEFORMAT_APPLY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18_1*q_h_i*1_2_2"/>
  <p:tag name="KSO_WM_TEMPLATE_CATEGORY" val="diagram"/>
  <p:tag name="KSO_WM_TEMPLATE_INDEX" val="20200118"/>
  <p:tag name="KSO_WM_UNIT_LAYERLEVEL" val="1_1_1"/>
  <p:tag name="KSO_WM_TAG_VERSION" val="1.0"/>
  <p:tag name="KSO_WM_BEAUTIFY_FLAG" val="#wm#"/>
  <p:tag name="KSO_WM_DIAGRAM_GROUP_CODE" val="q1-1"/>
  <p:tag name="KSO_WM_UNIT_TYPE" val="q_h_i"/>
  <p:tag name="KSO_WM_UNIT_INDEX" val="1_2_2"/>
  <p:tag name="KSO_WM_UNIT_FILL_FORE_SCHEMECOLOR_INDEX" val="6"/>
  <p:tag name="KSO_WM_UNIT_FILL_TYPE" val="1"/>
  <p:tag name="KSO_WM_UNIT_USESOURCEFORMAT_APPLY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18_1*q_h_i*1_1_2"/>
  <p:tag name="KSO_WM_TEMPLATE_CATEGORY" val="diagram"/>
  <p:tag name="KSO_WM_TEMPLATE_INDEX" val="20200118"/>
  <p:tag name="KSO_WM_UNIT_LAYERLEVEL" val="1_1_1"/>
  <p:tag name="KSO_WM_TAG_VERSION" val="1.0"/>
  <p:tag name="KSO_WM_BEAUTIFY_FLAG" val="#wm#"/>
  <p:tag name="KSO_WM_DIAGRAM_GROUP_CODE" val="q1-1"/>
  <p:tag name="KSO_WM_UNIT_TYPE" val="q_h_i"/>
  <p:tag name="KSO_WM_UNIT_INDEX" val="1_1_2"/>
  <p:tag name="KSO_WM_UNIT_FILL_FORE_SCHEMECOLOR_INDEX" val="14"/>
  <p:tag name="KSO_WM_UNIT_FILL_TYPE" val="1"/>
  <p:tag name="KSO_WM_UNIT_USESOURCEFORMAT_APPLY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18_1*q_h_i*1_1_2"/>
  <p:tag name="KSO_WM_TEMPLATE_CATEGORY" val="diagram"/>
  <p:tag name="KSO_WM_TEMPLATE_INDEX" val="20200118"/>
  <p:tag name="KSO_WM_UNIT_LAYERLEVEL" val="1_1_1"/>
  <p:tag name="KSO_WM_TAG_VERSION" val="1.0"/>
  <p:tag name="KSO_WM_BEAUTIFY_FLAG" val="#wm#"/>
  <p:tag name="KSO_WM_DIAGRAM_GROUP_CODE" val="q1-1"/>
  <p:tag name="KSO_WM_UNIT_TYPE" val="q_h_i"/>
  <p:tag name="KSO_WM_UNIT_INDEX" val="1_1_2"/>
  <p:tag name="KSO_WM_UNIT_FILL_FORE_SCHEMECOLOR_INDEX" val="14"/>
  <p:tag name="KSO_WM_UNIT_FILL_TYPE" val="1"/>
  <p:tag name="KSO_WM_UNIT_USESOURCEFORMAT_APPLY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18_1*q_h_i*1_1_2"/>
  <p:tag name="KSO_WM_TEMPLATE_CATEGORY" val="diagram"/>
  <p:tag name="KSO_WM_TEMPLATE_INDEX" val="20200118"/>
  <p:tag name="KSO_WM_UNIT_LAYERLEVEL" val="1_1_1"/>
  <p:tag name="KSO_WM_TAG_VERSION" val="1.0"/>
  <p:tag name="KSO_WM_BEAUTIFY_FLAG" val="#wm#"/>
  <p:tag name="KSO_WM_DIAGRAM_GROUP_CODE" val="q1-1"/>
  <p:tag name="KSO_WM_UNIT_TYPE" val="q_h_i"/>
  <p:tag name="KSO_WM_UNIT_INDEX" val="1_1_2"/>
  <p:tag name="KSO_WM_UNIT_FILL_FORE_SCHEMECOLOR_INDEX" val="14"/>
  <p:tag name="KSO_WM_UNIT_FILL_TYPE" val="1"/>
  <p:tag name="KSO_WM_UNIT_USESOURCEFORMAT_APPLY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18_1*q_h_i*1_1_2"/>
  <p:tag name="KSO_WM_TEMPLATE_CATEGORY" val="diagram"/>
  <p:tag name="KSO_WM_TEMPLATE_INDEX" val="20200118"/>
  <p:tag name="KSO_WM_UNIT_LAYERLEVEL" val="1_1_1"/>
  <p:tag name="KSO_WM_TAG_VERSION" val="1.0"/>
  <p:tag name="KSO_WM_BEAUTIFY_FLAG" val="#wm#"/>
  <p:tag name="KSO_WM_DIAGRAM_GROUP_CODE" val="q1-1"/>
  <p:tag name="KSO_WM_UNIT_TYPE" val="q_h_i"/>
  <p:tag name="KSO_WM_UNIT_INDEX" val="1_1_2"/>
  <p:tag name="KSO_WM_UNIT_FILL_FORE_SCHEMECOLOR_INDEX" val="14"/>
  <p:tag name="KSO_WM_UNIT_FILL_TYPE" val="1"/>
  <p:tag name="KSO_WM_UNIT_USESOURCEFORMAT_APPLY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18_1*q_h_i*1_1_2"/>
  <p:tag name="KSO_WM_TEMPLATE_CATEGORY" val="diagram"/>
  <p:tag name="KSO_WM_TEMPLATE_INDEX" val="20200118"/>
  <p:tag name="KSO_WM_UNIT_LAYERLEVEL" val="1_1_1"/>
  <p:tag name="KSO_WM_TAG_VERSION" val="1.0"/>
  <p:tag name="KSO_WM_BEAUTIFY_FLAG" val="#wm#"/>
  <p:tag name="KSO_WM_DIAGRAM_GROUP_CODE" val="q1-1"/>
  <p:tag name="KSO_WM_UNIT_TYPE" val="q_h_i"/>
  <p:tag name="KSO_WM_UNIT_INDEX" val="1_1_2"/>
  <p:tag name="KSO_WM_UNIT_FILL_FORE_SCHEMECOLOR_INDEX" val="14"/>
  <p:tag name="KSO_WM_UNIT_FILL_TYPE" val="1"/>
  <p:tag name="KSO_WM_UNIT_USESOURCEFORMAT_APPLY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18_1*q_h_i*1_1_2"/>
  <p:tag name="KSO_WM_TEMPLATE_CATEGORY" val="diagram"/>
  <p:tag name="KSO_WM_TEMPLATE_INDEX" val="20200118"/>
  <p:tag name="KSO_WM_UNIT_LAYERLEVEL" val="1_1_1"/>
  <p:tag name="KSO_WM_TAG_VERSION" val="1.0"/>
  <p:tag name="KSO_WM_BEAUTIFY_FLAG" val="#wm#"/>
  <p:tag name="KSO_WM_DIAGRAM_GROUP_CODE" val="q1-1"/>
  <p:tag name="KSO_WM_UNIT_TYPE" val="q_h_i"/>
  <p:tag name="KSO_WM_UNIT_INDEX" val="1_1_2"/>
  <p:tag name="KSO_WM_UNIT_FILL_FORE_SCHEMECOLOR_INDEX" val="14"/>
  <p:tag name="KSO_WM_UNIT_FILL_TYPE" val="1"/>
  <p:tag name="KSO_WM_UNIT_USESOURCEFORMAT_APPLY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18_1*q_h_i*1_1_2"/>
  <p:tag name="KSO_WM_TEMPLATE_CATEGORY" val="diagram"/>
  <p:tag name="KSO_WM_TEMPLATE_INDEX" val="20200118"/>
  <p:tag name="KSO_WM_UNIT_LAYERLEVEL" val="1_1_1"/>
  <p:tag name="KSO_WM_TAG_VERSION" val="1.0"/>
  <p:tag name="KSO_WM_BEAUTIFY_FLAG" val="#wm#"/>
  <p:tag name="KSO_WM_DIAGRAM_GROUP_CODE" val="q1-1"/>
  <p:tag name="KSO_WM_UNIT_TYPE" val="q_h_i"/>
  <p:tag name="KSO_WM_UNIT_INDEX" val="1_1_2"/>
  <p:tag name="KSO_WM_UNIT_FILL_FORE_SCHEMECOLOR_INDEX" val="14"/>
  <p:tag name="KSO_WM_UNIT_FILL_TYPE" val="1"/>
  <p:tag name="KSO_WM_UNIT_USESOURCEFORMAT_APPLY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18_1*q_h_i*1_1_2"/>
  <p:tag name="KSO_WM_TEMPLATE_CATEGORY" val="diagram"/>
  <p:tag name="KSO_WM_TEMPLATE_INDEX" val="20200118"/>
  <p:tag name="KSO_WM_UNIT_LAYERLEVEL" val="1_1_1"/>
  <p:tag name="KSO_WM_TAG_VERSION" val="1.0"/>
  <p:tag name="KSO_WM_BEAUTIFY_FLAG" val="#wm#"/>
  <p:tag name="KSO_WM_DIAGRAM_GROUP_CODE" val="q1-1"/>
  <p:tag name="KSO_WM_UNIT_TYPE" val="q_h_i"/>
  <p:tag name="KSO_WM_UNIT_INDEX" val="1_1_2"/>
  <p:tag name="KSO_WM_UNIT_FILL_FORE_SCHEMECOLOR_INDEX" val="14"/>
  <p:tag name="KSO_WM_UNIT_FILL_TYPE" val="1"/>
  <p:tag name="KSO_WM_UNIT_USESOURCEFORMAT_APPLY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18_1*q_h_i*1_2_2"/>
  <p:tag name="KSO_WM_TEMPLATE_CATEGORY" val="diagram"/>
  <p:tag name="KSO_WM_TEMPLATE_INDEX" val="20200118"/>
  <p:tag name="KSO_WM_UNIT_LAYERLEVEL" val="1_1_1"/>
  <p:tag name="KSO_WM_TAG_VERSION" val="1.0"/>
  <p:tag name="KSO_WM_BEAUTIFY_FLAG" val="#wm#"/>
  <p:tag name="KSO_WM_DIAGRAM_GROUP_CODE" val="q1-1"/>
  <p:tag name="KSO_WM_UNIT_TYPE" val="q_h_i"/>
  <p:tag name="KSO_WM_UNIT_INDEX" val="1_2_2"/>
  <p:tag name="KSO_WM_UNIT_FILL_FORE_SCHEMECOLOR_INDEX" val="6"/>
  <p:tag name="KSO_WM_UNIT_FILL_TYPE" val="1"/>
  <p:tag name="KSO_WM_UNIT_USESOURCEFORMAT_APPLY" val="1"/>
</p:tagLst>
</file>

<file path=ppt/theme/theme1.xml><?xml version="1.0" encoding="utf-8"?>
<a:theme xmlns:a="http://schemas.openxmlformats.org/drawingml/2006/main" name="webwppDef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826</Words>
  <Application>Microsoft Macintosh PowerPoint</Application>
  <PresentationFormat>宽屏</PresentationFormat>
  <Paragraphs>186</Paragraphs>
  <Slides>29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40" baseType="lpstr">
      <vt:lpstr>-apple-system</vt:lpstr>
      <vt:lpstr>等线</vt:lpstr>
      <vt:lpstr>等线 Light</vt:lpstr>
      <vt:lpstr>方正综艺简体</vt:lpstr>
      <vt:lpstr>Microsoft YaHei</vt:lpstr>
      <vt:lpstr>Microsoft YaHei</vt:lpstr>
      <vt:lpstr>HYQiHei-65S Medium</vt:lpstr>
      <vt:lpstr>PingFang SC</vt:lpstr>
      <vt:lpstr>Arial</vt:lpstr>
      <vt:lpstr>webwppDefTheme</vt:lpstr>
      <vt:lpstr>Office 主题​​</vt:lpstr>
      <vt:lpstr>「观火」安全技术沙龙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「观火」安全技术沙龙</dc:title>
  <dc:creator>Microsoft Office User</dc:creator>
  <cp:lastModifiedBy>Microsoft Office User</cp:lastModifiedBy>
  <cp:revision>1</cp:revision>
  <dcterms:created xsi:type="dcterms:W3CDTF">2021-05-21T03:03:28Z</dcterms:created>
  <dcterms:modified xsi:type="dcterms:W3CDTF">2021-05-24T07:16:29Z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1033-0.0.0.0</vt:lpwstr>
  </property>
</Properties>
</file>