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</p:sldMasterIdLst>
  <p:notesMasterIdLst>
    <p:notesMasterId r:id="rId34"/>
  </p:notesMasterIdLst>
  <p:sldIdLst>
    <p:sldId id="257" r:id="rId3"/>
    <p:sldId id="307" r:id="rId4"/>
    <p:sldId id="321" r:id="rId5"/>
    <p:sldId id="322" r:id="rId6"/>
    <p:sldId id="328" r:id="rId7"/>
    <p:sldId id="329" r:id="rId8"/>
    <p:sldId id="330" r:id="rId9"/>
    <p:sldId id="331" r:id="rId10"/>
    <p:sldId id="332" r:id="rId11"/>
    <p:sldId id="335" r:id="rId12"/>
    <p:sldId id="333" r:id="rId13"/>
    <p:sldId id="334" r:id="rId14"/>
    <p:sldId id="336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51" r:id="rId26"/>
    <p:sldId id="352" r:id="rId27"/>
    <p:sldId id="353" r:id="rId28"/>
    <p:sldId id="348" r:id="rId29"/>
    <p:sldId id="354" r:id="rId30"/>
    <p:sldId id="349" r:id="rId31"/>
    <p:sldId id="310" r:id="rId32"/>
    <p:sldId id="260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5"/>
    <p:restoredTop sz="96405"/>
  </p:normalViewPr>
  <p:slideViewPr>
    <p:cSldViewPr snapToGrid="0" snapToObjects="1">
      <p:cViewPr varScale="1">
        <p:scale>
          <a:sx n="131" d="100"/>
          <a:sy n="131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66368-13D9-2C4E-8FDB-DCC26D43BE37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9FD48-15C4-F349-8CF5-0CFBC2DC7B8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 panose="02000503000000020004"/>
              </a:rPr>
              <a:t>只能提交二进制，而且只能提交一个二进制，如果提交文件的话，只能提交一个文件,后台接收参数只能有一个，而且只能是流（或者字节数组）；</a:t>
            </a:r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57200" eaLnBrk="1" fontAlgn="auto" latinLnBrk="0" hangingPunct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effectLst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9F946D1A-43F4-1A40-9BDE-497B70949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" y="0"/>
            <a:ext cx="12188825" cy="685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0F6CFFFB-9D3A-F74E-8E1C-E8C569EC71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5" y="0"/>
            <a:ext cx="12188825" cy="68580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DA060-6B6F-C741-8325-4CCFF03F8E50}" type="datetimeFigureOut">
              <a:rPr kumimoji="1" lang="zh-CN" altLang="en-US" smtClean="0"/>
              <a:t>2021/5/24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80C03-57F3-894C-A6FB-A55F7D9A51D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https://secdocslog.corp.kuaishou.com/w.png?v=a3NEb2NJZCUzRDhhODc2NjkxLWQ1YTktNGM0MS1hNmZjLTJjMDM3MzUwYWE1NSUyNmZpbGVOYW1lJTNEJUU3JUEzJTgxJUU1JThBJTlCJUU1JUJDJTk1JUU2JTkzJThFUFBUKzIlMkZQUFQlRTclQTMlODElRTUlOEElOUIlRTUlQkMlOTUlRTYlOTMlOEUucHB0eCUyNkVYUE9SVF9USU1FJTNEMTU3NTU0NDQ1MDA1NiUyNmRvY0V4cG9ydFJlcVJlZmVycmVyJTNEaHR0cHMlM0ElMkYlMkZ3aWtpLmNvcnAua3VhaXNob3UuY29tJTJGcGFnZXMlMkZ2aWV3cGFnZS5hY3Rpb24lM0ZwYWdlSWQlM0QyMzMwMDExMTYlMjZkb2NFeHBvcnRSZXFVcmwlM0RodHRwcyUzQSUyRiUyRndpa2kuY29ycC5rdWFpc2hvdS5jb20lMkZkb3dubG9hZCUyRmF0dGFjaG1lbnRzJTJGMjMzMDAxMTE2JTJGJTI1RTclMjVBMyUyNTgxJTI1RTUlMjU4QSUyNTlCJTI1RTUlMjVCQyUyNTk1JTI1RTYlMjU5MyUyNThFUFBUJTI1MjAlMjVFNiUyNUE4JTI1QTElMjVFNiUyNTlEJTI1QkYuemlwJTNGYXBpJTNEdjIlMjZiaXpDb2RlJTNEV0lLSSUyNmRvY1R5cGUlM0RQUFRYJTI2dXNlck5hbWUlM0Rkb25nc2hpanVuJTI2c3lzRG9jSWQlM0RudWxs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" y="0"/>
            <a:ext cx="12188825" cy="6858000"/>
          </a:xfrm>
          <a:prstGeom prst="rect">
            <a:avLst/>
          </a:prstGeom>
        </p:spPr>
      </p:pic>
      <p:sp>
        <p:nvSpPr>
          <p:cNvPr id="4001" name="textBox 3"/>
          <p:cNvSpPr txBox="1"/>
          <p:nvPr/>
        </p:nvSpPr>
        <p:spPr>
          <a:xfrm>
            <a:off x="0" y="0"/>
            <a:ext cx="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00" dirty="0">
                <a:solidFill>
                  <a:schemeClr val="tx1">
                    <a:alpha val="0"/>
                  </a:schemeClr>
                </a:solidFill>
              </a:rPr>
              <a:t>"快手内部文档请勿外传"</a:t>
            </a:r>
          </a:p>
        </p:txBody>
      </p:sp>
      <p:pic>
        <p:nvPicPr>
          <p:cNvPr id="4000" name="Picture 1" descr="a.png"/>
          <p:cNvPicPr>
            <a:picLocks noChangeAspect="1"/>
          </p:cNvPicPr>
          <p:nvPr/>
        </p:nvPicPr>
        <p:blipFill>
          <a:blip r:link="rId5" cstate="print"/>
          <a:stretch>
            <a:fillRect/>
          </a:stretch>
        </p:blipFill>
        <p:spPr>
          <a:xfrm>
            <a:off x="0" y="0"/>
            <a:ext cx="1" cy="1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-1391323" y="1941830"/>
            <a:ext cx="10414000" cy="882650"/>
          </a:xfrm>
        </p:spPr>
        <p:txBody>
          <a:bodyPr>
            <a:normAutofit fontScale="90000"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「观火」安全技术沙龙</a:t>
            </a:r>
          </a:p>
        </p:txBody>
      </p:sp>
      <p:sp>
        <p:nvSpPr>
          <p:cNvPr id="6" name="副标题 5"/>
          <p:cNvSpPr>
            <a:spLocks noGrp="1"/>
          </p:cNvSpPr>
          <p:nvPr>
            <p:ph type="subTitle" sz="quarter" idx="1"/>
          </p:nvPr>
        </p:nvSpPr>
        <p:spPr>
          <a:xfrm>
            <a:off x="10297795" y="341522"/>
            <a:ext cx="423228" cy="433705"/>
          </a:xfrm>
        </p:spPr>
        <p:txBody>
          <a:bodyPr>
            <a:norm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X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0063" y="245946"/>
            <a:ext cx="1204595" cy="4709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155" y="262239"/>
            <a:ext cx="2681045" cy="470970"/>
          </a:xfrm>
          <a:prstGeom prst="rect">
            <a:avLst/>
          </a:prstGeom>
        </p:spPr>
      </p:pic>
      <p:sp>
        <p:nvSpPr>
          <p:cNvPr id="11" name="标题 4"/>
          <p:cNvSpPr txBox="1"/>
          <p:nvPr/>
        </p:nvSpPr>
        <p:spPr>
          <a:xfrm>
            <a:off x="2701446" y="3429000"/>
            <a:ext cx="10414000" cy="649605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 anchor="b">
            <a:normAutofit fontScale="95000"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 panose="02000503000000020004"/>
              </a:defRPr>
            </a:lvl1pPr>
            <a:lvl2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 panose="02000503000000020004"/>
              </a:defRPr>
            </a:lvl2pPr>
            <a:lvl3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 panose="02000503000000020004"/>
              </a:defRPr>
            </a:lvl3pPr>
            <a:lvl4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 panose="02000503000000020004"/>
              </a:defRPr>
            </a:lvl4pPr>
            <a:lvl5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 panose="02000503000000020004"/>
              </a:defRPr>
            </a:lvl5pPr>
            <a:lvl6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 panose="02000503000000020004"/>
              </a:defRPr>
            </a:lvl6pPr>
            <a:lvl7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 panose="02000503000000020004"/>
              </a:defRPr>
            </a:lvl7pPr>
            <a:lvl8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 panose="02000503000000020004"/>
              </a:defRPr>
            </a:lvl8pPr>
            <a:lvl9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12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 panose="02000503000000020004"/>
              </a:defRPr>
            </a:lvl9pPr>
          </a:lstStyle>
          <a:p>
            <a:pPr hangingPunct="1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对抗下的Java Webshell的生存之道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961547" y="4286969"/>
            <a:ext cx="2535555" cy="28130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zh-CN" altLang="en-US" sz="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Helvetica Neue" panose="02000503000000020004"/>
              </a:rPr>
              <a:t>快手安全高级工程师：林茂新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435826" y="3623255"/>
            <a:ext cx="2135200" cy="282129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none"/>
        </p:style>
        <p:txBody>
          <a:bodyPr rot="0" spcFirstLastPara="1" vertOverflow="overflow" horzOverflow="overflow" vert="horz" wrap="none" lIns="25400" tIns="25400" rIns="25400" bIns="25400" numCol="1" spcCol="38100" rtlCol="0" anchor="ctr">
            <a:spAutoFit/>
          </a:bodyPr>
          <a:lstStyle/>
          <a:p>
            <a:pPr algn="ctr" defTabSz="412750" hangingPunct="0"/>
            <a:r>
              <a:rPr lang="en-US" altLang="zh-CN" sz="15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Helvetica Neue" panose="02000503000000020004"/>
              </a:rPr>
              <a:t>——————————</a:t>
            </a:r>
            <a:endParaRPr lang="zh-CN" altLang="en-US" sz="15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Helvetica Neue" panose="02000503000000020004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2" name="文本框 5"/>
          <p:cNvSpPr txBox="1"/>
          <p:nvPr/>
        </p:nvSpPr>
        <p:spPr>
          <a:xfrm>
            <a:off x="2868983" y="2553967"/>
            <a:ext cx="7318375" cy="1143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90000"/>
              </a:lnSpc>
            </a:pPr>
            <a:r>
              <a:rPr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2、Java Webshell层面的动态对抗</a:t>
            </a:r>
            <a:endParaRPr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228600">
              <a:lnSpc>
                <a:spcPct val="118000"/>
              </a:lnSpc>
              <a:defRPr/>
            </a:pPr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14" name="标题内容区域"/>
          <p:cNvSpPr txBox="1"/>
          <p:nvPr/>
        </p:nvSpPr>
        <p:spPr>
          <a:xfrm>
            <a:off x="826208" y="332380"/>
            <a:ext cx="9129323" cy="793750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>
            <a:normAutofit/>
          </a:bodyPr>
          <a:lstStyle>
            <a:lvl1pPr>
              <a:defRPr sz="4500" b="0">
                <a:latin typeface="HYQiHei-65S Medium"/>
                <a:ea typeface="HYQiHei-65S Medium"/>
                <a:cs typeface="HYQiHei-65S Medium"/>
                <a:sym typeface="HYQiHei-65S Medium"/>
              </a:defRPr>
            </a:lvl1pPr>
          </a:lstStyle>
          <a:p>
            <a:pPr algn="just" defTabSz="228600">
              <a:lnSpc>
                <a:spcPct val="118000"/>
              </a:lnSpc>
              <a:defRPr/>
            </a:pPr>
            <a:r>
              <a:rPr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Java Webshell层面的动态对抗</a:t>
            </a:r>
            <a:endParaRPr lang="zh-CN" alt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20053" y="975678"/>
            <a:ext cx="2515235" cy="114744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ctr" forceAA="0">
            <a:spAutoFit/>
          </a:bodyPr>
          <a:lstStyle/>
          <a:p>
            <a:pPr marL="0" marR="0" indent="0" algn="ctr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1</a:t>
            </a:r>
            <a:r>
              <a:rPr kumimoji="0" lang="zh-CN" altLang="en-US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SimSun" charset="0"/>
                <a:cs typeface="+mn-cs"/>
                <a:sym typeface="Helvetica Neue" panose="02000503000000020004"/>
              </a:rPr>
              <a:t>、</a:t>
            </a:r>
            <a:r>
              <a:rPr lang="en-US" altLang="zh-CN" sz="2000" b="1">
                <a:solidFill>
                  <a:schemeClr val="bg1"/>
                </a:solidFill>
                <a:ea typeface="SimSun" charset="0"/>
                <a:sym typeface="Helvetica Neue" panose="02000503000000020004"/>
              </a:rPr>
              <a:t>WAF</a:t>
            </a:r>
            <a:r>
              <a:rPr lang="zh-CN" altLang="en-US" sz="2000" b="1">
                <a:solidFill>
                  <a:schemeClr val="bg1"/>
                </a:solidFill>
                <a:ea typeface="SimSun" charset="0"/>
                <a:sym typeface="Helvetica Neue" panose="02000503000000020004"/>
              </a:rPr>
              <a:t>的流量拦截</a:t>
            </a:r>
            <a:r>
              <a:rPr kumimoji="0" lang="en-US" altLang="zh-CN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SimSun" charset="0"/>
                <a:cs typeface="+mn-cs"/>
                <a:sym typeface="Helvetica Neue" panose="02000503000000020004"/>
              </a:rPr>
              <a:t> </a:t>
            </a:r>
          </a:p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SimSun" charset="0"/>
                <a:cs typeface="+mn-cs"/>
                <a:sym typeface="Helvetica Neue" panose="02000503000000020004"/>
              </a:rPr>
              <a:t>2</a:t>
            </a:r>
            <a:r>
              <a:rPr kumimoji="0" lang="zh-CN" altLang="en-US" sz="2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SimSun" charset="0"/>
                <a:cs typeface="+mn-cs"/>
                <a:sym typeface="Helvetica Neue" panose="02000503000000020004"/>
              </a:rPr>
              <a:t>、</a:t>
            </a:r>
            <a:r>
              <a:rPr lang="en-US" altLang="zh-CN" sz="2000" b="1">
                <a:solidFill>
                  <a:schemeClr val="bg1"/>
                </a:solidFill>
                <a:ea typeface="SimSun" charset="0"/>
                <a:sym typeface="Helvetica Neue" panose="02000503000000020004"/>
              </a:rPr>
              <a:t>WAF</a:t>
            </a:r>
            <a:r>
              <a:rPr lang="zh-CN" altLang="en-US" sz="2000" b="1">
                <a:solidFill>
                  <a:schemeClr val="bg1"/>
                </a:solidFill>
                <a:ea typeface="SimSun" charset="0"/>
                <a:sym typeface="Helvetica Neue" panose="02000503000000020004"/>
              </a:rPr>
              <a:t>的语义引擎</a:t>
            </a:r>
          </a:p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SimSun" charset="0"/>
                <a:cs typeface="+mn-cs"/>
                <a:sym typeface="Helvetica Neue" panose="02000503000000020004"/>
              </a:rPr>
              <a:t>3</a:t>
            </a:r>
            <a:r>
              <a:rPr kumimoji="0" lang="zh-CN" altLang="en-US" sz="2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SimSun" charset="0"/>
                <a:cs typeface="+mn-cs"/>
                <a:sym typeface="Helvetica Neue" panose="02000503000000020004"/>
              </a:rPr>
              <a:t>、</a:t>
            </a:r>
            <a:r>
              <a:rPr kumimoji="0" lang="en-US" altLang="zh-CN" sz="2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SimSun" charset="0"/>
                <a:cs typeface="+mn-cs"/>
                <a:sym typeface="Helvetica Neue" panose="02000503000000020004"/>
              </a:rPr>
              <a:t>RASP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228600">
              <a:lnSpc>
                <a:spcPct val="118000"/>
              </a:lnSpc>
              <a:defRPr/>
            </a:pPr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14" name="标题内容区域"/>
          <p:cNvSpPr txBox="1"/>
          <p:nvPr/>
        </p:nvSpPr>
        <p:spPr>
          <a:xfrm>
            <a:off x="826208" y="332380"/>
            <a:ext cx="9129323" cy="793750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>
            <a:normAutofit/>
          </a:bodyPr>
          <a:lstStyle>
            <a:lvl1pPr>
              <a:defRPr sz="4500" b="0">
                <a:latin typeface="HYQiHei-65S Medium"/>
                <a:ea typeface="HYQiHei-65S Medium"/>
                <a:cs typeface="HYQiHei-65S Medium"/>
                <a:sym typeface="HYQiHei-65S Medium"/>
              </a:defRPr>
            </a:lvl1pPr>
          </a:lstStyle>
          <a:p>
            <a:pPr algn="just" defTabSz="228600">
              <a:lnSpc>
                <a:spcPct val="118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流量层面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冰蝎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370" y="1000125"/>
            <a:ext cx="10465435" cy="204406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70840" y="3134995"/>
            <a:ext cx="11008360" cy="145542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Content-Type: application/octet-stream</a:t>
            </a:r>
          </a:p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Accept: text/html,application/xhtml+xml,application/xml;q=0.9,image/webp,image/apng,*/*;q=0.8,application/signed-exchange;v=b3;q=0.9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228600">
              <a:lnSpc>
                <a:spcPct val="118000"/>
              </a:lnSpc>
              <a:defRPr/>
            </a:pPr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14" name="标题内容区域"/>
          <p:cNvSpPr txBox="1"/>
          <p:nvPr/>
        </p:nvSpPr>
        <p:spPr>
          <a:xfrm>
            <a:off x="826208" y="332380"/>
            <a:ext cx="9129323" cy="793750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>
            <a:normAutofit/>
          </a:bodyPr>
          <a:lstStyle>
            <a:lvl1pPr>
              <a:defRPr sz="4500" b="0">
                <a:latin typeface="HYQiHei-65S Medium"/>
                <a:ea typeface="HYQiHei-65S Medium"/>
                <a:cs typeface="HYQiHei-65S Medium"/>
                <a:sym typeface="HYQiHei-65S Medium"/>
              </a:defRPr>
            </a:lvl1pPr>
          </a:lstStyle>
          <a:p>
            <a:pPr algn="just" defTabSz="228600">
              <a:lnSpc>
                <a:spcPct val="118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流量层面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哥斯拉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050" y="1556385"/>
            <a:ext cx="5753100" cy="26924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228600">
              <a:lnSpc>
                <a:spcPct val="118000"/>
              </a:lnSpc>
              <a:defRPr/>
            </a:pPr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14" name="标题内容区域"/>
          <p:cNvSpPr txBox="1"/>
          <p:nvPr/>
        </p:nvSpPr>
        <p:spPr>
          <a:xfrm>
            <a:off x="826208" y="332380"/>
            <a:ext cx="9129323" cy="793750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>
            <a:normAutofit/>
          </a:bodyPr>
          <a:lstStyle>
            <a:lvl1pPr>
              <a:defRPr sz="4500" b="0">
                <a:latin typeface="HYQiHei-65S Medium"/>
                <a:ea typeface="HYQiHei-65S Medium"/>
                <a:cs typeface="HYQiHei-65S Medium"/>
                <a:sym typeface="HYQiHei-65S Medium"/>
              </a:defRPr>
            </a:lvl1pPr>
          </a:lstStyle>
          <a:p>
            <a:pPr algn="just" defTabSz="228600">
              <a:lnSpc>
                <a:spcPct val="118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流量层面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哥斯拉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-Base64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315" y="909320"/>
            <a:ext cx="9895205" cy="365633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70840" y="5006340"/>
            <a:ext cx="9242425" cy="7785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第一个包：User-agent为jdk版本号，请求内容长度较大，参数为单个参数，首次请求会有Set-Cookie操作。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228600">
              <a:lnSpc>
                <a:spcPct val="118000"/>
              </a:lnSpc>
              <a:defRPr/>
            </a:pPr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14" name="标题内容区域"/>
          <p:cNvSpPr txBox="1"/>
          <p:nvPr/>
        </p:nvSpPr>
        <p:spPr>
          <a:xfrm>
            <a:off x="826208" y="332380"/>
            <a:ext cx="9129323" cy="793750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>
            <a:normAutofit/>
          </a:bodyPr>
          <a:lstStyle>
            <a:lvl1pPr>
              <a:defRPr sz="4500" b="0">
                <a:latin typeface="HYQiHei-65S Medium"/>
                <a:ea typeface="HYQiHei-65S Medium"/>
                <a:cs typeface="HYQiHei-65S Medium"/>
                <a:sym typeface="HYQiHei-65S Medium"/>
              </a:defRPr>
            </a:lvl1pPr>
          </a:lstStyle>
          <a:p>
            <a:pPr algn="just" defTabSz="228600">
              <a:lnSpc>
                <a:spcPct val="118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流量层面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哥斯拉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-Base64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70840" y="5006340"/>
            <a:ext cx="9242425" cy="11169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20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 panose="02000503000000020004"/>
              </a:rPr>
              <a:t>第二个包：User-agent为jdk版本号，Cookie在第二行，请求内容长度较小，参数为单个参数，</a:t>
            </a:r>
            <a:r>
              <a:rPr lang="en-US" sz="2200" b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 Bold" panose="02000503000000020004" charset="0"/>
                <a:cs typeface="Helvetica Neue Bold" panose="02000503000000020004" charset="0"/>
                <a:sym typeface="Helvetica Neue" panose="02000503000000020004"/>
              </a:rPr>
              <a:t>响应包长度固定为56个字节，响应内容字符特征固定：38个数字字母==16个数字字母。</a:t>
            </a:r>
            <a:endParaRPr kumimoji="0" lang="en-US" sz="22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110" y="1073785"/>
            <a:ext cx="11142345" cy="37014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228600">
              <a:lnSpc>
                <a:spcPct val="118000"/>
              </a:lnSpc>
              <a:defRPr/>
            </a:pPr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14" name="标题内容区域"/>
          <p:cNvSpPr txBox="1"/>
          <p:nvPr/>
        </p:nvSpPr>
        <p:spPr>
          <a:xfrm>
            <a:off x="826208" y="332380"/>
            <a:ext cx="9129323" cy="793750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>
            <a:normAutofit/>
          </a:bodyPr>
          <a:lstStyle>
            <a:lvl1pPr>
              <a:defRPr sz="4500" b="0">
                <a:latin typeface="HYQiHei-65S Medium"/>
                <a:ea typeface="HYQiHei-65S Medium"/>
                <a:cs typeface="HYQiHei-65S Medium"/>
                <a:sym typeface="HYQiHei-65S Medium"/>
              </a:defRPr>
            </a:lvl1pPr>
          </a:lstStyle>
          <a:p>
            <a:pPr algn="just" defTabSz="228600">
              <a:lnSpc>
                <a:spcPct val="118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流量层面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哥斯拉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-RAW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70840" y="5006340"/>
            <a:ext cx="9242425" cy="7785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20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 panose="02000503000000020004"/>
              </a:rPr>
              <a:t>第一个包：User-agent为jdk版本号，请求长度的、固定，请求内容为二进制数据，响应包存在Set-Cookie操作。</a:t>
            </a:r>
            <a:endParaRPr kumimoji="0" lang="en-US" sz="22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52295"/>
            <a:ext cx="12141200" cy="203263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228600">
              <a:lnSpc>
                <a:spcPct val="118000"/>
              </a:lnSpc>
              <a:defRPr/>
            </a:pPr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14" name="标题内容区域"/>
          <p:cNvSpPr txBox="1"/>
          <p:nvPr/>
        </p:nvSpPr>
        <p:spPr>
          <a:xfrm>
            <a:off x="826208" y="332380"/>
            <a:ext cx="9129323" cy="793750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>
            <a:normAutofit/>
          </a:bodyPr>
          <a:lstStyle>
            <a:lvl1pPr>
              <a:defRPr sz="4500" b="0">
                <a:latin typeface="HYQiHei-65S Medium"/>
                <a:ea typeface="HYQiHei-65S Medium"/>
                <a:cs typeface="HYQiHei-65S Medium"/>
                <a:sym typeface="HYQiHei-65S Medium"/>
              </a:defRPr>
            </a:lvl1pPr>
          </a:lstStyle>
          <a:p>
            <a:pPr algn="just" defTabSz="228600">
              <a:lnSpc>
                <a:spcPct val="118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流量层面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哥斯拉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-RAW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70840" y="5006340"/>
            <a:ext cx="9242425" cy="7785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20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 panose="02000503000000020004"/>
              </a:rPr>
              <a:t>第二个包：User-agent为jdk版本号，Cookie在第二行，</a:t>
            </a:r>
            <a:r>
              <a:rPr lang="en-US" sz="2200" b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 Bold" panose="02000503000000020004" charset="0"/>
                <a:cs typeface="Helvetica Neue Bold" panose="02000503000000020004" charset="0"/>
                <a:sym typeface="Helvetica Neue" panose="02000503000000020004"/>
              </a:rPr>
              <a:t>请求内容长度固定32个字符，内容为二进制数据，响应包长度固定为16个字节。</a:t>
            </a:r>
            <a:endParaRPr kumimoji="0" lang="en-US" sz="22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52320"/>
            <a:ext cx="12141200" cy="240982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228600">
              <a:lnSpc>
                <a:spcPct val="118000"/>
              </a:lnSpc>
              <a:defRPr/>
            </a:pPr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14" name="标题内容区域"/>
          <p:cNvSpPr txBox="1"/>
          <p:nvPr/>
        </p:nvSpPr>
        <p:spPr>
          <a:xfrm>
            <a:off x="826208" y="332380"/>
            <a:ext cx="9129323" cy="793750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>
            <a:normAutofit/>
          </a:bodyPr>
          <a:lstStyle>
            <a:lvl1pPr>
              <a:defRPr sz="4500" b="0">
                <a:latin typeface="HYQiHei-65S Medium"/>
                <a:ea typeface="HYQiHei-65S Medium"/>
                <a:cs typeface="HYQiHei-65S Medium"/>
                <a:sym typeface="HYQiHei-65S Medium"/>
              </a:defRPr>
            </a:lvl1pPr>
          </a:lstStyle>
          <a:p>
            <a:pPr algn="just" defTabSz="228600">
              <a:lnSpc>
                <a:spcPct val="118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流量层面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内存马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34795"/>
            <a:ext cx="12141200" cy="10788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00020"/>
            <a:ext cx="12141200" cy="111506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129790" y="4337685"/>
            <a:ext cx="793305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b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 Bold" panose="02000503000000020004" charset="0"/>
                <a:cs typeface="Helvetica Neue Bold" panose="02000503000000020004" charset="0"/>
                <a:sym typeface="Helvetica Neue" panose="02000503000000020004"/>
              </a:rPr>
              <a:t>在请求图片文件的情况下，返回的</a:t>
            </a:r>
            <a:r>
              <a:rPr lang="en-US" b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Helvetica Neue Bold" panose="02000503000000020004" charset="0"/>
                <a:cs typeface="Helvetica Neue Bold" panose="02000503000000020004" charset="0"/>
                <a:sym typeface="Helvetica Neue" panose="02000503000000020004"/>
              </a:rPr>
              <a:t>响应类型Content-Type通常也是text/html</a:t>
            </a:r>
            <a:endParaRPr lang="en-US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228600">
              <a:lnSpc>
                <a:spcPct val="118000"/>
              </a:lnSpc>
              <a:defRPr/>
            </a:pPr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14" name="标题内容区域"/>
          <p:cNvSpPr txBox="1"/>
          <p:nvPr/>
        </p:nvSpPr>
        <p:spPr>
          <a:xfrm>
            <a:off x="826208" y="332380"/>
            <a:ext cx="9129323" cy="793750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>
            <a:normAutofit/>
          </a:bodyPr>
          <a:lstStyle>
            <a:lvl1pPr>
              <a:defRPr sz="4500" b="0">
                <a:latin typeface="HYQiHei-65S Medium"/>
                <a:ea typeface="HYQiHei-65S Medium"/>
                <a:cs typeface="HYQiHei-65S Medium"/>
                <a:sym typeface="HYQiHei-65S Medium"/>
              </a:defRPr>
            </a:lvl1pPr>
          </a:lstStyle>
          <a:p>
            <a:pPr algn="just" defTabSz="228600">
              <a:lnSpc>
                <a:spcPct val="118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语义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WAF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121285" y="1818640"/>
            <a:ext cx="4543425" cy="11169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这是一个命令执行</a:t>
            </a:r>
            <a:r>
              <a:rPr kumimoji="0" lang="en-US" altLang="zh-CN" sz="2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shell</a:t>
            </a:r>
            <a:r>
              <a:rPr kumimoji="0" lang="zh-CN" altLang="en-US" sz="2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SimSun" charset="0"/>
                <a:cs typeface="+mn-cs"/>
                <a:sym typeface="Helvetica Neue" panose="02000503000000020004"/>
              </a:rPr>
              <a:t>，对于</a:t>
            </a:r>
            <a:r>
              <a:rPr kumimoji="0" lang="en-US" altLang="zh-CN" sz="2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SimSun" charset="0"/>
                <a:cs typeface="+mn-cs"/>
                <a:sym typeface="Helvetica Neue" panose="02000503000000020004"/>
              </a:rPr>
              <a:t>AST</a:t>
            </a:r>
            <a:r>
              <a:rPr kumimoji="0" lang="zh-CN" altLang="en-US" sz="2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SimSun" charset="0"/>
                <a:cs typeface="+mn-cs"/>
                <a:sym typeface="Helvetica Neue" panose="02000503000000020004"/>
              </a:rPr>
              <a:t>的语义</a:t>
            </a:r>
            <a:r>
              <a:rPr kumimoji="0" lang="en-US" altLang="zh-CN" sz="2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SimSun" charset="0"/>
                <a:cs typeface="+mn-cs"/>
                <a:sym typeface="Helvetica Neue" panose="02000503000000020004"/>
              </a:rPr>
              <a:t>waf</a:t>
            </a:r>
            <a:r>
              <a:rPr kumimoji="0" lang="zh-CN" altLang="en-US" sz="2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SimSun" charset="0"/>
                <a:cs typeface="+mn-cs"/>
                <a:sym typeface="Helvetica Neue" panose="02000503000000020004"/>
              </a:rPr>
              <a:t>，他的输出可控，他的输出是命令执行，所以被拦截。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725" y="1195070"/>
            <a:ext cx="7277100" cy="412559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14" name="标题内容区域"/>
          <p:cNvSpPr txBox="1"/>
          <p:nvPr/>
        </p:nvSpPr>
        <p:spPr>
          <a:xfrm>
            <a:off x="826208" y="332380"/>
            <a:ext cx="9129323" cy="793750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>
            <a:normAutofit/>
          </a:bodyPr>
          <a:lstStyle>
            <a:lvl1pPr>
              <a:defRPr sz="4500" b="0">
                <a:latin typeface="HYQiHei-65S Medium"/>
                <a:ea typeface="HYQiHei-65S Medium"/>
                <a:cs typeface="HYQiHei-65S Medium"/>
                <a:sym typeface="HYQiHei-65S Medium"/>
              </a:defRPr>
            </a:lvl1pPr>
          </a:lstStyle>
          <a:p>
            <a:pPr algn="just" defTabSz="228600">
              <a:lnSpc>
                <a:spcPct val="118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自我介绍 </a:t>
            </a:r>
          </a:p>
        </p:txBody>
      </p:sp>
      <p:sp>
        <p:nvSpPr>
          <p:cNvPr id="4" name="文本框 4"/>
          <p:cNvSpPr txBox="1"/>
          <p:nvPr/>
        </p:nvSpPr>
        <p:spPr>
          <a:xfrm>
            <a:off x="516255" y="999490"/>
            <a:ext cx="724979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lvl="0" indent="-342900" algn="l" eaLnBrk="0" hangingPunct="0">
              <a:buFont typeface="Arial" panose="020B0604020202090204" pitchFamily="34" charset="0"/>
              <a:buChar char="•"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林茂新（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l1nk3r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 marL="342900" lvl="0" indent="-342900" algn="l" eaLnBrk="0" hangingPunct="0">
              <a:buFont typeface="Arial" panose="020B0604020202090204" pitchFamily="34" charset="0"/>
              <a:buChar char="•"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练习时长两年半的代码审计工程师</a:t>
            </a:r>
            <a:endParaRPr lang="zh-CN" altLang="en-US" sz="2400" dirty="0">
              <a:solidFill>
                <a:schemeClr val="bg1"/>
              </a:solidFill>
              <a:sym typeface="+mn-ea"/>
            </a:endParaRPr>
          </a:p>
          <a:p>
            <a:pPr marL="342900" lvl="0" indent="-342900" algn="l" eaLnBrk="0" hangingPunct="0">
              <a:buFont typeface="Arial" panose="020B0604020202090204" pitchFamily="34" charset="0"/>
              <a:buChar char="•"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现快手安全高级工程师</a:t>
            </a:r>
          </a:p>
          <a:p>
            <a:pPr marL="342900" lvl="0" indent="-342900" algn="l" eaLnBrk="0" hangingPunct="0">
              <a:buFont typeface="Arial" panose="020B0604020202090204" pitchFamily="34" charset="0"/>
              <a:buChar char="•"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Xray team &amp;&amp; 90sec team 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核心成员</a:t>
            </a:r>
          </a:p>
        </p:txBody>
      </p:sp>
      <p:pic>
        <p:nvPicPr>
          <p:cNvPr id="2" name="图片 4" descr="卡通人物&#10;&#10;描述已自动生成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62" y="3398540"/>
            <a:ext cx="3111500" cy="25654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228600">
              <a:lnSpc>
                <a:spcPct val="118000"/>
              </a:lnSpc>
              <a:defRPr/>
            </a:pPr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14" name="标题内容区域"/>
          <p:cNvSpPr txBox="1"/>
          <p:nvPr/>
        </p:nvSpPr>
        <p:spPr>
          <a:xfrm>
            <a:off x="826208" y="332380"/>
            <a:ext cx="9129323" cy="793750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>
            <a:normAutofit/>
          </a:bodyPr>
          <a:lstStyle>
            <a:lvl1pPr>
              <a:defRPr sz="4500" b="0">
                <a:latin typeface="HYQiHei-65S Medium"/>
                <a:ea typeface="HYQiHei-65S Medium"/>
                <a:cs typeface="HYQiHei-65S Medium"/>
                <a:sym typeface="HYQiHei-65S Medium"/>
              </a:defRPr>
            </a:lvl1pPr>
          </a:lstStyle>
          <a:p>
            <a:pPr algn="just" defTabSz="228600">
              <a:lnSpc>
                <a:spcPct val="118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语义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WAF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470" y="775970"/>
            <a:ext cx="5586730" cy="23342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470" y="3110230"/>
            <a:ext cx="10331450" cy="34404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1070" y="1317625"/>
            <a:ext cx="6120130" cy="12509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228600">
              <a:lnSpc>
                <a:spcPct val="118000"/>
              </a:lnSpc>
              <a:defRPr/>
            </a:pPr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14" name="标题内容区域"/>
          <p:cNvSpPr txBox="1"/>
          <p:nvPr/>
        </p:nvSpPr>
        <p:spPr>
          <a:xfrm>
            <a:off x="826208" y="332380"/>
            <a:ext cx="9129323" cy="793750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>
            <a:normAutofit/>
          </a:bodyPr>
          <a:lstStyle>
            <a:lvl1pPr>
              <a:defRPr sz="4500" b="0">
                <a:latin typeface="HYQiHei-65S Medium"/>
                <a:ea typeface="HYQiHei-65S Medium"/>
                <a:cs typeface="HYQiHei-65S Medium"/>
                <a:sym typeface="HYQiHei-65S Medium"/>
              </a:defRPr>
            </a:lvl1pPr>
          </a:lstStyle>
          <a:p>
            <a:pPr algn="just" defTabSz="228600">
              <a:lnSpc>
                <a:spcPct val="118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语义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WAF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70840" y="1040130"/>
            <a:ext cx="6838950" cy="111696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\u000d</a:t>
            </a:r>
            <a:r>
              <a:rPr kumimoji="0" lang="zh-CN" altLang="en-US" sz="2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实际上是一个换行符</a:t>
            </a:r>
            <a:r>
              <a:rPr kumimoji="0" lang="en-US" altLang="zh-CN" sz="2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/r</a:t>
            </a:r>
            <a:r>
              <a:rPr kumimoji="0" lang="zh-CN" altLang="en-US" sz="2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SimSun" charset="0"/>
                <a:cs typeface="+mn-cs"/>
                <a:sym typeface="Helvetica Neue" panose="02000503000000020004"/>
              </a:rPr>
              <a:t>，</a:t>
            </a:r>
            <a:r>
              <a:rPr kumimoji="0" lang="en-US" altLang="zh-CN" sz="2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SimSun" charset="0"/>
                <a:cs typeface="+mn-cs"/>
                <a:sym typeface="Helvetica Neue" panose="02000503000000020004"/>
              </a:rPr>
              <a:t>Java</a:t>
            </a:r>
            <a:r>
              <a:rPr kumimoji="0" lang="zh-CN" altLang="en-US" sz="2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SimSun" charset="0"/>
                <a:cs typeface="+mn-cs"/>
                <a:sym typeface="Helvetica Neue" panose="02000503000000020004"/>
              </a:rPr>
              <a:t>会解析</a:t>
            </a:r>
            <a:r>
              <a:rPr kumimoji="0" lang="en-US" altLang="zh-CN" sz="2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SimSun" charset="0"/>
                <a:cs typeface="+mn-cs"/>
                <a:sym typeface="Helvetica Neue" panose="02000503000000020004"/>
              </a:rPr>
              <a:t>Unicode</a:t>
            </a:r>
            <a:r>
              <a:rPr kumimoji="0" lang="zh-CN" altLang="en-US" sz="2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SimSun" charset="0"/>
                <a:cs typeface="+mn-cs"/>
                <a:sym typeface="Helvetica Neue" panose="02000503000000020004"/>
              </a:rPr>
              <a:t>编码，在执行阶段把它当作是一个换行符，所以实际上执行效果就是如下所示。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40" y="2184400"/>
            <a:ext cx="5562600" cy="23241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228600">
              <a:lnSpc>
                <a:spcPct val="118000"/>
              </a:lnSpc>
              <a:defRPr/>
            </a:pPr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14" name="标题内容区域"/>
          <p:cNvSpPr txBox="1"/>
          <p:nvPr/>
        </p:nvSpPr>
        <p:spPr>
          <a:xfrm>
            <a:off x="826208" y="332380"/>
            <a:ext cx="9129323" cy="793750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>
            <a:normAutofit/>
          </a:bodyPr>
          <a:lstStyle>
            <a:lvl1pPr>
              <a:defRPr sz="4500" b="0">
                <a:latin typeface="HYQiHei-65S Medium"/>
                <a:ea typeface="HYQiHei-65S Medium"/>
                <a:cs typeface="HYQiHei-65S Medium"/>
                <a:sym typeface="HYQiHei-65S Medium"/>
              </a:defRPr>
            </a:lvl1pPr>
          </a:lstStyle>
          <a:p>
            <a:pPr algn="just" defTabSz="228600">
              <a:lnSpc>
                <a:spcPct val="118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语义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WAF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" y="1785620"/>
            <a:ext cx="11671935" cy="156210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373380" y="1126808"/>
            <a:ext cx="6563360" cy="44005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ctr" forceAA="0">
            <a:spAutoFit/>
          </a:bodyPr>
          <a:lstStyle/>
          <a:p>
            <a:pPr marL="0" marR="0" indent="0" algn="ctr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对于语言特性的差异导致绕过，在语义</a:t>
            </a:r>
            <a:r>
              <a:rPr kumimoji="0" lang="en-US" altLang="zh-CN" sz="2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WAF</a:t>
            </a:r>
            <a:r>
              <a:rPr kumimoji="0" lang="zh-CN" altLang="en-US" sz="2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非常常见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0" y="3459480"/>
            <a:ext cx="12141200" cy="149669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90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 panose="02000503000000020004"/>
              </a:rPr>
              <a:t>原因在于我们通过新的</a:t>
            </a:r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14" name="标题内容区域"/>
          <p:cNvSpPr txBox="1"/>
          <p:nvPr/>
        </p:nvSpPr>
        <p:spPr>
          <a:xfrm>
            <a:off x="826208" y="332380"/>
            <a:ext cx="9129323" cy="793750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>
            <a:normAutofit/>
          </a:bodyPr>
          <a:lstStyle>
            <a:lvl1pPr>
              <a:defRPr sz="4500" b="0">
                <a:latin typeface="HYQiHei-65S Medium"/>
                <a:ea typeface="HYQiHei-65S Medium"/>
                <a:cs typeface="HYQiHei-65S Medium"/>
                <a:sym typeface="HYQiHei-65S Medium"/>
              </a:defRPr>
            </a:lvl1pPr>
          </a:lstStyle>
          <a:p>
            <a:pPr algn="just" defTabSz="228600">
              <a:lnSpc>
                <a:spcPct val="118000"/>
              </a:lnSpc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RASP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82600" y="1008063"/>
            <a:ext cx="5900420" cy="44005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ctr" forceAA="0">
            <a:spAutoFit/>
          </a:bodyPr>
          <a:lstStyle/>
          <a:p>
            <a:pPr marL="0" marR="0" indent="0" algn="ctr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RASP</a:t>
            </a:r>
            <a:r>
              <a:rPr kumimoji="0" lang="zh-CN" altLang="en-US" sz="2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的核心思路还是根据调用栈来拦截</a:t>
            </a:r>
            <a:r>
              <a:rPr kumimoji="0" lang="en-US" altLang="zh-CN" sz="2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webshell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70" y="2296160"/>
            <a:ext cx="6488430" cy="3957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000" y="2226945"/>
            <a:ext cx="5549900" cy="196278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6963410" y="1125855"/>
            <a:ext cx="5085080" cy="7785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200" b="1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 panose="02000503000000020004"/>
              </a:rPr>
              <a:t>原因在于我们通过新的线程启动一个</a:t>
            </a:r>
            <a:r>
              <a:rPr lang="en-US" altLang="zh-CN" sz="2200" b="1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 panose="02000503000000020004"/>
              </a:rPr>
              <a:t>Context</a:t>
            </a:r>
            <a:r>
              <a:rPr lang="zh-CN" altLang="en-US" sz="2200" b="1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 panose="02000503000000020004"/>
              </a:rPr>
              <a:t>中没有</a:t>
            </a:r>
            <a:r>
              <a:rPr lang="en-US" altLang="zh-CN" sz="2200" b="1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 panose="02000503000000020004"/>
              </a:rPr>
              <a:t>url</a:t>
            </a:r>
            <a:r>
              <a:rPr lang="zh-CN" altLang="en-US" sz="2200" b="1">
                <a:ln>
                  <a:noFill/>
                </a:ln>
                <a:solidFill>
                  <a:schemeClr val="bg1"/>
                </a:solidFill>
                <a:effectLst/>
                <a:uFillTx/>
                <a:ea typeface="SimSun" charset="0"/>
                <a:sym typeface="Helvetica Neue" panose="02000503000000020004"/>
              </a:rPr>
              <a:t>，所以绕过了</a:t>
            </a:r>
            <a:endParaRPr kumimoji="0" lang="en-US" altLang="zh-CN" sz="22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14" name="标题内容区域"/>
          <p:cNvSpPr txBox="1"/>
          <p:nvPr/>
        </p:nvSpPr>
        <p:spPr>
          <a:xfrm>
            <a:off x="826208" y="332380"/>
            <a:ext cx="9129323" cy="793750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>
            <a:normAutofit/>
          </a:bodyPr>
          <a:lstStyle>
            <a:lvl1pPr>
              <a:defRPr sz="4500" b="0">
                <a:latin typeface="HYQiHei-65S Medium"/>
                <a:ea typeface="HYQiHei-65S Medium"/>
                <a:cs typeface="HYQiHei-65S Medium"/>
                <a:sym typeface="HYQiHei-65S Medium"/>
              </a:defRPr>
            </a:lvl1pPr>
          </a:lstStyle>
          <a:p>
            <a:pPr algn="just" defTabSz="228600">
              <a:lnSpc>
                <a:spcPct val="118000"/>
              </a:lnSpc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RASP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08610" y="1008063"/>
            <a:ext cx="8680450" cy="44005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ctr" forceAA="0">
            <a:spAutoFit/>
          </a:bodyPr>
          <a:lstStyle/>
          <a:p>
            <a:pPr marL="0" marR="0" indent="0" algn="ctr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200" b="1">
                <a:ln>
                  <a:noFill/>
                </a:ln>
                <a:solidFill>
                  <a:schemeClr val="bg1"/>
                </a:solidFill>
                <a:effectLst/>
                <a:uFillTx/>
                <a:ea typeface="SimSun" charset="0"/>
                <a:sym typeface="Helvetica Neue" panose="02000503000000020004"/>
              </a:rPr>
              <a:t>通过</a:t>
            </a:r>
            <a:r>
              <a:rPr lang="en-US" altLang="zh-CN" sz="2200" b="1">
                <a:ln>
                  <a:noFill/>
                </a:ln>
                <a:solidFill>
                  <a:schemeClr val="bg1"/>
                </a:solidFill>
                <a:effectLst/>
                <a:uFillTx/>
                <a:ea typeface="SimSun" charset="0"/>
                <a:sym typeface="Helvetica Neue" panose="02000503000000020004"/>
              </a:rPr>
              <a:t>JNI</a:t>
            </a:r>
            <a:r>
              <a:rPr lang="zh-CN" altLang="en-US" sz="2200" b="1">
                <a:ln>
                  <a:noFill/>
                </a:ln>
                <a:solidFill>
                  <a:schemeClr val="bg1"/>
                </a:solidFill>
                <a:effectLst/>
                <a:uFillTx/>
                <a:ea typeface="SimSun" charset="0"/>
                <a:sym typeface="Helvetica Neue" panose="02000503000000020004"/>
              </a:rPr>
              <a:t>的接口方式直接逃离命令执行检查的</a:t>
            </a:r>
            <a:r>
              <a:rPr lang="en-US" altLang="zh-CN" sz="2200" b="1">
                <a:ln>
                  <a:noFill/>
                </a:ln>
                <a:solidFill>
                  <a:schemeClr val="bg1"/>
                </a:solidFill>
                <a:effectLst/>
                <a:uFillTx/>
                <a:ea typeface="SimSun" charset="0"/>
                <a:sym typeface="Helvetica Neue" panose="02000503000000020004"/>
              </a:rPr>
              <a:t>HOOK</a:t>
            </a:r>
            <a:r>
              <a:rPr lang="zh-CN" altLang="en-US" sz="2200" b="1">
                <a:ln>
                  <a:noFill/>
                </a:ln>
                <a:solidFill>
                  <a:schemeClr val="bg1"/>
                </a:solidFill>
                <a:effectLst/>
                <a:uFillTx/>
                <a:ea typeface="SimSun" charset="0"/>
                <a:sym typeface="Helvetica Neue" panose="02000503000000020004"/>
              </a:rPr>
              <a:t>点也是一种绕过方式</a:t>
            </a:r>
            <a:endParaRPr kumimoji="0" lang="en-US" altLang="zh-CN" sz="22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610" y="1564005"/>
            <a:ext cx="10408285" cy="442912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14" name="标题内容区域"/>
          <p:cNvSpPr txBox="1"/>
          <p:nvPr/>
        </p:nvSpPr>
        <p:spPr>
          <a:xfrm>
            <a:off x="826208" y="332380"/>
            <a:ext cx="9129323" cy="793750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>
            <a:normAutofit/>
          </a:bodyPr>
          <a:lstStyle>
            <a:lvl1pPr>
              <a:defRPr sz="4500" b="0">
                <a:latin typeface="HYQiHei-65S Medium"/>
                <a:ea typeface="HYQiHei-65S Medium"/>
                <a:cs typeface="HYQiHei-65S Medium"/>
                <a:sym typeface="HYQiHei-65S Medium"/>
              </a:defRPr>
            </a:lvl1pPr>
          </a:lstStyle>
          <a:p>
            <a:pPr algn="just" defTabSz="228600">
              <a:lnSpc>
                <a:spcPct val="118000"/>
              </a:lnSpc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RASP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66395" y="909003"/>
            <a:ext cx="4022090" cy="44005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ctr" forceAA="0">
            <a:spAutoFit/>
          </a:bodyPr>
          <a:lstStyle/>
          <a:p>
            <a:pPr marL="0" marR="0" indent="0" algn="ctr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SimSun" charset="0"/>
                <a:cs typeface="+mn-cs"/>
                <a:sym typeface="Helvetica Neue" panose="02000503000000020004"/>
              </a:rPr>
              <a:t>把恶意代码放到异常当中执行。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95" y="1529080"/>
            <a:ext cx="7063740" cy="444246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2" name="文本框 5"/>
          <p:cNvSpPr txBox="1"/>
          <p:nvPr/>
        </p:nvSpPr>
        <p:spPr>
          <a:xfrm>
            <a:off x="2868983" y="2553967"/>
            <a:ext cx="6983730" cy="1143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90000"/>
              </a:lnSpc>
            </a:pPr>
            <a:r>
              <a:rPr 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Java Webshell的一些小Trick</a:t>
            </a:r>
            <a:endParaRPr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228600">
              <a:lnSpc>
                <a:spcPct val="118000"/>
              </a:lnSpc>
              <a:defRPr/>
            </a:pPr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14" name="标题内容区域"/>
          <p:cNvSpPr txBox="1"/>
          <p:nvPr/>
        </p:nvSpPr>
        <p:spPr>
          <a:xfrm>
            <a:off x="826208" y="332380"/>
            <a:ext cx="9129323" cy="793750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>
            <a:normAutofit/>
          </a:bodyPr>
          <a:lstStyle>
            <a:lvl1pPr>
              <a:defRPr sz="4500" b="0">
                <a:latin typeface="HYQiHei-65S Medium"/>
                <a:ea typeface="HYQiHei-65S Medium"/>
                <a:cs typeface="HYQiHei-65S Medium"/>
                <a:sym typeface="HYQiHei-65S Medium"/>
              </a:defRPr>
            </a:lvl1pPr>
          </a:lstStyle>
          <a:p>
            <a:pPr algn="just" defTabSz="228600">
              <a:lnSpc>
                <a:spcPct val="118000"/>
              </a:lnSpc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Trick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70840" y="1199515"/>
            <a:ext cx="9242425" cy="77851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反弹</a:t>
            </a:r>
            <a:r>
              <a:rPr kumimoji="0" lang="en-US" altLang="zh-CN" sz="2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Shell</a:t>
            </a:r>
            <a:r>
              <a:rPr kumimoji="0" lang="zh-CN" altLang="en-US" sz="2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的时候不要用命令进行反弹，会触发</a:t>
            </a:r>
            <a:r>
              <a:rPr kumimoji="0" lang="en-US" altLang="zh-CN" sz="2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EDR</a:t>
            </a:r>
            <a:r>
              <a:rPr kumimoji="0" lang="zh-CN" altLang="en-US" sz="2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等安全设备告警，可采用</a:t>
            </a:r>
            <a:r>
              <a:rPr kumimoji="0" lang="en-US" altLang="zh-CN" sz="2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Java API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6580" y="1710055"/>
            <a:ext cx="7805420" cy="48323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228600">
              <a:lnSpc>
                <a:spcPct val="118000"/>
              </a:lnSpc>
              <a:defRPr/>
            </a:pPr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14" name="标题内容区域"/>
          <p:cNvSpPr txBox="1"/>
          <p:nvPr/>
        </p:nvSpPr>
        <p:spPr>
          <a:xfrm>
            <a:off x="826208" y="332380"/>
            <a:ext cx="9129323" cy="793750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>
            <a:normAutofit/>
          </a:bodyPr>
          <a:lstStyle>
            <a:lvl1pPr>
              <a:defRPr sz="4500" b="0">
                <a:latin typeface="HYQiHei-65S Medium"/>
                <a:ea typeface="HYQiHei-65S Medium"/>
                <a:cs typeface="HYQiHei-65S Medium"/>
                <a:sym typeface="HYQiHei-65S Medium"/>
              </a:defRPr>
            </a:lvl1pPr>
          </a:lstStyle>
          <a:p>
            <a:pPr algn="just" defTabSz="228600">
              <a:lnSpc>
                <a:spcPct val="118000"/>
              </a:lnSpc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Trick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70840" y="1199515"/>
            <a:ext cx="9242425" cy="44005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20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 panose="02000503000000020004"/>
              </a:rPr>
              <a:t>利用sun.misc.BASE64Encoder的兼容性来混淆</a:t>
            </a:r>
            <a:r>
              <a:rPr lang="en-US" altLang="zh-CN" sz="220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 panose="02000503000000020004"/>
              </a:rPr>
              <a:t>base64</a:t>
            </a:r>
            <a:r>
              <a:rPr lang="zh-CN" altLang="en-US" sz="220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 panose="02000503000000020004"/>
              </a:rPr>
              <a:t>编码</a:t>
            </a:r>
            <a:endParaRPr kumimoji="0" lang="en-US" altLang="zh-CN" sz="22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370840" y="1713230"/>
            <a:ext cx="9109075" cy="179387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t" forceAA="0">
            <a:spAutoFit/>
          </a:bodyPr>
          <a:lstStyle/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    public static void main(String args[]) throws IOException {</a:t>
            </a:r>
          </a:p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        String test = "YWFhYQ===";</a:t>
            </a:r>
          </a:p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        byte[] encrypted = new BASE64Decoder().decodeBuffer(test);</a:t>
            </a:r>
          </a:p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        byte[] decrypted = Base64.getDecoder().decode(test);</a:t>
            </a:r>
          </a:p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    }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74440"/>
            <a:ext cx="12141200" cy="187388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228600">
              <a:lnSpc>
                <a:spcPct val="118000"/>
              </a:lnSpc>
              <a:defRPr/>
            </a:pPr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14" name="标题内容区域"/>
          <p:cNvSpPr txBox="1"/>
          <p:nvPr/>
        </p:nvSpPr>
        <p:spPr>
          <a:xfrm>
            <a:off x="826208" y="332380"/>
            <a:ext cx="9129323" cy="793750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>
            <a:normAutofit/>
          </a:bodyPr>
          <a:lstStyle>
            <a:lvl1pPr>
              <a:defRPr sz="4500" b="0">
                <a:latin typeface="HYQiHei-65S Medium"/>
                <a:ea typeface="HYQiHei-65S Medium"/>
                <a:cs typeface="HYQiHei-65S Medium"/>
                <a:sym typeface="HYQiHei-65S Medium"/>
              </a:defRPr>
            </a:lvl1pPr>
          </a:lstStyle>
          <a:p>
            <a:pPr algn="just" defTabSz="228600">
              <a:lnSpc>
                <a:spcPct val="118000"/>
              </a:lnSpc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Trick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70840" y="837565"/>
            <a:ext cx="8932545" cy="145542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sun.misc.BASE64Decoder这个方法做base64解码的时候，针对base64的兼容性更高，你在base64的字符串后面无论加多少个=都没关系，但是在例如java.util.base64.decode这类型严格按照base64规范的进行解码的方法下，就会出现报错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40" y="2522855"/>
            <a:ext cx="7695565" cy="29019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14" name="标题内容区域"/>
          <p:cNvSpPr txBox="1"/>
          <p:nvPr/>
        </p:nvSpPr>
        <p:spPr>
          <a:xfrm>
            <a:off x="826208" y="332380"/>
            <a:ext cx="9129323" cy="793750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>
            <a:normAutofit/>
          </a:bodyPr>
          <a:lstStyle>
            <a:lvl1pPr>
              <a:defRPr sz="4500" b="0">
                <a:latin typeface="HYQiHei-65S Medium"/>
                <a:ea typeface="HYQiHei-65S Medium"/>
                <a:cs typeface="HYQiHei-65S Medium"/>
                <a:sym typeface="HYQiHei-65S Medium"/>
              </a:defRPr>
            </a:lvl1pPr>
          </a:lstStyle>
          <a:p>
            <a:pPr algn="just" defTabSz="228600">
              <a:lnSpc>
                <a:spcPct val="118000"/>
              </a:lnSpc>
              <a:defRPr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目录</a:t>
            </a:r>
            <a:endParaRPr lang="zh-CN" alt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46838" y="1879597"/>
            <a:ext cx="4941570" cy="2195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90000"/>
              </a:lnSpc>
            </a:pPr>
            <a:r>
              <a:rPr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1、Java Webshell的静态对抗</a:t>
            </a:r>
          </a:p>
          <a:p>
            <a:pPr algn="l">
              <a:lnSpc>
                <a:spcPct val="190000"/>
              </a:lnSpc>
            </a:pPr>
            <a:r>
              <a:rPr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2、Java Webshell层面的动态对抗</a:t>
            </a:r>
          </a:p>
          <a:p>
            <a:pPr algn="l">
              <a:lnSpc>
                <a:spcPct val="190000"/>
              </a:lnSpc>
            </a:pPr>
            <a:r>
              <a:rPr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3、Java Webshell的一些小Trick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/>
          </a:p>
        </p:txBody>
      </p:sp>
      <p:grpSp>
        <p:nvGrpSpPr>
          <p:cNvPr id="12" name="组合 11"/>
          <p:cNvGrpSpPr/>
          <p:nvPr/>
        </p:nvGrpSpPr>
        <p:grpSpPr>
          <a:xfrm>
            <a:off x="60325" y="107236"/>
            <a:ext cx="9895206" cy="1018894"/>
            <a:chOff x="120649" y="197327"/>
            <a:chExt cx="19790411" cy="203778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649" y="197327"/>
              <a:ext cx="1587501" cy="1587501"/>
            </a:xfrm>
            <a:prstGeom prst="rect">
              <a:avLst/>
            </a:prstGeom>
          </p:spPr>
        </p:pic>
        <p:sp>
          <p:nvSpPr>
            <p:cNvPr id="14" name="标题内容区域"/>
            <p:cNvSpPr txBox="1"/>
            <p:nvPr/>
          </p:nvSpPr>
          <p:spPr>
            <a:xfrm>
              <a:off x="1652414" y="647614"/>
              <a:ext cx="18258646" cy="15875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>
              <a:normAutofit/>
            </a:bodyPr>
            <a:lstStyle>
              <a:lvl1pPr>
                <a:defRPr sz="4500" b="0">
                  <a:latin typeface="HYQiHei-65S Medium"/>
                  <a:ea typeface="HYQiHei-65S Medium"/>
                  <a:cs typeface="HYQiHei-65S Medium"/>
                  <a:sym typeface="HYQiHei-65S Medium"/>
                </a:defRPr>
              </a:lvl1pPr>
            </a:lstStyle>
            <a:p>
              <a:pPr algn="just" defTabSz="228600">
                <a:lnSpc>
                  <a:spcPct val="118000"/>
                </a:lnSpc>
                <a:defRPr/>
              </a:pP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广告时间</a:t>
              </a:r>
              <a:r>
                <a:rPr lang="zh-CN" altLang="en-US" sz="2400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 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307144" y="1364475"/>
            <a:ext cx="8874378" cy="4729957"/>
            <a:chOff x="1332453" y="949343"/>
            <a:chExt cx="10324596" cy="4833624"/>
          </a:xfrm>
        </p:grpSpPr>
        <p:sp>
          <p:nvSpPr>
            <p:cNvPr id="16" name="矩形 15"/>
            <p:cNvSpPr/>
            <p:nvPr/>
          </p:nvSpPr>
          <p:spPr>
            <a:xfrm>
              <a:off x="1332453" y="949676"/>
              <a:ext cx="9763058" cy="450096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1332453" y="949343"/>
              <a:ext cx="9763058" cy="470701"/>
            </a:xfrm>
            <a:prstGeom prst="rect">
              <a:avLst/>
            </a:prstGeom>
            <a:solidFill>
              <a:srgbClr val="394EA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1466873" y="1050412"/>
              <a:ext cx="289112" cy="265320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570561" y="949343"/>
              <a:ext cx="475691" cy="47070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0" name="椭圆 19"/>
            <p:cNvSpPr/>
            <p:nvPr/>
          </p:nvSpPr>
          <p:spPr>
            <a:xfrm>
              <a:off x="10144792" y="1075003"/>
              <a:ext cx="294149" cy="240729"/>
            </a:xfrm>
            <a:prstGeom prst="ellipse">
              <a:avLst/>
            </a:prstGeom>
            <a:solidFill>
              <a:srgbClr val="EE3F2F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1" name="椭圆 20"/>
            <p:cNvSpPr/>
            <p:nvPr/>
          </p:nvSpPr>
          <p:spPr>
            <a:xfrm>
              <a:off x="10652357" y="1075003"/>
              <a:ext cx="312931" cy="26063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D41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rgbClr val="ED4157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13528" y="979591"/>
              <a:ext cx="817753" cy="440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200" dirty="0">
                  <a:solidFill>
                    <a:srgbClr val="ED4157"/>
                  </a:solidFill>
                </a:rPr>
                <a:t>×</a:t>
              </a:r>
              <a:endParaRPr lang="zh-CN" altLang="en-US" sz="2200" dirty="0">
                <a:solidFill>
                  <a:srgbClr val="ED4157"/>
                </a:solidFill>
              </a:endParaRPr>
            </a:p>
          </p:txBody>
        </p:sp>
        <p:sp>
          <p:nvSpPr>
            <p:cNvPr id="23" name="矩形 70"/>
            <p:cNvSpPr/>
            <p:nvPr/>
          </p:nvSpPr>
          <p:spPr>
            <a:xfrm>
              <a:off x="1356520" y="5450717"/>
              <a:ext cx="9874761" cy="332171"/>
            </a:xfrm>
            <a:custGeom>
              <a:avLst/>
              <a:gdLst>
                <a:gd name="connsiteX0" fmla="*/ 0 w 9329195"/>
                <a:gd name="connsiteY0" fmla="*/ 0 h 823309"/>
                <a:gd name="connsiteX1" fmla="*/ 9329195 w 9329195"/>
                <a:gd name="connsiteY1" fmla="*/ 0 h 823309"/>
                <a:gd name="connsiteX2" fmla="*/ 9329195 w 9329195"/>
                <a:gd name="connsiteY2" fmla="*/ 823309 h 823309"/>
                <a:gd name="connsiteX3" fmla="*/ 0 w 9329195"/>
                <a:gd name="connsiteY3" fmla="*/ 823309 h 823309"/>
                <a:gd name="connsiteX4" fmla="*/ 0 w 9329195"/>
                <a:gd name="connsiteY4" fmla="*/ 0 h 823309"/>
                <a:gd name="connsiteX0-1" fmla="*/ 0 w 10237499"/>
                <a:gd name="connsiteY0-2" fmla="*/ 6096 h 823309"/>
                <a:gd name="connsiteX1-3" fmla="*/ 10237499 w 10237499"/>
                <a:gd name="connsiteY1-4" fmla="*/ 0 h 823309"/>
                <a:gd name="connsiteX2-5" fmla="*/ 10237499 w 10237499"/>
                <a:gd name="connsiteY2-6" fmla="*/ 823309 h 823309"/>
                <a:gd name="connsiteX3-7" fmla="*/ 908304 w 10237499"/>
                <a:gd name="connsiteY3-8" fmla="*/ 823309 h 823309"/>
                <a:gd name="connsiteX4-9" fmla="*/ 0 w 10237499"/>
                <a:gd name="connsiteY4-10" fmla="*/ 6096 h 82330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0237499" h="823309">
                  <a:moveTo>
                    <a:pt x="0" y="6096"/>
                  </a:moveTo>
                  <a:lnTo>
                    <a:pt x="10237499" y="0"/>
                  </a:lnTo>
                  <a:lnTo>
                    <a:pt x="10237499" y="823309"/>
                  </a:lnTo>
                  <a:lnTo>
                    <a:pt x="908304" y="823309"/>
                  </a:lnTo>
                  <a:lnTo>
                    <a:pt x="0" y="6096"/>
                  </a:ln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24" name="矩形 71"/>
            <p:cNvSpPr/>
            <p:nvPr/>
          </p:nvSpPr>
          <p:spPr>
            <a:xfrm>
              <a:off x="11095512" y="967296"/>
              <a:ext cx="561537" cy="4815671"/>
            </a:xfrm>
            <a:custGeom>
              <a:avLst/>
              <a:gdLst>
                <a:gd name="connsiteX0" fmla="*/ 0 w 933732"/>
                <a:gd name="connsiteY0" fmla="*/ 0 h 4447291"/>
                <a:gd name="connsiteX1" fmla="*/ 933732 w 933732"/>
                <a:gd name="connsiteY1" fmla="*/ 0 h 4447291"/>
                <a:gd name="connsiteX2" fmla="*/ 933732 w 933732"/>
                <a:gd name="connsiteY2" fmla="*/ 4447291 h 4447291"/>
                <a:gd name="connsiteX3" fmla="*/ 0 w 933732"/>
                <a:gd name="connsiteY3" fmla="*/ 4447291 h 4447291"/>
                <a:gd name="connsiteX4" fmla="*/ 0 w 933732"/>
                <a:gd name="connsiteY4" fmla="*/ 0 h 4447291"/>
                <a:gd name="connsiteX0-1" fmla="*/ 0 w 933732"/>
                <a:gd name="connsiteY0-2" fmla="*/ 0 h 5376931"/>
                <a:gd name="connsiteX1-3" fmla="*/ 933732 w 933732"/>
                <a:gd name="connsiteY1-4" fmla="*/ 929640 h 5376931"/>
                <a:gd name="connsiteX2-5" fmla="*/ 933732 w 933732"/>
                <a:gd name="connsiteY2-6" fmla="*/ 5376931 h 5376931"/>
                <a:gd name="connsiteX3-7" fmla="*/ 0 w 933732"/>
                <a:gd name="connsiteY3-8" fmla="*/ 5376931 h 5376931"/>
                <a:gd name="connsiteX4-9" fmla="*/ 0 w 933732"/>
                <a:gd name="connsiteY4-10" fmla="*/ 0 h 5376931"/>
                <a:gd name="connsiteX0-11" fmla="*/ 2540 w 933732"/>
                <a:gd name="connsiteY0-12" fmla="*/ 0 h 5336291"/>
                <a:gd name="connsiteX1-13" fmla="*/ 933732 w 933732"/>
                <a:gd name="connsiteY1-14" fmla="*/ 889000 h 5336291"/>
                <a:gd name="connsiteX2-15" fmla="*/ 933732 w 933732"/>
                <a:gd name="connsiteY2-16" fmla="*/ 5336291 h 5336291"/>
                <a:gd name="connsiteX3-17" fmla="*/ 0 w 933732"/>
                <a:gd name="connsiteY3-18" fmla="*/ 5336291 h 5336291"/>
                <a:gd name="connsiteX4-19" fmla="*/ 2540 w 933732"/>
                <a:gd name="connsiteY4-20" fmla="*/ 0 h 5336291"/>
                <a:gd name="connsiteX0-21" fmla="*/ 2540 w 933732"/>
                <a:gd name="connsiteY0-22" fmla="*/ 0 h 5361691"/>
                <a:gd name="connsiteX1-23" fmla="*/ 933732 w 933732"/>
                <a:gd name="connsiteY1-24" fmla="*/ 914400 h 5361691"/>
                <a:gd name="connsiteX2-25" fmla="*/ 933732 w 933732"/>
                <a:gd name="connsiteY2-26" fmla="*/ 5361691 h 5361691"/>
                <a:gd name="connsiteX3-27" fmla="*/ 0 w 933732"/>
                <a:gd name="connsiteY3-28" fmla="*/ 5361691 h 5361691"/>
                <a:gd name="connsiteX4-29" fmla="*/ 2540 w 933732"/>
                <a:gd name="connsiteY4-30" fmla="*/ 0 h 536169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33732" h="5361691">
                  <a:moveTo>
                    <a:pt x="2540" y="0"/>
                  </a:moveTo>
                  <a:lnTo>
                    <a:pt x="933732" y="914400"/>
                  </a:lnTo>
                  <a:lnTo>
                    <a:pt x="933732" y="5361691"/>
                  </a:lnTo>
                  <a:lnTo>
                    <a:pt x="0" y="5361691"/>
                  </a:lnTo>
                  <a:cubicBezTo>
                    <a:pt x="847" y="3582927"/>
                    <a:pt x="1693" y="1778764"/>
                    <a:pt x="2540" y="0"/>
                  </a:cubicBezTo>
                  <a:close/>
                </a:path>
              </a:pathLst>
            </a:cu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26" name="矩形 25"/>
          <p:cNvSpPr/>
          <p:nvPr/>
        </p:nvSpPr>
        <p:spPr>
          <a:xfrm>
            <a:off x="3327964" y="1853731"/>
            <a:ext cx="8371029" cy="3944041"/>
          </a:xfrm>
          <a:prstGeom prst="rect">
            <a:avLst/>
          </a:prstGeom>
          <a:solidFill>
            <a:srgbClr val="FE82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b="1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 panose="02000503000000020004"/>
              </a:rPr>
              <a:t>职位描述</a:t>
            </a:r>
            <a:endParaRPr kumimoji="0" lang="en-US" sz="12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b="1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 panose="02000503000000020004"/>
              </a:rPr>
              <a:t>1、产品安全测试，安全评估，以及代码审计；</a:t>
            </a:r>
            <a:endParaRPr kumimoji="0" lang="en-US" sz="12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b="1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 panose="02000503000000020004"/>
              </a:rPr>
              <a:t>2、跟踪安全动态，研究前沿安全技术，对互联网重大安全漏洞进行响应分析；</a:t>
            </a:r>
            <a:endParaRPr kumimoji="0" lang="en-US" sz="12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b="1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 panose="02000503000000020004"/>
              </a:rPr>
              <a:t>3、对网络入侵，业务风险事件进行响应处理。</a:t>
            </a:r>
            <a:endParaRPr kumimoji="0" lang="en-US" sz="12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2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b="1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 panose="02000503000000020004"/>
              </a:rPr>
              <a:t>任职要求</a:t>
            </a:r>
            <a:endParaRPr kumimoji="0" lang="en-US" sz="12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b="1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 panose="02000503000000020004"/>
              </a:rPr>
              <a:t>1、良好的计算机基础，熟悉操作系统，网络基础原理，熟悉TCP/IP、HTTP等协议；</a:t>
            </a:r>
            <a:endParaRPr kumimoji="0" lang="en-US" sz="12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b="1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 panose="02000503000000020004"/>
              </a:rPr>
              <a:t>2、熟练使用sqlmap、burpsuite、metasploit等常见安全测试工具，了解原理，熟悉代码并且对其进行过二次开发者优先；</a:t>
            </a:r>
            <a:endParaRPr kumimoji="0" lang="en-US" sz="12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b="1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 panose="02000503000000020004"/>
              </a:rPr>
              <a:t>3、熟悉java代码审计；</a:t>
            </a:r>
            <a:endParaRPr kumimoji="0" lang="en-US" sz="12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b="1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 panose="02000503000000020004"/>
              </a:rPr>
              <a:t>4、良好的编码能力。熟练使用Python，Shell，Lua; 熟悉mysql、redis等；</a:t>
            </a:r>
            <a:endParaRPr kumimoji="0" lang="en-US" sz="12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b="1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 panose="02000503000000020004"/>
              </a:rPr>
              <a:t>5、具有良好的沟通协调能力、较强的团队合作精神、优秀的执行能力；</a:t>
            </a:r>
            <a:endParaRPr kumimoji="0" lang="en-US" sz="12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b="1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 panose="02000503000000020004"/>
              </a:rPr>
              <a:t>6、有很强的分析问题和解决问题的能力。</a:t>
            </a:r>
            <a:endParaRPr kumimoji="0" lang="en-US" sz="12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b="1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 panose="02000503000000020004"/>
              </a:rPr>
              <a:t>优先条件</a:t>
            </a:r>
            <a:endParaRPr kumimoji="0" lang="en-US" sz="12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b="1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 panose="02000503000000020004"/>
              </a:rPr>
              <a:t>1、在各大SRC、乌云、freebuf等平台上发表或报告有独到见解、技术创新、思路创新的漏洞或文章；</a:t>
            </a:r>
            <a:endParaRPr kumimoji="0" lang="en-US" sz="12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b="1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 panose="02000503000000020004"/>
              </a:rPr>
              <a:t>2、熟悉移动app安全，理解app安全需求；熟悉app安全问题处理、预防的手段和方法；能够独立进行安卓、iOS平台的app逆向和安全测试；</a:t>
            </a:r>
            <a:endParaRPr kumimoji="0" lang="en-US" sz="12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200" b="1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 panose="02000503000000020004"/>
              </a:rPr>
              <a:t>3、精通某一安全的细分领域技术，如：代码审计、HIDS/WAF/扫描器等的规则编写、逆向技术、社会工程学、大数据情报分析等。</a:t>
            </a:r>
            <a:endParaRPr lang="en-US" altLang="en-US" sz="1200" b="1">
              <a:ln>
                <a:noFill/>
              </a:ln>
              <a:solidFill>
                <a:schemeClr val="bg1"/>
              </a:solidFill>
              <a:effectLst/>
              <a:uFillTx/>
              <a:ea typeface="方正综艺简体" panose="02010601030101010101" pitchFamily="65" charset="-122"/>
              <a:sym typeface="Helvetica Neue" panose="020005030000000200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" y="1393825"/>
            <a:ext cx="2433320" cy="229171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120" name="磁力引擎PPT"/>
          <p:cNvSpPr txBox="1">
            <a:spLocks noGrp="1"/>
          </p:cNvSpPr>
          <p:nvPr>
            <p:ph type="ctrTitle"/>
          </p:nvPr>
        </p:nvSpPr>
        <p:spPr>
          <a:xfrm>
            <a:off x="889000" y="2895071"/>
            <a:ext cx="10414000" cy="1067859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lnSpc>
                <a:spcPts val="29000"/>
              </a:lnSpc>
              <a:defRPr sz="15000" spc="1499">
                <a:solidFill>
                  <a:srgbClr val="FFFFFF"/>
                </a:solidFill>
                <a:latin typeface="HYQiHei-95S ExtraBlack"/>
                <a:ea typeface="HYQiHei-95S ExtraBlack"/>
                <a:cs typeface="HYQiHei-95S ExtraBlack"/>
                <a:sym typeface="HYQiHei-95S ExtraBlack"/>
              </a:defRPr>
            </a:pPr>
            <a:r>
              <a:rPr lang="en-US" sz="7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方正兰亭特黑简体" panose="02000000000000000000" charset="-122"/>
              </a:rPr>
              <a:t>THANK YOU!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2" name="文本框 5"/>
          <p:cNvSpPr txBox="1"/>
          <p:nvPr/>
        </p:nvSpPr>
        <p:spPr>
          <a:xfrm>
            <a:off x="2868983" y="2553967"/>
            <a:ext cx="6403975" cy="1143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90000"/>
              </a:lnSpc>
            </a:pPr>
            <a:r>
              <a:rPr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1、Java Webshell的静态对抗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228600">
              <a:lnSpc>
                <a:spcPct val="118000"/>
              </a:lnSpc>
              <a:defRPr/>
            </a:pPr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14" name="标题内容区域"/>
          <p:cNvSpPr txBox="1"/>
          <p:nvPr/>
        </p:nvSpPr>
        <p:spPr>
          <a:xfrm>
            <a:off x="826208" y="332380"/>
            <a:ext cx="9129323" cy="793750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>
            <a:normAutofit/>
          </a:bodyPr>
          <a:lstStyle>
            <a:lvl1pPr>
              <a:defRPr sz="4500" b="0">
                <a:latin typeface="HYQiHei-65S Medium"/>
                <a:ea typeface="HYQiHei-65S Medium"/>
                <a:cs typeface="HYQiHei-65S Medium"/>
                <a:sym typeface="HYQiHei-65S Medium"/>
              </a:defRPr>
            </a:lvl1pPr>
          </a:lstStyle>
          <a:p>
            <a:pPr algn="just" defTabSz="228600">
              <a:lnSpc>
                <a:spcPct val="118000"/>
              </a:lnSpc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Webshell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的静态对抗</a:t>
            </a:r>
            <a:endParaRPr lang="zh-CN" alt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57188" y="1041718"/>
            <a:ext cx="6332855" cy="44005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none" lIns="50800" tIns="50800" rIns="50800" bIns="50800" numCol="1" spcCol="38100" rtlCol="0" anchor="ctr" forceAA="0">
            <a:spAutoFit/>
          </a:bodyPr>
          <a:lstStyle/>
          <a:p>
            <a:pPr marL="0" marR="0" indent="0" algn="ctr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为什么</a:t>
            </a:r>
            <a:r>
              <a:rPr kumimoji="0" lang="en-US" altLang="zh-CN" sz="2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Webshell</a:t>
            </a:r>
            <a:r>
              <a:rPr kumimoji="0" lang="zh-CN" altLang="en-US" sz="2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会被</a:t>
            </a:r>
            <a:r>
              <a:rPr kumimoji="0" lang="en-US" altLang="zh-CN" sz="2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D</a:t>
            </a:r>
            <a:r>
              <a:rPr kumimoji="0" lang="zh-CN" altLang="en-US" sz="22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盾等静态查杀攻击检查出来？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288290" y="1536700"/>
            <a:ext cx="7393940" cy="716915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1</a:t>
            </a:r>
            <a:r>
              <a:rPr kumimoji="0" lang="zh-CN" altLang="en-US" sz="2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SimSun" charset="0"/>
                <a:cs typeface="+mn-cs"/>
                <a:sym typeface="Helvetica Neue" panose="02000503000000020004"/>
              </a:rPr>
              <a:t>、普通命令执行马</a:t>
            </a:r>
          </a:p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SimSun" charset="0"/>
                <a:cs typeface="+mn-cs"/>
                <a:sym typeface="Helvetica Neue" panose="02000503000000020004"/>
              </a:rPr>
              <a:t>2</a:t>
            </a:r>
            <a:r>
              <a:rPr kumimoji="0" lang="zh-CN" altLang="en-US" sz="2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SimSun" charset="0"/>
                <a:cs typeface="+mn-cs"/>
                <a:sym typeface="Helvetica Neue" panose="02000503000000020004"/>
              </a:rPr>
              <a:t>、</a:t>
            </a:r>
            <a:r>
              <a:rPr kumimoji="0" lang="en-US" altLang="zh-CN" sz="2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SimSun" charset="0"/>
                <a:cs typeface="+mn-cs"/>
                <a:sym typeface="Helvetica Neue" panose="02000503000000020004"/>
              </a:rPr>
              <a:t>Webshell</a:t>
            </a:r>
            <a:r>
              <a:rPr kumimoji="0" lang="zh-CN" altLang="en-US" sz="2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SimSun" charset="0"/>
                <a:cs typeface="+mn-cs"/>
                <a:sym typeface="Helvetica Neue" panose="02000503000000020004"/>
              </a:rPr>
              <a:t>连接工具服务端</a:t>
            </a:r>
            <a:r>
              <a:rPr kumimoji="0" lang="en-US" altLang="zh-CN" sz="2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SimSun" charset="0"/>
                <a:cs typeface="+mn-cs"/>
                <a:sym typeface="Helvetica Neue" panose="02000503000000020004"/>
              </a:rPr>
              <a:t>Shell</a:t>
            </a:r>
            <a:r>
              <a:rPr kumimoji="0" lang="zh-CN" altLang="en-US" sz="20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SimSun" charset="0"/>
                <a:cs typeface="+mn-cs"/>
                <a:sym typeface="Helvetica Neue" panose="02000503000000020004"/>
              </a:rPr>
              <a:t>文件（例如：冰蝎、哥斯拉）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870" y="251460"/>
            <a:ext cx="4977130" cy="28213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055" y="4423410"/>
            <a:ext cx="10896600" cy="1736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055" y="3273425"/>
            <a:ext cx="10896600" cy="124587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zh-CN" altLang="en-US" sz="2800">
              <a:ln>
                <a:noFill/>
              </a:ln>
              <a:solidFill>
                <a:schemeClr val="bg1"/>
              </a:solidFill>
              <a:effectLst/>
              <a:uFillTx/>
              <a:sym typeface="Helvetica Neue" panose="02000503000000020004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14" name="标题内容区域"/>
          <p:cNvSpPr txBox="1"/>
          <p:nvPr/>
        </p:nvSpPr>
        <p:spPr>
          <a:xfrm>
            <a:off x="826208" y="332380"/>
            <a:ext cx="9129323" cy="793750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>
            <a:normAutofit/>
          </a:bodyPr>
          <a:lstStyle>
            <a:lvl1pPr>
              <a:defRPr sz="4500" b="0">
                <a:latin typeface="HYQiHei-65S Medium"/>
                <a:ea typeface="HYQiHei-65S Medium"/>
                <a:cs typeface="HYQiHei-65S Medium"/>
                <a:sym typeface="HYQiHei-65S Medium"/>
              </a:defRPr>
            </a:lvl1pPr>
          </a:lstStyle>
          <a:p>
            <a:pPr algn="just" defTabSz="228600">
              <a:lnSpc>
                <a:spcPct val="118000"/>
              </a:lnSpc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Webshell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的静态对抗</a:t>
            </a:r>
            <a:endParaRPr lang="zh-CN" alt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68300" y="1509713"/>
            <a:ext cx="9908540" cy="247142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20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 panose="02000503000000020004"/>
              </a:rPr>
              <a:t>核心检查方式，正则关键字扫描</a:t>
            </a: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22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解决思路：</a:t>
            </a:r>
          </a:p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- 尽量避免出现关键字，例如:exec、system、execute、shell、cmd等。</a:t>
            </a:r>
          </a:p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- 由于判断系统操作类型`System.getProperty/getProperties`带有一些关键字，可以考虑使用fileSeparator进行代替。</a:t>
            </a:r>
          </a:p>
          <a:p>
            <a:pPr marL="0" marR="0" indent="0" algn="l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2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 panose="02000503000000020004"/>
              </a:rPr>
              <a:t>- 使用Scanner代替常见的BufferedReader方法接受回显。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228600">
              <a:lnSpc>
                <a:spcPct val="118000"/>
              </a:lnSpc>
              <a:defRPr/>
            </a:pPr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14" name="标题内容区域"/>
          <p:cNvSpPr txBox="1"/>
          <p:nvPr/>
        </p:nvSpPr>
        <p:spPr>
          <a:xfrm>
            <a:off x="826208" y="332380"/>
            <a:ext cx="9129323" cy="793750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>
            <a:normAutofit/>
          </a:bodyPr>
          <a:lstStyle>
            <a:lvl1pPr>
              <a:defRPr sz="4500" b="0">
                <a:latin typeface="HYQiHei-65S Medium"/>
                <a:ea typeface="HYQiHei-65S Medium"/>
                <a:cs typeface="HYQiHei-65S Medium"/>
                <a:sym typeface="HYQiHei-65S Medium"/>
              </a:defRPr>
            </a:lvl1pPr>
          </a:lstStyle>
          <a:p>
            <a:pPr algn="just" defTabSz="228600">
              <a:lnSpc>
                <a:spcPct val="118000"/>
              </a:lnSpc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Webshell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的静态对抗</a:t>
            </a:r>
            <a:endParaRPr lang="zh-CN" alt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75" y="692150"/>
            <a:ext cx="9408795" cy="3721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00" y="4413250"/>
            <a:ext cx="11862435" cy="20701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228600">
              <a:lnSpc>
                <a:spcPct val="118000"/>
              </a:lnSpc>
              <a:defRPr/>
            </a:pPr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14" name="标题内容区域"/>
          <p:cNvSpPr txBox="1"/>
          <p:nvPr/>
        </p:nvSpPr>
        <p:spPr>
          <a:xfrm>
            <a:off x="826208" y="332380"/>
            <a:ext cx="9129323" cy="793750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>
            <a:normAutofit/>
          </a:bodyPr>
          <a:lstStyle>
            <a:lvl1pPr>
              <a:defRPr sz="4500" b="0">
                <a:latin typeface="HYQiHei-65S Medium"/>
                <a:ea typeface="HYQiHei-65S Medium"/>
                <a:cs typeface="HYQiHei-65S Medium"/>
                <a:sym typeface="HYQiHei-65S Medium"/>
              </a:defRPr>
            </a:lvl1pPr>
          </a:lstStyle>
          <a:p>
            <a:pPr algn="just" defTabSz="228600">
              <a:lnSpc>
                <a:spcPct val="118000"/>
              </a:lnSpc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Webshell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的静态对抗</a:t>
            </a:r>
            <a:endParaRPr lang="zh-CN" alt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85" y="774065"/>
            <a:ext cx="10704830" cy="567436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A2A8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228600">
              <a:lnSpc>
                <a:spcPct val="118000"/>
              </a:lnSpc>
              <a:defRPr/>
            </a:pPr>
            <a:endParaRPr lang="zh-CN" altLang="en-US" sz="90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" y="98743"/>
            <a:ext cx="793750" cy="793750"/>
          </a:xfrm>
          <a:prstGeom prst="rect">
            <a:avLst/>
          </a:prstGeom>
        </p:spPr>
      </p:pic>
      <p:sp>
        <p:nvSpPr>
          <p:cNvPr id="14" name="标题内容区域"/>
          <p:cNvSpPr txBox="1"/>
          <p:nvPr/>
        </p:nvSpPr>
        <p:spPr>
          <a:xfrm>
            <a:off x="826208" y="332380"/>
            <a:ext cx="9129323" cy="793750"/>
          </a:xfrm>
          <a:prstGeom prst="rect">
            <a:avLst/>
          </a:prstGeom>
          <a:ln w="12700">
            <a:miter lim="400000"/>
          </a:ln>
        </p:spPr>
        <p:txBody>
          <a:bodyPr lIns="25400" tIns="25400" rIns="25400" bIns="25400">
            <a:normAutofit/>
          </a:bodyPr>
          <a:lstStyle>
            <a:lvl1pPr>
              <a:defRPr sz="4500" b="0">
                <a:latin typeface="HYQiHei-65S Medium"/>
                <a:ea typeface="HYQiHei-65S Medium"/>
                <a:cs typeface="HYQiHei-65S Medium"/>
                <a:sym typeface="HYQiHei-65S Medium"/>
              </a:defRPr>
            </a:lvl1pPr>
          </a:lstStyle>
          <a:p>
            <a:pPr algn="just" defTabSz="228600">
              <a:lnSpc>
                <a:spcPct val="118000"/>
              </a:lnSpc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Webshell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的静态对抗</a:t>
            </a:r>
            <a:endParaRPr lang="zh-CN" alt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" y="697230"/>
            <a:ext cx="11964035" cy="25019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5304155" y="3199130"/>
            <a:ext cx="588645" cy="1071880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rgbClr val="5B9BD5"/>
            </a:solidFill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ctr" forceAA="0">
            <a:spAutoFit/>
          </a:bodyPr>
          <a:lstStyle/>
          <a:p>
            <a:pPr marL="0" marR="0" indent="0" algn="ctr" defTabSz="403225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Neue" panose="020005030000000200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0" y="4271010"/>
            <a:ext cx="11748135" cy="17907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timelin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858</Words>
  <Application>Microsoft Macintosh PowerPoint</Application>
  <PresentationFormat>宽屏</PresentationFormat>
  <Paragraphs>96</Paragraphs>
  <Slides>31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9" baseType="lpstr">
      <vt:lpstr>等线</vt:lpstr>
      <vt:lpstr>等线 Light</vt:lpstr>
      <vt:lpstr>Microsoft YaHei</vt:lpstr>
      <vt:lpstr>Microsoft YaHei</vt:lpstr>
      <vt:lpstr>Arial</vt:lpstr>
      <vt:lpstr>Helvetica Neue Bold</vt:lpstr>
      <vt:lpstr>Office 主题​​</vt:lpstr>
      <vt:lpstr>1_Office 主题​​</vt:lpstr>
      <vt:lpstr>「观火」安全技术沙龙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「观火」安全技术沙龙</dc:title>
  <dc:creator>Microsoft Office User</dc:creator>
  <cp:lastModifiedBy>Microsoft Office User</cp:lastModifiedBy>
  <cp:revision>42</cp:revision>
  <dcterms:created xsi:type="dcterms:W3CDTF">2021-05-17T03:25:03Z</dcterms:created>
  <dcterms:modified xsi:type="dcterms:W3CDTF">2021-05-24T07:07:20Z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1033-3.5.1.5630</vt:lpwstr>
  </property>
</Properties>
</file>